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6"/>
  </p:notes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D6A3729F-FB28-452F-94B4-AED3C8938AD7}">
          <p14:sldIdLst>
            <p14:sldId id="258"/>
            <p14:sldId id="256"/>
          </p14:sldIdLst>
        </p14:section>
        <p14:section name="English to Chinese" id="{FE4299F8-2F3B-496E-B184-25825B3F7D5D}">
          <p14:sldIdLst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Chinese to English" id="{83DC361E-F480-42BA-8FDC-A1F29A658C5E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Verb" id="{78F70115-154D-41EE-815B-93B01B499785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Duration" id="{6618650E-2958-4833-814D-0011E60896E4}">
          <p14:sldIdLst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Question" id="{A8F2482E-6715-4F40-AD8E-D943D55B6FDC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Ending Slide" id="{EC8E789D-BDD8-498B-B0B9-2FE4273DED76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BE"/>
    <a:srgbClr val="03415D"/>
    <a:srgbClr val="3728F8"/>
    <a:srgbClr val="1406C6"/>
    <a:srgbClr val="0E0492"/>
    <a:srgbClr val="93A8FF"/>
    <a:srgbClr val="1B0FC9"/>
    <a:srgbClr val="4F71FF"/>
    <a:srgbClr val="6054FA"/>
    <a:srgbClr val="978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D3DF-4393-4454-A972-F55946E5CF6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E799-3886-41A3-A056-B332C940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e Slide">
    <p:bg>
      <p:bgPr>
        <a:gradFill flip="none" rotWithShape="1">
          <a:gsLst>
            <a:gs pos="1000">
              <a:srgbClr val="93A8FF"/>
            </a:gs>
            <a:gs pos="97000">
              <a:srgbClr val="1406C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7200" b="1" cap="none" spc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Question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 userDrawn="1"/>
        </p:nvSpPr>
        <p:spPr>
          <a:xfrm>
            <a:off x="4900246" y="4539261"/>
            <a:ext cx="2391508" cy="787790"/>
          </a:xfrm>
          <a:prstGeom prst="actionButtonBlank">
            <a:avLst/>
          </a:prstGeom>
          <a:solidFill>
            <a:srgbClr val="0E0492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C000"/>
                </a:solidFill>
              </a:rPr>
              <a:t>Answer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31950" y="182563"/>
            <a:ext cx="8805863" cy="93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Dollar Amount</a:t>
            </a:r>
          </a:p>
        </p:txBody>
      </p:sp>
    </p:spTree>
    <p:extLst>
      <p:ext uri="{BB962C8B-B14F-4D97-AF65-F5344CB8AC3E}">
        <p14:creationId xmlns:p14="http://schemas.microsoft.com/office/powerpoint/2010/main" val="141744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wer Slide">
    <p:bg>
      <p:bgPr>
        <a:gradFill flip="none" rotWithShape="1">
          <a:gsLst>
            <a:gs pos="1000">
              <a:srgbClr val="93A8FF"/>
            </a:gs>
            <a:gs pos="97000">
              <a:srgbClr val="1406C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7200" b="1" cap="none" spc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Answer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 userDrawn="1"/>
        </p:nvSpPr>
        <p:spPr>
          <a:xfrm>
            <a:off x="5603630" y="4525193"/>
            <a:ext cx="984739" cy="8159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6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2E5A-5F45-448B-A343-7FFA271E989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AC25-C5A4-4EFA-8DBB-B076EA3BC3B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image" Target="../media/image4.png"/><Relationship Id="rId3" Type="http://schemas.openxmlformats.org/officeDocument/2006/relationships/slide" Target="slide3.xml"/><Relationship Id="rId21" Type="http://schemas.openxmlformats.org/officeDocument/2006/relationships/slide" Target="slide33.xml"/><Relationship Id="rId7" Type="http://schemas.openxmlformats.org/officeDocument/2006/relationships/slide" Target="slide35.xml"/><Relationship Id="rId12" Type="http://schemas.openxmlformats.org/officeDocument/2006/relationships/slide" Target="slide37.xml"/><Relationship Id="rId17" Type="http://schemas.openxmlformats.org/officeDocument/2006/relationships/slide" Target="slide39.xml"/><Relationship Id="rId25" Type="http://schemas.openxmlformats.org/officeDocument/2006/relationships/hyperlink" Target="https://www.youtube.com/shorts/73tGe3JE5IU" TargetMode="External"/><Relationship Id="rId2" Type="http://schemas.openxmlformats.org/officeDocument/2006/relationships/image" Target="../media/image1.jpg"/><Relationship Id="rId16" Type="http://schemas.openxmlformats.org/officeDocument/2006/relationships/slide" Target="slide3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24" Type="http://schemas.openxmlformats.org/officeDocument/2006/relationships/image" Target="../media/image3.jpeg"/><Relationship Id="rId5" Type="http://schemas.openxmlformats.org/officeDocument/2006/relationships/slide" Target="slide19.xml"/><Relationship Id="rId15" Type="http://schemas.openxmlformats.org/officeDocument/2006/relationships/slide" Target="slide23.xml"/><Relationship Id="rId23" Type="http://schemas.openxmlformats.org/officeDocument/2006/relationships/slide" Target="slide43.xml"/><Relationship Id="rId10" Type="http://schemas.openxmlformats.org/officeDocument/2006/relationships/slide" Target="slide21.xml"/><Relationship Id="rId19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3.xml"/><Relationship Id="rId14" Type="http://schemas.openxmlformats.org/officeDocument/2006/relationships/slide" Target="slide15.xml"/><Relationship Id="rId22" Type="http://schemas.openxmlformats.org/officeDocument/2006/relationships/slide" Target="slide41.xml"/><Relationship Id="rId27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7335" y="4069819"/>
            <a:ext cx="35781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DFKai-SB" panose="03000509000000000000" pitchFamily="65" charset="-120"/>
                <a:ea typeface="DFKai-SB" panose="03000509000000000000" pitchFamily="65" charset="-120"/>
              </a:rPr>
              <a:t>中文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4947" y="5483650"/>
            <a:ext cx="722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UNIT 6 Time Expressions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28613-59E0-4671-8067-898D83F1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47" y="451020"/>
            <a:ext cx="6982960" cy="36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前年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BEEEF-CACB-4AFA-ACF4-9F01AE138677}"/>
              </a:ext>
            </a:extLst>
          </p:cNvPr>
          <p:cNvSpPr txBox="1"/>
          <p:nvPr/>
        </p:nvSpPr>
        <p:spPr>
          <a:xfrm>
            <a:off x="5169103" y="3440754"/>
            <a:ext cx="185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qiánnián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9612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今年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sz="3200" dirty="0"/>
              <a:t>請翻譯成英文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$200</a:t>
            </a:r>
          </a:p>
        </p:txBody>
      </p:sp>
    </p:spTree>
    <p:extLst>
      <p:ext uri="{BB962C8B-B14F-4D97-AF65-F5344CB8AC3E}">
        <p14:creationId xmlns:p14="http://schemas.microsoft.com/office/powerpoint/2010/main" val="24348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This Year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3EE4C-B7C2-4DE3-90F8-F7FB8777635B}"/>
              </a:ext>
            </a:extLst>
          </p:cNvPr>
          <p:cNvSpPr txBox="1"/>
          <p:nvPr/>
        </p:nvSpPr>
        <p:spPr>
          <a:xfrm>
            <a:off x="5344031" y="3513328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jīnnián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明年</a:t>
            </a:r>
            <a:b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600" dirty="0"/>
              <a:t>請翻譯成英文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/>
              <a:t>Next</a:t>
            </a:r>
            <a:r>
              <a:rPr lang="en-US" altLang="zh-CN" sz="5400" dirty="0"/>
              <a:t> </a:t>
            </a:r>
            <a:r>
              <a:rPr lang="en-US" altLang="zh-TW" sz="5400" dirty="0"/>
              <a:t>Year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61995-5DCC-414E-8B36-95F78BF32F94}"/>
              </a:ext>
            </a:extLst>
          </p:cNvPr>
          <p:cNvSpPr txBox="1"/>
          <p:nvPr/>
        </p:nvSpPr>
        <p:spPr>
          <a:xfrm>
            <a:off x="5211783" y="362404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míngnián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62881" y="1743148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去年九月</a:t>
            </a:r>
            <a:b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600" dirty="0"/>
              <a:t>請翻譯成英文</a:t>
            </a:r>
            <a:endParaRPr 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Last September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C53C7-8D19-4AC9-A2C5-20FD158D94E6}"/>
              </a:ext>
            </a:extLst>
          </p:cNvPr>
          <p:cNvSpPr txBox="1"/>
          <p:nvPr/>
        </p:nvSpPr>
        <p:spPr>
          <a:xfrm>
            <a:off x="4681055" y="3586293"/>
            <a:ext cx="307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qùnián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jiǔyuè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下個星期日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下個星期日</a:t>
            </a:r>
            <a:br>
              <a:rPr lang="en-US" altLang="zh-CN" sz="5400" dirty="0"/>
            </a:br>
            <a:br>
              <a:rPr lang="en-US" altLang="zh-CN" sz="5400" dirty="0"/>
            </a:br>
            <a:r>
              <a:rPr lang="zh-TW" altLang="en-US" sz="3200" dirty="0"/>
              <a:t>請翻譯成英文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$800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altLang="zh-TW" sz="4400" dirty="0"/>
            </a:br>
            <a:r>
              <a:rPr lang="en-US" altLang="zh-TW" sz="5400" dirty="0"/>
              <a:t>Next Sunday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F26CE-747E-4809-BD7A-0BA7EEB3D695}"/>
              </a:ext>
            </a:extLst>
          </p:cNvPr>
          <p:cNvSpPr txBox="1"/>
          <p:nvPr/>
        </p:nvSpPr>
        <p:spPr>
          <a:xfrm>
            <a:off x="4101960" y="3598877"/>
            <a:ext cx="398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xiàge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xīngqi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tiān</a:t>
            </a:r>
            <a:r>
              <a:rPr lang="en-US" altLang="ja-JP" sz="3600" b="1" dirty="0">
                <a:solidFill>
                  <a:srgbClr val="1839BE"/>
                </a:solidFill>
              </a:rPr>
              <a:t> /</a:t>
            </a:r>
            <a:r>
              <a:rPr lang="en-US" altLang="ja-JP" sz="3600" b="1" dirty="0" err="1">
                <a:solidFill>
                  <a:srgbClr val="1839BE"/>
                </a:solidFill>
              </a:rPr>
              <a:t>rì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83542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sz="6000" dirty="0"/>
              <a:t>Today</a:t>
            </a:r>
            <a:br>
              <a:rPr lang="en-US" altLang="zh-CN" dirty="0"/>
            </a:br>
            <a:br>
              <a:rPr lang="en-US" altLang="zh-CN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Point of Time</a:t>
            </a:r>
            <a:endParaRPr lang="en-US" sz="3600" dirty="0"/>
          </a:p>
          <a:p>
            <a:r>
              <a:rPr lang="en-US" dirty="0"/>
              <a:t> $200</a:t>
            </a:r>
          </a:p>
        </p:txBody>
      </p:sp>
    </p:spTree>
    <p:extLst>
      <p:ext uri="{BB962C8B-B14F-4D97-AF65-F5344CB8AC3E}">
        <p14:creationId xmlns:p14="http://schemas.microsoft.com/office/powerpoint/2010/main" val="42166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54748"/>
              </p:ext>
            </p:extLst>
          </p:nvPr>
        </p:nvGraphicFramePr>
        <p:xfrm>
          <a:off x="448860" y="1068415"/>
          <a:ext cx="11138090" cy="47545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3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to Chinese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 to English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 of Time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1-1 Alpha">
            <a:hlinkClick r:id="rId3" action="ppaction://hlinksldjump"/>
          </p:cNvPr>
          <p:cNvSpPr/>
          <p:nvPr/>
        </p:nvSpPr>
        <p:spPr>
          <a:xfrm>
            <a:off x="1119673" y="2239347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1-1"/>
          <p:cNvSpPr/>
          <p:nvPr/>
        </p:nvSpPr>
        <p:spPr>
          <a:xfrm>
            <a:off x="462928" y="2043548"/>
            <a:ext cx="2201034" cy="895739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-2 Alpha">
            <a:hlinkClick r:id="rId8" action="ppaction://hlinksldjump"/>
          </p:cNvPr>
          <p:cNvSpPr/>
          <p:nvPr/>
        </p:nvSpPr>
        <p:spPr>
          <a:xfrm>
            <a:off x="1119674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1-2"/>
          <p:cNvSpPr/>
          <p:nvPr/>
        </p:nvSpPr>
        <p:spPr>
          <a:xfrm>
            <a:off x="771741" y="3103802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-3 Alpha">
            <a:hlinkClick r:id="rId13" action="ppaction://hlinksldjump"/>
          </p:cNvPr>
          <p:cNvSpPr/>
          <p:nvPr/>
        </p:nvSpPr>
        <p:spPr>
          <a:xfrm>
            <a:off x="1119673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1-3"/>
          <p:cNvSpPr/>
          <p:nvPr/>
        </p:nvSpPr>
        <p:spPr>
          <a:xfrm>
            <a:off x="789907" y="403848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-4 Alpha">
            <a:hlinkClick r:id="rId18" action="ppaction://hlinksldjump"/>
          </p:cNvPr>
          <p:cNvSpPr/>
          <p:nvPr/>
        </p:nvSpPr>
        <p:spPr>
          <a:xfrm>
            <a:off x="1119674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1-4"/>
          <p:cNvSpPr/>
          <p:nvPr/>
        </p:nvSpPr>
        <p:spPr>
          <a:xfrm>
            <a:off x="727661" y="4973160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2-1 Alpha">
            <a:hlinkClick r:id="rId4" action="ppaction://hlinksldjump"/>
          </p:cNvPr>
          <p:cNvSpPr/>
          <p:nvPr/>
        </p:nvSpPr>
        <p:spPr>
          <a:xfrm>
            <a:off x="3339369" y="2239347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8" name="2-1"/>
          <p:cNvSpPr/>
          <p:nvPr/>
        </p:nvSpPr>
        <p:spPr>
          <a:xfrm>
            <a:off x="3039234" y="2165473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-2 Alpha">
            <a:hlinkClick r:id="rId9" action="ppaction://hlinksldjump"/>
          </p:cNvPr>
          <p:cNvSpPr/>
          <p:nvPr/>
        </p:nvSpPr>
        <p:spPr>
          <a:xfrm>
            <a:off x="3339369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9" name="2-2"/>
          <p:cNvSpPr/>
          <p:nvPr/>
        </p:nvSpPr>
        <p:spPr>
          <a:xfrm>
            <a:off x="3009603" y="316342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-3 Alpha">
            <a:hlinkClick r:id="rId14" action="ppaction://hlinksldjump"/>
          </p:cNvPr>
          <p:cNvSpPr/>
          <p:nvPr/>
        </p:nvSpPr>
        <p:spPr>
          <a:xfrm>
            <a:off x="3339369" y="4161369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2-3"/>
          <p:cNvSpPr/>
          <p:nvPr/>
        </p:nvSpPr>
        <p:spPr>
          <a:xfrm>
            <a:off x="3039234" y="4110809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-4 Alpha">
            <a:hlinkClick r:id="rId19" action="ppaction://hlinksldjump"/>
          </p:cNvPr>
          <p:cNvSpPr/>
          <p:nvPr/>
        </p:nvSpPr>
        <p:spPr>
          <a:xfrm>
            <a:off x="3339369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2-4"/>
          <p:cNvSpPr/>
          <p:nvPr/>
        </p:nvSpPr>
        <p:spPr>
          <a:xfrm>
            <a:off x="3143362" y="508846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-1 Alpha">
            <a:hlinkClick r:id="rId5" action="ppaction://hlinksldjump"/>
          </p:cNvPr>
          <p:cNvSpPr/>
          <p:nvPr/>
        </p:nvSpPr>
        <p:spPr>
          <a:xfrm>
            <a:off x="5570035" y="2220685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2" name="3-1"/>
          <p:cNvSpPr/>
          <p:nvPr/>
        </p:nvSpPr>
        <p:spPr>
          <a:xfrm>
            <a:off x="5240114" y="2182434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-2 Alpha">
            <a:hlinkClick r:id="rId10" action="ppaction://hlinksldjump"/>
          </p:cNvPr>
          <p:cNvSpPr/>
          <p:nvPr/>
        </p:nvSpPr>
        <p:spPr>
          <a:xfrm>
            <a:off x="5570035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3-2"/>
          <p:cNvSpPr/>
          <p:nvPr/>
        </p:nvSpPr>
        <p:spPr>
          <a:xfrm>
            <a:off x="5247465" y="3195284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-3 Alpha">
            <a:hlinkClick r:id="rId15" action="ppaction://hlinksldjump"/>
          </p:cNvPr>
          <p:cNvSpPr/>
          <p:nvPr/>
        </p:nvSpPr>
        <p:spPr>
          <a:xfrm>
            <a:off x="5570035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3-3"/>
          <p:cNvSpPr/>
          <p:nvPr/>
        </p:nvSpPr>
        <p:spPr>
          <a:xfrm>
            <a:off x="5353196" y="4047853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3-4 Alpha">
            <a:hlinkClick r:id="rId20" action="ppaction://hlinksldjump"/>
          </p:cNvPr>
          <p:cNvSpPr/>
          <p:nvPr/>
        </p:nvSpPr>
        <p:spPr>
          <a:xfrm>
            <a:off x="5559064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3-4"/>
          <p:cNvSpPr/>
          <p:nvPr/>
        </p:nvSpPr>
        <p:spPr>
          <a:xfrm>
            <a:off x="5247464" y="5052378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1 Alpha">
            <a:hlinkClick r:id="rId6" action="ppaction://hlinksldjump"/>
          </p:cNvPr>
          <p:cNvSpPr/>
          <p:nvPr/>
        </p:nvSpPr>
        <p:spPr>
          <a:xfrm>
            <a:off x="7800701" y="2220685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4-1"/>
          <p:cNvSpPr/>
          <p:nvPr/>
        </p:nvSpPr>
        <p:spPr>
          <a:xfrm>
            <a:off x="7635896" y="2220685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2 Alpha">
            <a:hlinkClick r:id="rId11" action="ppaction://hlinksldjump"/>
          </p:cNvPr>
          <p:cNvSpPr/>
          <p:nvPr/>
        </p:nvSpPr>
        <p:spPr>
          <a:xfrm>
            <a:off x="7800701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4-2"/>
          <p:cNvSpPr/>
          <p:nvPr/>
        </p:nvSpPr>
        <p:spPr>
          <a:xfrm>
            <a:off x="7605602" y="3126485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3 Alpha">
            <a:hlinkClick r:id="rId16" action="ppaction://hlinksldjump"/>
          </p:cNvPr>
          <p:cNvSpPr/>
          <p:nvPr/>
        </p:nvSpPr>
        <p:spPr>
          <a:xfrm>
            <a:off x="7800701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4-3"/>
          <p:cNvSpPr/>
          <p:nvPr/>
        </p:nvSpPr>
        <p:spPr>
          <a:xfrm>
            <a:off x="7484730" y="4030156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4 Alpha">
            <a:hlinkClick r:id="rId21" action="ppaction://hlinksldjump"/>
          </p:cNvPr>
          <p:cNvSpPr/>
          <p:nvPr/>
        </p:nvSpPr>
        <p:spPr>
          <a:xfrm>
            <a:off x="7800701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9" name="4-4"/>
          <p:cNvSpPr/>
          <p:nvPr/>
        </p:nvSpPr>
        <p:spPr>
          <a:xfrm>
            <a:off x="7470935" y="4973159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1 Alpha">
            <a:hlinkClick r:id="rId7" action="ppaction://hlinksldjump"/>
          </p:cNvPr>
          <p:cNvSpPr/>
          <p:nvPr/>
        </p:nvSpPr>
        <p:spPr>
          <a:xfrm>
            <a:off x="10031679" y="223934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0" name="5-1"/>
          <p:cNvSpPr/>
          <p:nvPr/>
        </p:nvSpPr>
        <p:spPr>
          <a:xfrm>
            <a:off x="9722730" y="216470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2 Alpha">
            <a:hlinkClick r:id="rId12" action="ppaction://hlinksldjump"/>
          </p:cNvPr>
          <p:cNvSpPr/>
          <p:nvPr/>
        </p:nvSpPr>
        <p:spPr>
          <a:xfrm>
            <a:off x="10031679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1" name="5-2"/>
          <p:cNvSpPr/>
          <p:nvPr/>
        </p:nvSpPr>
        <p:spPr>
          <a:xfrm>
            <a:off x="9756624" y="316342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3 Alpha">
            <a:hlinkClick r:id="rId17" action="ppaction://hlinksldjump"/>
          </p:cNvPr>
          <p:cNvSpPr/>
          <p:nvPr/>
        </p:nvSpPr>
        <p:spPr>
          <a:xfrm>
            <a:off x="10031679" y="4161369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2" name="5-3"/>
          <p:cNvSpPr/>
          <p:nvPr/>
        </p:nvSpPr>
        <p:spPr>
          <a:xfrm>
            <a:off x="9756624" y="4110808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4 Alpha">
            <a:hlinkClick r:id="rId22" action="ppaction://hlinksldjump"/>
          </p:cNvPr>
          <p:cNvSpPr/>
          <p:nvPr/>
        </p:nvSpPr>
        <p:spPr>
          <a:xfrm>
            <a:off x="10031679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3" name="5-4"/>
          <p:cNvSpPr/>
          <p:nvPr/>
        </p:nvSpPr>
        <p:spPr>
          <a:xfrm>
            <a:off x="9718687" y="502697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background art for jeopardy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33" y="134581"/>
            <a:ext cx="2590442" cy="74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phic 54" descr="Stopwatch with solid fill">
            <a:hlinkClick r:id="rId25"/>
            <a:extLst>
              <a:ext uri="{FF2B5EF4-FFF2-40B4-BE49-F238E27FC236}">
                <a16:creationId xmlns:a16="http://schemas.microsoft.com/office/drawing/2014/main" id="{996D0C9F-D02A-43D5-A0C4-8DA4D53082D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47965" y="1082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今天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B8D8-0C52-4D7F-B2DC-C7996E68B254}"/>
              </a:ext>
            </a:extLst>
          </p:cNvPr>
          <p:cNvSpPr txBox="1"/>
          <p:nvPr/>
        </p:nvSpPr>
        <p:spPr>
          <a:xfrm>
            <a:off x="5390261" y="3649211"/>
            <a:ext cx="1411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jīntiān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dirty="0"/>
              <a:t>Next Year</a:t>
            </a:r>
            <a:br>
              <a:rPr lang="en-US" altLang="zh-CN" sz="4400" dirty="0"/>
            </a:b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Point of Time</a:t>
            </a:r>
            <a:br>
              <a:rPr lang="en-US" dirty="0"/>
            </a:br>
            <a:r>
              <a:rPr lang="en-US" dirty="0"/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29896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9141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明年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947B6-FD42-4C02-AFE5-4F881D9FA0EA}"/>
              </a:ext>
            </a:extLst>
          </p:cNvPr>
          <p:cNvSpPr txBox="1"/>
          <p:nvPr/>
        </p:nvSpPr>
        <p:spPr>
          <a:xfrm>
            <a:off x="5105985" y="3607266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míngnián</a:t>
            </a:r>
            <a:endParaRPr lang="en-US" altLang="ja-JP" sz="3600" b="1" dirty="0">
              <a:solidFill>
                <a:srgbClr val="1839BE"/>
              </a:solidFill>
            </a:endParaRPr>
          </a:p>
          <a:p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This month</a:t>
            </a:r>
            <a:br>
              <a:rPr lang="en-US" altLang="zh-CN" sz="4400" dirty="0"/>
            </a:b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Point of Time</a:t>
            </a:r>
          </a:p>
          <a:p>
            <a:r>
              <a:rPr lang="en-US" dirty="0"/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25579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這個月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0B87E-8D9F-480E-A53E-46368C9C7B92}"/>
              </a:ext>
            </a:extLst>
          </p:cNvPr>
          <p:cNvSpPr txBox="1"/>
          <p:nvPr/>
        </p:nvSpPr>
        <p:spPr>
          <a:xfrm>
            <a:off x="5027502" y="3624044"/>
            <a:ext cx="213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Zhege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yuè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7347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Three Days from Today</a:t>
            </a:r>
            <a:br>
              <a:rPr lang="en-US" dirty="0"/>
            </a:br>
            <a:br>
              <a:rPr lang="en-US" dirty="0"/>
            </a:br>
            <a:r>
              <a:rPr lang="zh-TW" altLang="en-US" sz="36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Point of Time</a:t>
            </a:r>
            <a:endParaRPr lang="en-US" sz="3600" dirty="0"/>
          </a:p>
          <a:p>
            <a:r>
              <a:rPr lang="en-US" dirty="0"/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355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大後天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F89A2-389E-401F-8899-648BA1300B8D}"/>
              </a:ext>
            </a:extLst>
          </p:cNvPr>
          <p:cNvSpPr txBox="1"/>
          <p:nvPr/>
        </p:nvSpPr>
        <p:spPr>
          <a:xfrm>
            <a:off x="5017820" y="3657600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dàhòutiān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541812"/>
            <a:ext cx="9144000" cy="2387600"/>
          </a:xfrm>
        </p:spPr>
        <p:txBody>
          <a:bodyPr/>
          <a:lstStyle/>
          <a:p>
            <a:r>
              <a:rPr lang="en-US" altLang="zh-CN" sz="5400" dirty="0"/>
              <a:t>One Day</a:t>
            </a:r>
            <a:br>
              <a:rPr lang="en-US" sz="5400" dirty="0"/>
            </a:b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Duration $200</a:t>
            </a:r>
          </a:p>
        </p:txBody>
      </p:sp>
    </p:spTree>
    <p:extLst>
      <p:ext uri="{BB962C8B-B14F-4D97-AF65-F5344CB8AC3E}">
        <p14:creationId xmlns:p14="http://schemas.microsoft.com/office/powerpoint/2010/main" val="36559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一天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ABD65-D654-449B-ABFF-156B016C3198}"/>
              </a:ext>
            </a:extLst>
          </p:cNvPr>
          <p:cNvSpPr txBox="1"/>
          <p:nvPr/>
        </p:nvSpPr>
        <p:spPr>
          <a:xfrm>
            <a:off x="5390261" y="3649211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yītiān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759926"/>
            <a:ext cx="9144000" cy="2387600"/>
          </a:xfrm>
        </p:spPr>
        <p:txBody>
          <a:bodyPr/>
          <a:lstStyle/>
          <a:p>
            <a:r>
              <a:rPr lang="zh-TW" altLang="en-US" dirty="0">
                <a:ea typeface="KaiTi" panose="02010609060101010101" pitchFamily="49" charset="-122"/>
              </a:rPr>
              <a:t>兩年</a:t>
            </a:r>
            <a:br>
              <a:rPr lang="en-US" altLang="zh-CN" sz="6000" dirty="0">
                <a:ea typeface="KaiTi" panose="02010609060101010101" pitchFamily="49" charset="-122"/>
              </a:rPr>
            </a:br>
            <a:br>
              <a:rPr lang="en-US" altLang="zh-TW" sz="5400" dirty="0"/>
            </a:br>
            <a:r>
              <a:rPr lang="zh-TW" altLang="en-US" sz="3200" dirty="0"/>
              <a:t>請翻譯成英文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8787" y="216119"/>
            <a:ext cx="8183169" cy="1134510"/>
          </a:xfrm>
        </p:spPr>
        <p:txBody>
          <a:bodyPr>
            <a:normAutofit fontScale="85000" lnSpcReduction="20000"/>
          </a:bodyPr>
          <a:lstStyle/>
          <a:p>
            <a:br>
              <a:rPr lang="en-US" dirty="0"/>
            </a:br>
            <a:r>
              <a:rPr lang="en-US" sz="3800" dirty="0"/>
              <a:t>Duration</a:t>
            </a:r>
            <a:br>
              <a:rPr lang="en-US" sz="3800" dirty="0"/>
            </a:br>
            <a:r>
              <a:rPr lang="en-US" sz="3800" dirty="0"/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13324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24000" y="155859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Last Week</a:t>
            </a:r>
            <a:br>
              <a:rPr lang="en-US" sz="5400" dirty="0"/>
            </a:b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$200</a:t>
            </a:r>
          </a:p>
        </p:txBody>
      </p:sp>
    </p:spTree>
    <p:extLst>
      <p:ext uri="{BB962C8B-B14F-4D97-AF65-F5344CB8AC3E}">
        <p14:creationId xmlns:p14="http://schemas.microsoft.com/office/powerpoint/2010/main" val="35044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Two Years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12D12-18D3-48D2-9849-244531A86F86}"/>
              </a:ext>
            </a:extLst>
          </p:cNvPr>
          <p:cNvSpPr txBox="1"/>
          <p:nvPr/>
        </p:nvSpPr>
        <p:spPr>
          <a:xfrm>
            <a:off x="5122816" y="3509963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liǎngnián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62881" y="1743148"/>
            <a:ext cx="9144000" cy="2387600"/>
          </a:xfrm>
        </p:spPr>
        <p:txBody>
          <a:bodyPr/>
          <a:lstStyle/>
          <a:p>
            <a:r>
              <a:rPr lang="en-US" altLang="ja-JP" sz="5400" dirty="0"/>
              <a:t>15</a:t>
            </a:r>
            <a:r>
              <a:rPr lang="ja-JP" altLang="en-US" sz="5400" dirty="0"/>
              <a:t> </a:t>
            </a:r>
            <a:r>
              <a:rPr lang="en-US" altLang="zh-TW" sz="5400" dirty="0"/>
              <a:t>Weeks</a:t>
            </a:r>
            <a:r>
              <a:rPr lang="ja-JP" altLang="en-US" sz="5400" dirty="0"/>
              <a:t>  </a:t>
            </a:r>
            <a:br>
              <a:rPr lang="en-US" i="1" dirty="0"/>
            </a:br>
            <a:br>
              <a:rPr lang="en-US" i="1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Duration </a:t>
            </a:r>
            <a:br>
              <a:rPr lang="en-US" dirty="0"/>
            </a:br>
            <a:r>
              <a:rPr lang="en-US" dirty="0"/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5144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十五個星期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65DFD-3551-4E55-9C6C-41A29086CA7C}"/>
              </a:ext>
            </a:extLst>
          </p:cNvPr>
          <p:cNvSpPr txBox="1"/>
          <p:nvPr/>
        </p:nvSpPr>
        <p:spPr>
          <a:xfrm>
            <a:off x="4514674" y="3622655"/>
            <a:ext cx="31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shíwǔ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ge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xīngqi</a:t>
            </a:r>
            <a:r>
              <a:rPr lang="ja-JP" altLang="en-US" sz="3600" b="1" dirty="0">
                <a:solidFill>
                  <a:srgbClr val="1839BE"/>
                </a:solidFill>
              </a:rPr>
              <a:t> 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6340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 one month</a:t>
            </a:r>
            <a:br>
              <a:rPr lang="en-US" dirty="0"/>
            </a:br>
            <a:br>
              <a:rPr lang="en-US" dirty="0"/>
            </a:br>
            <a:r>
              <a:rPr lang="zh-TW" altLang="en-US" sz="36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Duration/Point of Time $800</a:t>
            </a:r>
          </a:p>
        </p:txBody>
      </p:sp>
    </p:spTree>
    <p:extLst>
      <p:ext uri="{BB962C8B-B14F-4D97-AF65-F5344CB8AC3E}">
        <p14:creationId xmlns:p14="http://schemas.microsoft.com/office/powerpoint/2010/main" val="11046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一個月以後</a:t>
            </a:r>
            <a:endParaRPr lang="en-US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E128C-CE60-498F-B8C4-7C2E503CA600}"/>
              </a:ext>
            </a:extLst>
          </p:cNvPr>
          <p:cNvSpPr txBox="1"/>
          <p:nvPr/>
        </p:nvSpPr>
        <p:spPr>
          <a:xfrm>
            <a:off x="4621942" y="3120705"/>
            <a:ext cx="294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3600" b="1" dirty="0">
              <a:solidFill>
                <a:srgbClr val="1839BE"/>
              </a:solidFill>
            </a:endParaRPr>
          </a:p>
          <a:p>
            <a:r>
              <a:rPr lang="en-US" altLang="ja-JP" sz="3600" b="1" dirty="0" err="1">
                <a:solidFill>
                  <a:srgbClr val="1839BE"/>
                </a:solidFill>
              </a:rPr>
              <a:t>yīge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yuè</a:t>
            </a:r>
            <a:r>
              <a:rPr lang="ja-JP" altLang="en-US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yǐhòu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466312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Which day?</a:t>
            </a:r>
            <a:br>
              <a:rPr lang="en-US" altLang="zh-TW" sz="4400" dirty="0"/>
            </a:br>
            <a:br>
              <a:rPr lang="en-US" altLang="zh-TW" sz="44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中</a:t>
            </a:r>
            <a:r>
              <a:rPr lang="zh-TW" altLang="en-US" sz="3200" dirty="0"/>
              <a:t>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Question</a:t>
            </a:r>
            <a:r>
              <a:rPr lang="en-US" altLang="ja-JP" dirty="0"/>
              <a:t>s</a:t>
            </a:r>
            <a:endParaRPr lang="en-US" dirty="0"/>
          </a:p>
          <a:p>
            <a:r>
              <a:rPr lang="en-US" dirty="0"/>
              <a:t> $200</a:t>
            </a:r>
          </a:p>
        </p:txBody>
      </p:sp>
    </p:spTree>
    <p:extLst>
      <p:ext uri="{BB962C8B-B14F-4D97-AF65-F5344CB8AC3E}">
        <p14:creationId xmlns:p14="http://schemas.microsoft.com/office/powerpoint/2010/main" val="898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哪天？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35E8F-FCCB-46BC-B5C6-FC54689B49CD}"/>
              </a:ext>
            </a:extLst>
          </p:cNvPr>
          <p:cNvSpPr txBox="1"/>
          <p:nvPr/>
        </p:nvSpPr>
        <p:spPr>
          <a:xfrm>
            <a:off x="5390518" y="3699545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nǎtiān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650869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altLang="ja-JP" sz="6000" dirty="0"/>
            </a:br>
            <a:br>
              <a:rPr lang="en-US" altLang="zh-TW" sz="6000" dirty="0"/>
            </a:br>
            <a:r>
              <a:rPr lang="en-US" altLang="zh-TW" sz="6000" dirty="0"/>
              <a:t>How Many Days?</a:t>
            </a:r>
            <a:br>
              <a:rPr lang="en-US" altLang="zh-TW" sz="6000" dirty="0"/>
            </a:br>
            <a:br>
              <a:rPr lang="en-US" altLang="zh-TW" sz="60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中</a:t>
            </a:r>
            <a:r>
              <a:rPr lang="zh-TW" altLang="en-US" sz="3200" dirty="0"/>
              <a:t>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Questions</a:t>
            </a:r>
            <a:br>
              <a:rPr lang="en-US" altLang="ja-JP" dirty="0"/>
            </a:br>
            <a:r>
              <a:rPr lang="en-US" dirty="0"/>
              <a:t> $400</a:t>
            </a:r>
          </a:p>
        </p:txBody>
      </p:sp>
    </p:spTree>
    <p:extLst>
      <p:ext uri="{BB962C8B-B14F-4D97-AF65-F5344CB8AC3E}">
        <p14:creationId xmlns:p14="http://schemas.microsoft.com/office/powerpoint/2010/main" val="3283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279" y="1041400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幾天？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83EB0-BD11-4A11-A282-6010E054DBDE}"/>
              </a:ext>
            </a:extLst>
          </p:cNvPr>
          <p:cNvSpPr txBox="1"/>
          <p:nvPr/>
        </p:nvSpPr>
        <p:spPr>
          <a:xfrm>
            <a:off x="5522053" y="3552737"/>
            <a:ext cx="158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Jǐtiān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62881" y="1592146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Which Month?</a:t>
            </a:r>
            <a:br>
              <a:rPr lang="en-US" sz="5400" dirty="0"/>
            </a:b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Questions</a:t>
            </a:r>
            <a:endParaRPr lang="en-US" dirty="0"/>
          </a:p>
          <a:p>
            <a:r>
              <a:rPr lang="en-US" dirty="0"/>
              <a:t> $600</a:t>
            </a:r>
          </a:p>
        </p:txBody>
      </p:sp>
    </p:spTree>
    <p:extLst>
      <p:ext uri="{BB962C8B-B14F-4D97-AF65-F5344CB8AC3E}">
        <p14:creationId xmlns:p14="http://schemas.microsoft.com/office/powerpoint/2010/main" val="31702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上個星期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2AD49-C082-4D66-A959-AD1D823DA1AA}"/>
              </a:ext>
            </a:extLst>
          </p:cNvPr>
          <p:cNvSpPr txBox="1"/>
          <p:nvPr/>
        </p:nvSpPr>
        <p:spPr>
          <a:xfrm>
            <a:off x="4731688" y="3462994"/>
            <a:ext cx="3018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03415D"/>
                </a:solidFill>
              </a:rPr>
              <a:t>shàngge</a:t>
            </a:r>
            <a:r>
              <a:rPr lang="en-US" altLang="ja-JP" sz="3600" b="1" dirty="0">
                <a:solidFill>
                  <a:srgbClr val="03415D"/>
                </a:solidFill>
              </a:rPr>
              <a:t> </a:t>
            </a:r>
            <a:r>
              <a:rPr lang="en-US" altLang="ja-JP" sz="3600" b="1" dirty="0" err="1">
                <a:solidFill>
                  <a:srgbClr val="03415D"/>
                </a:solidFill>
              </a:rPr>
              <a:t>xīngqi</a:t>
            </a:r>
            <a:endParaRPr lang="en-US" sz="3600" b="1" dirty="0">
              <a:solidFill>
                <a:srgbClr val="0341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哪個月？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2C004-31A8-4AD8-83E4-48A9D6F9DECA}"/>
              </a:ext>
            </a:extLst>
          </p:cNvPr>
          <p:cNvSpPr txBox="1"/>
          <p:nvPr/>
        </p:nvSpPr>
        <p:spPr>
          <a:xfrm>
            <a:off x="5125673" y="3628238"/>
            <a:ext cx="2474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Nǎge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yuè</a:t>
            </a:r>
            <a:endParaRPr lang="en-US" altLang="ja-JP" sz="3600" b="1" dirty="0">
              <a:solidFill>
                <a:srgbClr val="1839B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65086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你去年八月在大學嗎？</a:t>
            </a:r>
            <a:br>
              <a:rPr lang="en-US" sz="5400" dirty="0"/>
            </a:br>
            <a:br>
              <a:rPr lang="en-US" sz="54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英文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Questions</a:t>
            </a:r>
            <a:endParaRPr lang="en-US" dirty="0"/>
          </a:p>
          <a:p>
            <a:r>
              <a:rPr lang="en-US" dirty="0"/>
              <a:t> $800</a:t>
            </a:r>
          </a:p>
        </p:txBody>
      </p:sp>
    </p:spTree>
    <p:extLst>
      <p:ext uri="{BB962C8B-B14F-4D97-AF65-F5344CB8AC3E}">
        <p14:creationId xmlns:p14="http://schemas.microsoft.com/office/powerpoint/2010/main" val="2444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+mn-lt"/>
                <a:ea typeface="KaiTi" panose="02010609060101010101" pitchFamily="49" charset="-122"/>
              </a:rPr>
              <a:t>Were you at the University last August?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C4060-ADC8-4C2F-B48C-4DF4F124F43A}"/>
              </a:ext>
            </a:extLst>
          </p:cNvPr>
          <p:cNvSpPr txBox="1"/>
          <p:nvPr/>
        </p:nvSpPr>
        <p:spPr>
          <a:xfrm>
            <a:off x="3024389" y="3624044"/>
            <a:ext cx="6120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Nǐ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qùnian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bāyuè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zài</a:t>
            </a:r>
            <a:r>
              <a:rPr lang="en-US" altLang="ja-JP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dàxué</a:t>
            </a:r>
            <a:r>
              <a:rPr lang="en-US" altLang="ja-JP" sz="3600" b="1" dirty="0">
                <a:solidFill>
                  <a:srgbClr val="1839BE"/>
                </a:solidFill>
              </a:rPr>
              <a:t> ma?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6378" y="2465318"/>
            <a:ext cx="35781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謝謝！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37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592146"/>
            <a:ext cx="9144000" cy="2387600"/>
          </a:xfrm>
        </p:spPr>
        <p:txBody>
          <a:bodyPr/>
          <a:lstStyle/>
          <a:p>
            <a:r>
              <a:rPr lang="en-US" altLang="zh-TW" sz="5400" dirty="0"/>
              <a:t>Next Month</a:t>
            </a:r>
            <a:br>
              <a:rPr lang="en-US" sz="5400" dirty="0"/>
            </a:b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下個月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FCF6F-5F3E-485C-99DC-3D0EB5DA5F26}"/>
              </a:ext>
            </a:extLst>
          </p:cNvPr>
          <p:cNvSpPr txBox="1"/>
          <p:nvPr/>
        </p:nvSpPr>
        <p:spPr>
          <a:xfrm>
            <a:off x="5035491" y="3577904"/>
            <a:ext cx="212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xiàge</a:t>
            </a:r>
            <a:r>
              <a:rPr lang="ja-JP" altLang="en-US" sz="3600" b="1" dirty="0">
                <a:solidFill>
                  <a:srgbClr val="1839BE"/>
                </a:solidFill>
              </a:rPr>
              <a:t> </a:t>
            </a:r>
            <a:r>
              <a:rPr lang="en-US" altLang="ja-JP" sz="3600" b="1" dirty="0" err="1">
                <a:solidFill>
                  <a:srgbClr val="1839BE"/>
                </a:solidFill>
              </a:rPr>
              <a:t>yuè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525034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5400" dirty="0"/>
              <a:t>Yesterday</a:t>
            </a:r>
            <a:br>
              <a:rPr lang="en-US" altLang="zh-TW" sz="3200" dirty="0"/>
            </a:br>
            <a:br>
              <a:rPr lang="en-US" altLang="zh-TW" sz="3200" dirty="0"/>
            </a:br>
            <a:r>
              <a:rPr lang="zh-TW" altLang="en-US" sz="3200" dirty="0"/>
              <a:t>翻譯成中文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昨天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BFD01-D277-464E-B588-6F0A50D9C6C3}"/>
              </a:ext>
            </a:extLst>
          </p:cNvPr>
          <p:cNvSpPr txBox="1"/>
          <p:nvPr/>
        </p:nvSpPr>
        <p:spPr>
          <a:xfrm>
            <a:off x="5345184" y="3454605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1839BE"/>
                </a:solidFill>
              </a:rPr>
              <a:t>zuótiān</a:t>
            </a:r>
            <a:endParaRPr lang="en-US" sz="3600" b="1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4998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sz="5400" dirty="0"/>
              <a:t>The Year Before Last</a:t>
            </a:r>
            <a:br>
              <a:rPr lang="en-US" altLang="zh-TW" sz="5400" dirty="0"/>
            </a:br>
            <a:r>
              <a:rPr lang="en-US" altLang="zh-TW" sz="5400" dirty="0"/>
              <a:t>Two Years Ago</a:t>
            </a:r>
            <a:br>
              <a:rPr lang="en-US" altLang="zh-TW" sz="3200" dirty="0"/>
            </a:br>
            <a:br>
              <a:rPr lang="en-US" altLang="zh-TW" sz="3200" dirty="0"/>
            </a:br>
            <a:r>
              <a:rPr lang="zh-TW" altLang="en-US" sz="3200" dirty="0"/>
              <a:t>請翻譯成中文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$800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493</Words>
  <Application>Microsoft Office PowerPoint</Application>
  <PresentationFormat>Widescreen</PresentationFormat>
  <Paragraphs>115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DFKai-SB</vt:lpstr>
      <vt:lpstr>KaiTi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Last Week  請翻譯成中文</vt:lpstr>
      <vt:lpstr>上個星期</vt:lpstr>
      <vt:lpstr>Next Month  請翻譯成中文</vt:lpstr>
      <vt:lpstr>下個月</vt:lpstr>
      <vt:lpstr>Yesterday  翻譯成中文</vt:lpstr>
      <vt:lpstr>昨天</vt:lpstr>
      <vt:lpstr>The Year Before Last Two Years Ago  請翻譯成中文</vt:lpstr>
      <vt:lpstr>前年</vt:lpstr>
      <vt:lpstr>今年  請翻譯成英文</vt:lpstr>
      <vt:lpstr>This Year </vt:lpstr>
      <vt:lpstr>明年  請翻譯成英文</vt:lpstr>
      <vt:lpstr>Next Year</vt:lpstr>
      <vt:lpstr>去年九月  請翻譯成英文</vt:lpstr>
      <vt:lpstr>Last September</vt:lpstr>
      <vt:lpstr>下個星期日/下個星期日  請翻譯成英文</vt:lpstr>
      <vt:lpstr> Next Sunday</vt:lpstr>
      <vt:lpstr> Today  請翻譯成中文</vt:lpstr>
      <vt:lpstr>今天</vt:lpstr>
      <vt:lpstr>Next Year  請翻譯成中文</vt:lpstr>
      <vt:lpstr>明年</vt:lpstr>
      <vt:lpstr>This month  請翻譯成中文</vt:lpstr>
      <vt:lpstr>這個月</vt:lpstr>
      <vt:lpstr>Three Days from Today  請翻譯成中文</vt:lpstr>
      <vt:lpstr>大後天</vt:lpstr>
      <vt:lpstr>One Day  請翻譯成中文</vt:lpstr>
      <vt:lpstr>一天</vt:lpstr>
      <vt:lpstr>兩年  請翻譯成英文</vt:lpstr>
      <vt:lpstr>Two Years</vt:lpstr>
      <vt:lpstr>15 Weeks    請翻譯成中文</vt:lpstr>
      <vt:lpstr>十五個星期</vt:lpstr>
      <vt:lpstr>In one month  請翻譯成中文</vt:lpstr>
      <vt:lpstr>一個月以後</vt:lpstr>
      <vt:lpstr>Which day?  請翻譯成中文</vt:lpstr>
      <vt:lpstr> 哪天？</vt:lpstr>
      <vt:lpstr>  How Many Days?  請翻譯成中文</vt:lpstr>
      <vt:lpstr>幾天？</vt:lpstr>
      <vt:lpstr>Which Month?  請翻譯成中文</vt:lpstr>
      <vt:lpstr>哪個月？</vt:lpstr>
      <vt:lpstr>你去年八月在大學嗎？  請翻譯成英文</vt:lpstr>
      <vt:lpstr>Were you at the University last August?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Rice</dc:creator>
  <cp:lastModifiedBy>Lotus Perry</cp:lastModifiedBy>
  <cp:revision>53</cp:revision>
  <dcterms:created xsi:type="dcterms:W3CDTF">2017-04-08T22:45:14Z</dcterms:created>
  <dcterms:modified xsi:type="dcterms:W3CDTF">2026-04-04T21:06:59Z</dcterms:modified>
</cp:coreProperties>
</file>