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6"/>
  </p:notes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D6A3729F-FB28-452F-94B4-AED3C8938AD7}">
          <p14:sldIdLst>
            <p14:sldId id="258"/>
            <p14:sldId id="256"/>
          </p14:sldIdLst>
        </p14:section>
        <p14:section name="English to Chinese" id="{FE4299F8-2F3B-496E-B184-25825B3F7D5D}">
          <p14:sldIdLst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Chinese to English" id="{83DC361E-F480-42BA-8FDC-A1F29A658C5E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Verb" id="{78F70115-154D-41EE-815B-93B01B499785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Phrases 1" id="{6618650E-2958-4833-814D-0011E60896E4}">
          <p14:sldIdLst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Phrases 2" id="{A8F2482E-6715-4F40-AD8E-D943D55B6FDC}">
          <p14:sldIdLst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Ending Slide" id="{EC8E789D-BDD8-498B-B0B9-2FE4273DED76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9BE"/>
    <a:srgbClr val="3728F8"/>
    <a:srgbClr val="1406C6"/>
    <a:srgbClr val="0E0492"/>
    <a:srgbClr val="03415D"/>
    <a:srgbClr val="93A8FF"/>
    <a:srgbClr val="1B0FC9"/>
    <a:srgbClr val="4F71FF"/>
    <a:srgbClr val="6054FA"/>
    <a:srgbClr val="978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FD3DF-4393-4454-A972-F55946E5CF6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8E799-3886-41A3-A056-B332C940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1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e Slide">
    <p:bg>
      <p:bgPr>
        <a:gradFill flip="none" rotWithShape="1">
          <a:gsLst>
            <a:gs pos="1000">
              <a:srgbClr val="93A8FF"/>
            </a:gs>
            <a:gs pos="97000">
              <a:srgbClr val="1406C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>
            <a:normAutofit/>
          </a:bodyPr>
          <a:lstStyle>
            <a:lvl1pPr algn="ctr">
              <a:defRPr sz="7200" b="1" cap="none" spc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Question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/>
          <p:nvPr userDrawn="1"/>
        </p:nvSpPr>
        <p:spPr>
          <a:xfrm>
            <a:off x="4900246" y="4539261"/>
            <a:ext cx="2391508" cy="787790"/>
          </a:xfrm>
          <a:prstGeom prst="actionButtonBlank">
            <a:avLst/>
          </a:prstGeom>
          <a:solidFill>
            <a:srgbClr val="0E0492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C000"/>
                </a:solidFill>
              </a:rPr>
              <a:t>Answer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31950" y="182563"/>
            <a:ext cx="8805863" cy="939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Dollar Amount</a:t>
            </a:r>
          </a:p>
        </p:txBody>
      </p:sp>
    </p:spTree>
    <p:extLst>
      <p:ext uri="{BB962C8B-B14F-4D97-AF65-F5344CB8AC3E}">
        <p14:creationId xmlns:p14="http://schemas.microsoft.com/office/powerpoint/2010/main" val="141744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wer Slide">
    <p:bg>
      <p:bgPr>
        <a:gradFill flip="none" rotWithShape="1">
          <a:gsLst>
            <a:gs pos="1000">
              <a:srgbClr val="93A8FF"/>
            </a:gs>
            <a:gs pos="97000">
              <a:srgbClr val="1406C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>
            <a:normAutofit/>
          </a:bodyPr>
          <a:lstStyle>
            <a:lvl1pPr algn="ctr">
              <a:defRPr sz="7200" b="1" cap="none" spc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Answer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 userDrawn="1"/>
        </p:nvSpPr>
        <p:spPr>
          <a:xfrm>
            <a:off x="5603630" y="4525193"/>
            <a:ext cx="984739" cy="8159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9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0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1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2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58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97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56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2E5A-5F45-448B-A343-7FFA271E989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AC25-C5A4-4EFA-8DBB-B076EA3BC3B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slide" Target="slide3.xml"/><Relationship Id="rId21" Type="http://schemas.openxmlformats.org/officeDocument/2006/relationships/slide" Target="slide33.xml"/><Relationship Id="rId7" Type="http://schemas.openxmlformats.org/officeDocument/2006/relationships/slide" Target="slide35.xml"/><Relationship Id="rId12" Type="http://schemas.openxmlformats.org/officeDocument/2006/relationships/slide" Target="slide37.xml"/><Relationship Id="rId17" Type="http://schemas.openxmlformats.org/officeDocument/2006/relationships/slide" Target="slide39.xml"/><Relationship Id="rId2" Type="http://schemas.openxmlformats.org/officeDocument/2006/relationships/image" Target="../media/image1.jpg"/><Relationship Id="rId16" Type="http://schemas.openxmlformats.org/officeDocument/2006/relationships/slide" Target="slide31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slide" Target="slide29.xml"/><Relationship Id="rId24" Type="http://schemas.openxmlformats.org/officeDocument/2006/relationships/image" Target="../media/image2.jpeg"/><Relationship Id="rId5" Type="http://schemas.openxmlformats.org/officeDocument/2006/relationships/slide" Target="slide19.xml"/><Relationship Id="rId15" Type="http://schemas.openxmlformats.org/officeDocument/2006/relationships/slide" Target="slide23.xml"/><Relationship Id="rId23" Type="http://schemas.openxmlformats.org/officeDocument/2006/relationships/slide" Target="slide43.xml"/><Relationship Id="rId10" Type="http://schemas.openxmlformats.org/officeDocument/2006/relationships/slide" Target="slide21.xml"/><Relationship Id="rId19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3.xml"/><Relationship Id="rId14" Type="http://schemas.openxmlformats.org/officeDocument/2006/relationships/slide" Target="slide15.xml"/><Relationship Id="rId22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ckground art for jeopar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29" y="2136635"/>
            <a:ext cx="7768281" cy="22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03924" y="2465318"/>
            <a:ext cx="35781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中文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3095" y="5188020"/>
            <a:ext cx="31646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Lesson 6.2</a:t>
            </a:r>
          </a:p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2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13974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今天晚上沒有空</a:t>
            </a:r>
            <a:br>
              <a:rPr lang="en-US" altLang="zh-TW" dirty="0">
                <a:latin typeface="+mn-lt"/>
                <a:ea typeface="KaiTi" panose="02010609060101010101" pitchFamily="49" charset="-122"/>
              </a:rPr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jīntian</a:t>
            </a:r>
            <a:r>
              <a:rPr lang="ja-JP" altLang="en-US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wǎnshàng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méiyǒu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kòng</a:t>
            </a:r>
            <a:endParaRPr lang="en-US" sz="3600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0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我就是</a:t>
            </a:r>
            <a:br>
              <a:rPr lang="en-US" altLang="zh-TW" dirty="0"/>
            </a:br>
            <a:r>
              <a:rPr lang="zh-TW" altLang="en-US" sz="3200" dirty="0"/>
              <a:t>請翻譯成英文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$200</a:t>
            </a:r>
          </a:p>
        </p:txBody>
      </p:sp>
    </p:spTree>
    <p:extLst>
      <p:ext uri="{BB962C8B-B14F-4D97-AF65-F5344CB8AC3E}">
        <p14:creationId xmlns:p14="http://schemas.microsoft.com/office/powerpoint/2010/main" val="24348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dirty="0"/>
              <a:t>Speaking (I’m the one)</a:t>
            </a:r>
            <a:br>
              <a:rPr lang="en-US" altLang="zh-TW" dirty="0"/>
            </a:br>
            <a:r>
              <a:rPr lang="en-US" altLang="ja-JP" sz="3600" dirty="0" err="1">
                <a:solidFill>
                  <a:srgbClr val="1839BE"/>
                </a:solidFill>
              </a:rPr>
              <a:t>wǒ</a:t>
            </a:r>
            <a:r>
              <a:rPr lang="en-US" altLang="ja-JP" sz="3600" dirty="0">
                <a:solidFill>
                  <a:srgbClr val="1839BE"/>
                </a:solidFill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</a:rPr>
              <a:t>jiùshì</a:t>
            </a:r>
            <a:endParaRPr lang="en-US" sz="3600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什麼時候？</a:t>
            </a:r>
            <a:b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600" dirty="0"/>
              <a:t>請翻譯成英文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$400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When?</a:t>
            </a:r>
            <a:r>
              <a:rPr lang="en-US" altLang="zh-CN" sz="6000" dirty="0"/>
              <a:t>  </a:t>
            </a:r>
            <a:br>
              <a:rPr lang="en-US" altLang="zh-CN" sz="6000" dirty="0"/>
            </a:br>
            <a:r>
              <a:rPr lang="en-US" altLang="ja-JP" sz="3200" dirty="0" err="1">
                <a:solidFill>
                  <a:srgbClr val="1839BE"/>
                </a:solidFill>
              </a:rPr>
              <a:t>Shénme</a:t>
            </a:r>
            <a:r>
              <a:rPr lang="ja-JP" altLang="en-US" sz="3200" dirty="0">
                <a:solidFill>
                  <a:srgbClr val="1839BE"/>
                </a:solidFill>
              </a:rPr>
              <a:t> </a:t>
            </a:r>
            <a:r>
              <a:rPr lang="en-US" altLang="ja-JP" sz="3200" dirty="0" err="1">
                <a:solidFill>
                  <a:srgbClr val="1839BE"/>
                </a:solidFill>
              </a:rPr>
              <a:t>shíhou</a:t>
            </a:r>
            <a:endParaRPr lang="en-US" sz="3200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沒問題，我請你。</a:t>
            </a:r>
            <a:b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600" dirty="0"/>
              <a:t>請翻譯成英文</a:t>
            </a:r>
            <a:endParaRPr lang="en-US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$600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No problem! My treat!</a:t>
            </a:r>
            <a:br>
              <a:rPr lang="en-US" altLang="zh-TW" sz="5400" dirty="0"/>
            </a:br>
            <a:r>
              <a:rPr lang="en-US" altLang="ja-JP" sz="3600" dirty="0" err="1">
                <a:solidFill>
                  <a:srgbClr val="1839BE"/>
                </a:solidFill>
              </a:rPr>
              <a:t>Méi</a:t>
            </a:r>
            <a:r>
              <a:rPr lang="en-US" altLang="ja-JP" sz="3600" dirty="0">
                <a:solidFill>
                  <a:srgbClr val="1839BE"/>
                </a:solidFill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</a:rPr>
              <a:t>wènti</a:t>
            </a:r>
            <a:r>
              <a:rPr lang="en-US" altLang="ja-JP" sz="3600" dirty="0">
                <a:solidFill>
                  <a:srgbClr val="1839BE"/>
                </a:solidFill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</a:rPr>
              <a:t>wǒ</a:t>
            </a:r>
            <a:r>
              <a:rPr lang="en-US" altLang="ja-JP" sz="3600" dirty="0">
                <a:solidFill>
                  <a:srgbClr val="1839BE"/>
                </a:solidFill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</a:rPr>
              <a:t>qǐng</a:t>
            </a:r>
            <a:r>
              <a:rPr lang="en-US" altLang="ja-JP" sz="3600" dirty="0">
                <a:solidFill>
                  <a:srgbClr val="1839BE"/>
                </a:solidFill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</a:rPr>
              <a:t>nǐ</a:t>
            </a:r>
            <a:endParaRPr lang="en-US" sz="3600" dirty="0">
              <a:solidFill>
                <a:srgbClr val="183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今天我不用去工作。</a:t>
            </a:r>
            <a:br>
              <a:rPr lang="en-US" altLang="zh-CN" sz="5400" dirty="0"/>
            </a:br>
            <a:r>
              <a:rPr lang="zh-TW" altLang="en-US" sz="3200" dirty="0"/>
              <a:t>請翻譯成英文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$800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dirty="0"/>
            </a:br>
            <a:r>
              <a:rPr lang="en-US" altLang="zh-CN" sz="5300" dirty="0">
                <a:latin typeface="+mn-lt"/>
              </a:rPr>
              <a:t>I do not have to</a:t>
            </a:r>
            <a:r>
              <a:rPr lang="zh-TW" altLang="en-US" sz="5300" dirty="0">
                <a:latin typeface="+mn-lt"/>
              </a:rPr>
              <a:t> </a:t>
            </a:r>
            <a:r>
              <a:rPr lang="en-US" altLang="zh-TW" sz="5300" dirty="0">
                <a:latin typeface="+mn-lt"/>
              </a:rPr>
              <a:t>go to</a:t>
            </a:r>
            <a:r>
              <a:rPr lang="en-US" altLang="zh-CN" sz="5300" dirty="0">
                <a:latin typeface="+mn-lt"/>
              </a:rPr>
              <a:t> work today.</a:t>
            </a:r>
            <a:br>
              <a:rPr lang="en-US" altLang="zh-CN" sz="4400" dirty="0"/>
            </a:br>
            <a:r>
              <a:rPr lang="en-US" altLang="ja-JP" sz="3600" dirty="0" err="1">
                <a:solidFill>
                  <a:srgbClr val="1839BE"/>
                </a:solidFill>
              </a:rPr>
              <a:t>Jīntiān</a:t>
            </a:r>
            <a:r>
              <a:rPr lang="ja-JP" altLang="en-US" sz="3600" dirty="0">
                <a:solidFill>
                  <a:srgbClr val="1839BE"/>
                </a:solidFill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</a:rPr>
              <a:t>wǒ</a:t>
            </a:r>
            <a:r>
              <a:rPr lang="en-US" altLang="ja-JP" sz="3600" dirty="0">
                <a:solidFill>
                  <a:srgbClr val="1839BE"/>
                </a:solidFill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</a:rPr>
              <a:t>búyòng</a:t>
            </a:r>
            <a:r>
              <a:rPr lang="en-US" altLang="ja-JP" sz="3600" dirty="0">
                <a:solidFill>
                  <a:srgbClr val="1839BE"/>
                </a:solidFill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</a:rPr>
              <a:t>qù</a:t>
            </a:r>
            <a:r>
              <a:rPr lang="en-US" altLang="ja-JP" sz="3600" dirty="0">
                <a:solidFill>
                  <a:srgbClr val="1839BE"/>
                </a:solidFill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</a:rPr>
              <a:t>gōngzuò</a:t>
            </a:r>
            <a:br>
              <a:rPr lang="en-US" altLang="ja-JP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249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sz="8900" dirty="0"/>
              <a:t>To help</a:t>
            </a:r>
            <a:br>
              <a:rPr lang="en-US" altLang="zh-CN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 Verb</a:t>
            </a:r>
            <a:endParaRPr lang="en-US" sz="3600" dirty="0"/>
          </a:p>
          <a:p>
            <a:r>
              <a:rPr lang="en-US" dirty="0"/>
              <a:t> $200</a:t>
            </a:r>
          </a:p>
        </p:txBody>
      </p:sp>
    </p:spTree>
    <p:extLst>
      <p:ext uri="{BB962C8B-B14F-4D97-AF65-F5344CB8AC3E}">
        <p14:creationId xmlns:p14="http://schemas.microsoft.com/office/powerpoint/2010/main" val="42166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496712"/>
              </p:ext>
            </p:extLst>
          </p:nvPr>
        </p:nvGraphicFramePr>
        <p:xfrm>
          <a:off x="448860" y="1068415"/>
          <a:ext cx="11138090" cy="47545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93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to Chinese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 to English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Verbs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Phrases 1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Phrases 2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3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1-1 Alpha">
            <a:hlinkClick r:id="rId3" action="ppaction://hlinksldjump"/>
          </p:cNvPr>
          <p:cNvSpPr/>
          <p:nvPr/>
        </p:nvSpPr>
        <p:spPr>
          <a:xfrm>
            <a:off x="1119673" y="2239347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1-1"/>
          <p:cNvSpPr/>
          <p:nvPr/>
        </p:nvSpPr>
        <p:spPr>
          <a:xfrm>
            <a:off x="462928" y="2043548"/>
            <a:ext cx="2201034" cy="895739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-2 Alpha">
            <a:hlinkClick r:id="rId8" action="ppaction://hlinksldjump"/>
          </p:cNvPr>
          <p:cNvSpPr/>
          <p:nvPr/>
        </p:nvSpPr>
        <p:spPr>
          <a:xfrm>
            <a:off x="1119674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1-2"/>
          <p:cNvSpPr/>
          <p:nvPr/>
        </p:nvSpPr>
        <p:spPr>
          <a:xfrm>
            <a:off x="771741" y="3103802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-3 Alpha">
            <a:hlinkClick r:id="rId13" action="ppaction://hlinksldjump"/>
          </p:cNvPr>
          <p:cNvSpPr/>
          <p:nvPr/>
        </p:nvSpPr>
        <p:spPr>
          <a:xfrm>
            <a:off x="1119673" y="412172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1-3"/>
          <p:cNvSpPr/>
          <p:nvPr/>
        </p:nvSpPr>
        <p:spPr>
          <a:xfrm>
            <a:off x="789907" y="403848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-4 Alpha">
            <a:hlinkClick r:id="rId18" action="ppaction://hlinksldjump"/>
          </p:cNvPr>
          <p:cNvSpPr/>
          <p:nvPr/>
        </p:nvSpPr>
        <p:spPr>
          <a:xfrm>
            <a:off x="1119674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7" name="1-4"/>
          <p:cNvSpPr/>
          <p:nvPr/>
        </p:nvSpPr>
        <p:spPr>
          <a:xfrm>
            <a:off x="727661" y="4973160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2-1 Alpha">
            <a:hlinkClick r:id="rId4" action="ppaction://hlinksldjump"/>
          </p:cNvPr>
          <p:cNvSpPr/>
          <p:nvPr/>
        </p:nvSpPr>
        <p:spPr>
          <a:xfrm>
            <a:off x="3339369" y="2239347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8" name="2-1"/>
          <p:cNvSpPr/>
          <p:nvPr/>
        </p:nvSpPr>
        <p:spPr>
          <a:xfrm>
            <a:off x="3039234" y="2165473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2-2 Alpha">
            <a:hlinkClick r:id="rId9" action="ppaction://hlinksldjump"/>
          </p:cNvPr>
          <p:cNvSpPr/>
          <p:nvPr/>
        </p:nvSpPr>
        <p:spPr>
          <a:xfrm>
            <a:off x="3339369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9" name="2-2"/>
          <p:cNvSpPr/>
          <p:nvPr/>
        </p:nvSpPr>
        <p:spPr>
          <a:xfrm>
            <a:off x="3009603" y="316342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-3 Alpha">
            <a:hlinkClick r:id="rId14" action="ppaction://hlinksldjump"/>
          </p:cNvPr>
          <p:cNvSpPr/>
          <p:nvPr/>
        </p:nvSpPr>
        <p:spPr>
          <a:xfrm>
            <a:off x="3339369" y="4161369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2-3"/>
          <p:cNvSpPr/>
          <p:nvPr/>
        </p:nvSpPr>
        <p:spPr>
          <a:xfrm>
            <a:off x="3039234" y="4110809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-4 Alpha">
            <a:hlinkClick r:id="rId19" action="ppaction://hlinksldjump"/>
          </p:cNvPr>
          <p:cNvSpPr/>
          <p:nvPr/>
        </p:nvSpPr>
        <p:spPr>
          <a:xfrm>
            <a:off x="3339369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2-4"/>
          <p:cNvSpPr/>
          <p:nvPr/>
        </p:nvSpPr>
        <p:spPr>
          <a:xfrm>
            <a:off x="3143362" y="508846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-1 Alpha">
            <a:hlinkClick r:id="rId5" action="ppaction://hlinksldjump"/>
          </p:cNvPr>
          <p:cNvSpPr/>
          <p:nvPr/>
        </p:nvSpPr>
        <p:spPr>
          <a:xfrm>
            <a:off x="5570035" y="2220685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2" name="3-1"/>
          <p:cNvSpPr/>
          <p:nvPr/>
        </p:nvSpPr>
        <p:spPr>
          <a:xfrm>
            <a:off x="5240114" y="2182434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-2 Alpha">
            <a:hlinkClick r:id="rId10" action="ppaction://hlinksldjump"/>
          </p:cNvPr>
          <p:cNvSpPr/>
          <p:nvPr/>
        </p:nvSpPr>
        <p:spPr>
          <a:xfrm>
            <a:off x="5570035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3-2"/>
          <p:cNvSpPr/>
          <p:nvPr/>
        </p:nvSpPr>
        <p:spPr>
          <a:xfrm>
            <a:off x="5247465" y="3195284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3-3 Alpha">
            <a:hlinkClick r:id="rId15" action="ppaction://hlinksldjump"/>
          </p:cNvPr>
          <p:cNvSpPr/>
          <p:nvPr/>
        </p:nvSpPr>
        <p:spPr>
          <a:xfrm>
            <a:off x="5570035" y="412172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4" name="3-3"/>
          <p:cNvSpPr/>
          <p:nvPr/>
        </p:nvSpPr>
        <p:spPr>
          <a:xfrm>
            <a:off x="5353196" y="4047853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3-4 Alpha">
            <a:hlinkClick r:id="rId20" action="ppaction://hlinksldjump"/>
          </p:cNvPr>
          <p:cNvSpPr/>
          <p:nvPr/>
        </p:nvSpPr>
        <p:spPr>
          <a:xfrm>
            <a:off x="5559064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5" name="3-4"/>
          <p:cNvSpPr/>
          <p:nvPr/>
        </p:nvSpPr>
        <p:spPr>
          <a:xfrm>
            <a:off x="5247464" y="5052378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1 Alpha">
            <a:hlinkClick r:id="rId6" action="ppaction://hlinksldjump"/>
          </p:cNvPr>
          <p:cNvSpPr/>
          <p:nvPr/>
        </p:nvSpPr>
        <p:spPr>
          <a:xfrm>
            <a:off x="7800701" y="2220685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6" name="4-1"/>
          <p:cNvSpPr/>
          <p:nvPr/>
        </p:nvSpPr>
        <p:spPr>
          <a:xfrm>
            <a:off x="7635896" y="2220685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2 Alpha">
            <a:hlinkClick r:id="rId11" action="ppaction://hlinksldjump"/>
          </p:cNvPr>
          <p:cNvSpPr/>
          <p:nvPr/>
        </p:nvSpPr>
        <p:spPr>
          <a:xfrm>
            <a:off x="7800701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7" name="4-2"/>
          <p:cNvSpPr/>
          <p:nvPr/>
        </p:nvSpPr>
        <p:spPr>
          <a:xfrm>
            <a:off x="7605602" y="3126485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3 Alpha">
            <a:hlinkClick r:id="rId16" action="ppaction://hlinksldjump"/>
          </p:cNvPr>
          <p:cNvSpPr/>
          <p:nvPr/>
        </p:nvSpPr>
        <p:spPr>
          <a:xfrm>
            <a:off x="7800701" y="412172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8" name="4-3"/>
          <p:cNvSpPr/>
          <p:nvPr/>
        </p:nvSpPr>
        <p:spPr>
          <a:xfrm>
            <a:off x="7484730" y="4030156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4-4 Alpha">
            <a:hlinkClick r:id="rId21" action="ppaction://hlinksldjump"/>
          </p:cNvPr>
          <p:cNvSpPr/>
          <p:nvPr/>
        </p:nvSpPr>
        <p:spPr>
          <a:xfrm>
            <a:off x="7800701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9" name="4-4"/>
          <p:cNvSpPr/>
          <p:nvPr/>
        </p:nvSpPr>
        <p:spPr>
          <a:xfrm>
            <a:off x="7470935" y="4973159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1 Alpha">
            <a:hlinkClick r:id="rId7" action="ppaction://hlinksldjump"/>
          </p:cNvPr>
          <p:cNvSpPr/>
          <p:nvPr/>
        </p:nvSpPr>
        <p:spPr>
          <a:xfrm>
            <a:off x="10031679" y="223934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0" name="5-1"/>
          <p:cNvSpPr/>
          <p:nvPr/>
        </p:nvSpPr>
        <p:spPr>
          <a:xfrm>
            <a:off x="9722730" y="216470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2 Alpha">
            <a:hlinkClick r:id="rId12" action="ppaction://hlinksldjump"/>
          </p:cNvPr>
          <p:cNvSpPr/>
          <p:nvPr/>
        </p:nvSpPr>
        <p:spPr>
          <a:xfrm>
            <a:off x="10031679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1" name="5-2"/>
          <p:cNvSpPr/>
          <p:nvPr/>
        </p:nvSpPr>
        <p:spPr>
          <a:xfrm>
            <a:off x="9756624" y="316342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3 Alpha">
            <a:hlinkClick r:id="rId17" action="ppaction://hlinksldjump"/>
          </p:cNvPr>
          <p:cNvSpPr/>
          <p:nvPr/>
        </p:nvSpPr>
        <p:spPr>
          <a:xfrm>
            <a:off x="10031679" y="4161369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2" name="5-3"/>
          <p:cNvSpPr/>
          <p:nvPr/>
        </p:nvSpPr>
        <p:spPr>
          <a:xfrm>
            <a:off x="9756624" y="4110808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4 Alpha">
            <a:hlinkClick r:id="rId22" action="ppaction://hlinksldjump"/>
          </p:cNvPr>
          <p:cNvSpPr/>
          <p:nvPr/>
        </p:nvSpPr>
        <p:spPr>
          <a:xfrm>
            <a:off x="10031679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3" name="5-4"/>
          <p:cNvSpPr/>
          <p:nvPr/>
        </p:nvSpPr>
        <p:spPr>
          <a:xfrm>
            <a:off x="9718687" y="502697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background art for jeopardy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33" y="134581"/>
            <a:ext cx="2590442" cy="74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9563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幫</a:t>
            </a:r>
            <a:br>
              <a:rPr lang="en-US" altLang="zh-TW" sz="9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40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bāng</a:t>
            </a:r>
            <a:endParaRPr lang="en-US" sz="40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97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8000" dirty="0"/>
              <a:t>To practice</a:t>
            </a:r>
            <a:br>
              <a:rPr lang="en-US" altLang="zh-CN" sz="4400" dirty="0"/>
            </a:br>
            <a:br>
              <a:rPr lang="en-US" sz="4400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Verb</a:t>
            </a:r>
            <a:endParaRPr lang="en-US" sz="3600" dirty="0"/>
          </a:p>
          <a:p>
            <a:r>
              <a:rPr lang="en-US" dirty="0"/>
              <a:t>$400</a:t>
            </a:r>
          </a:p>
        </p:txBody>
      </p:sp>
    </p:spTree>
    <p:extLst>
      <p:ext uri="{BB962C8B-B14F-4D97-AF65-F5344CB8AC3E}">
        <p14:creationId xmlns:p14="http://schemas.microsoft.com/office/powerpoint/2010/main" val="29896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811" y="1546312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練習</a:t>
            </a:r>
            <a:br>
              <a:rPr lang="en-US" altLang="zh-TW" sz="9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4000" dirty="0" err="1">
                <a:latin typeface="+mn-lt"/>
                <a:ea typeface="KaiTi" panose="02010609060101010101" pitchFamily="49" charset="-122"/>
              </a:rPr>
              <a:t>liànxí</a:t>
            </a:r>
            <a:endParaRPr lang="en-US" sz="4000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2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8000" dirty="0"/>
              <a:t>To speak Chinese</a:t>
            </a:r>
            <a:br>
              <a:rPr lang="en-US" altLang="zh-CN" sz="4400" dirty="0"/>
            </a:br>
            <a:br>
              <a:rPr lang="en-US" sz="4400" dirty="0"/>
            </a:br>
            <a:r>
              <a:rPr lang="zh-TW" altLang="en-US" sz="3200" dirty="0"/>
              <a:t>請翻譯成中文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Verb</a:t>
            </a:r>
            <a:endParaRPr lang="en-US" sz="3600" dirty="0"/>
          </a:p>
          <a:p>
            <a:r>
              <a:rPr lang="en-US" dirty="0"/>
              <a:t>$600</a:t>
            </a:r>
          </a:p>
        </p:txBody>
      </p:sp>
    </p:spTree>
    <p:extLst>
      <p:ext uri="{BB962C8B-B14F-4D97-AF65-F5344CB8AC3E}">
        <p14:creationId xmlns:p14="http://schemas.microsoft.com/office/powerpoint/2010/main" val="25579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1003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說中文</a:t>
            </a:r>
            <a:br>
              <a:rPr lang="en-US" altLang="zh-TW" sz="9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40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shuō</a:t>
            </a:r>
            <a:r>
              <a:rPr lang="en-US" altLang="ja-JP" sz="40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40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zhōngwén</a:t>
            </a:r>
            <a:endParaRPr lang="en-US" sz="40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70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Must </a:t>
            </a:r>
            <a:br>
              <a:rPr lang="en-US" altLang="zh-TW" dirty="0"/>
            </a:br>
            <a:r>
              <a:rPr lang="en-US" altLang="zh-TW" dirty="0"/>
              <a:t>return /come back</a:t>
            </a:r>
            <a:br>
              <a:rPr lang="en-US" dirty="0"/>
            </a:br>
            <a:r>
              <a:rPr lang="zh-TW" altLang="en-US" sz="36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Helping</a:t>
            </a:r>
            <a:r>
              <a:rPr lang="ja-JP" altLang="en-US" dirty="0"/>
              <a:t> </a:t>
            </a:r>
            <a:r>
              <a:rPr lang="en-US" altLang="zh-CN" dirty="0"/>
              <a:t>Verb </a:t>
            </a:r>
            <a:r>
              <a:rPr lang="en-US" altLang="ja-JP" dirty="0"/>
              <a:t>+</a:t>
            </a:r>
            <a:r>
              <a:rPr lang="ja-JP" altLang="en-US" dirty="0"/>
              <a:t> </a:t>
            </a:r>
            <a:r>
              <a:rPr lang="en-US" altLang="ja-JP" dirty="0"/>
              <a:t>Verb</a:t>
            </a:r>
            <a:endParaRPr lang="en-US" sz="3600" dirty="0"/>
          </a:p>
          <a:p>
            <a:r>
              <a:rPr lang="en-US" dirty="0"/>
              <a:t>$800</a:t>
            </a:r>
          </a:p>
        </p:txBody>
      </p:sp>
    </p:spTree>
    <p:extLst>
      <p:ext uri="{BB962C8B-B14F-4D97-AF65-F5344CB8AC3E}">
        <p14:creationId xmlns:p14="http://schemas.microsoft.com/office/powerpoint/2010/main" val="3552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2814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得回來</a:t>
            </a:r>
            <a:br>
              <a:rPr lang="en-US" altLang="zh-TW" sz="9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40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děi</a:t>
            </a:r>
            <a:r>
              <a:rPr lang="en-US" altLang="ja-JP" sz="40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40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huílái</a:t>
            </a:r>
            <a:endParaRPr lang="en-US" sz="40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30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5400" dirty="0"/>
              <a:t>No</a:t>
            </a:r>
            <a:r>
              <a:rPr lang="ja-JP" altLang="en-US" sz="5400" dirty="0"/>
              <a:t> </a:t>
            </a:r>
            <a:r>
              <a:rPr lang="en-US" altLang="ja-JP" sz="5400" dirty="0"/>
              <a:t>way; not allowed</a:t>
            </a: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zh-TW" dirty="0"/>
              <a:t>Phrases 1 </a:t>
            </a:r>
            <a:r>
              <a:rPr lang="en-US" dirty="0"/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36559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不行</a:t>
            </a:r>
            <a:r>
              <a:rPr lang="en-US" altLang="zh-TW" sz="9600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不可以</a:t>
            </a: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bùxíng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/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bù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kěyǐ</a:t>
            </a:r>
            <a:b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</a:br>
            <a:endParaRPr lang="en-US" sz="36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85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9600" dirty="0">
                <a:latin typeface="DFKai-SB" panose="03000509000000000000" pitchFamily="65" charset="-120"/>
                <a:ea typeface="DFKai-SB" panose="03000509000000000000" pitchFamily="65" charset="-120"/>
              </a:rPr>
              <a:t>進來！</a:t>
            </a:r>
            <a:br>
              <a:rPr lang="en-US" altLang="zh-TW" sz="5400" dirty="0"/>
            </a:br>
            <a:r>
              <a:rPr lang="zh-TW" altLang="en-US" sz="3200" dirty="0"/>
              <a:t>請翻譯成英文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Phrases 1 $400</a:t>
            </a:r>
          </a:p>
        </p:txBody>
      </p:sp>
    </p:spTree>
    <p:extLst>
      <p:ext uri="{BB962C8B-B14F-4D97-AF65-F5344CB8AC3E}">
        <p14:creationId xmlns:p14="http://schemas.microsoft.com/office/powerpoint/2010/main" val="13324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5400" dirty="0"/>
              <a:t>Next week</a:t>
            </a: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sz="5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$200</a:t>
            </a:r>
          </a:p>
        </p:txBody>
      </p:sp>
    </p:spTree>
    <p:extLst>
      <p:ext uri="{BB962C8B-B14F-4D97-AF65-F5344CB8AC3E}">
        <p14:creationId xmlns:p14="http://schemas.microsoft.com/office/powerpoint/2010/main" val="35044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Come in!</a:t>
            </a:r>
          </a:p>
        </p:txBody>
      </p:sp>
    </p:spTree>
    <p:extLst>
      <p:ext uri="{BB962C8B-B14F-4D97-AF65-F5344CB8AC3E}">
        <p14:creationId xmlns:p14="http://schemas.microsoft.com/office/powerpoint/2010/main" val="25031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7952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He will go to a meeting next month. </a:t>
            </a:r>
            <a:br>
              <a:rPr lang="en-US" i="1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Phrases 1 $600</a:t>
            </a:r>
          </a:p>
        </p:txBody>
      </p:sp>
    </p:spTree>
    <p:extLst>
      <p:ext uri="{BB962C8B-B14F-4D97-AF65-F5344CB8AC3E}">
        <p14:creationId xmlns:p14="http://schemas.microsoft.com/office/powerpoint/2010/main" val="5144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185" y="1579563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他下個月要去開會。</a:t>
            </a:r>
            <a:br>
              <a:rPr lang="en-US" altLang="zh-TW" sz="4000" dirty="0">
                <a:latin typeface="+mn-lt"/>
                <a:ea typeface="KaiTi" panose="02010609060101010101" pitchFamily="49" charset="-122"/>
              </a:rPr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Tā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xiàge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yuè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yào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qù</a:t>
            </a:r>
            <a:r>
              <a:rPr lang="ja-JP" altLang="en-US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kāihuì</a:t>
            </a:r>
            <a:br>
              <a:rPr lang="en-US" altLang="ja-JP" sz="4000" dirty="0">
                <a:latin typeface="+mn-lt"/>
                <a:ea typeface="KaiTi" panose="02010609060101010101" pitchFamily="49" charset="-122"/>
              </a:rPr>
            </a:br>
            <a:endParaRPr lang="en-US" sz="40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56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/>
              <a:t>I’d like to invite you for dinner!</a:t>
            </a:r>
            <a:br>
              <a:rPr lang="en-US" dirty="0"/>
            </a:br>
            <a:r>
              <a:rPr lang="zh-TW" altLang="en-US" sz="36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Phrases 1 $800</a:t>
            </a:r>
          </a:p>
        </p:txBody>
      </p:sp>
    </p:spTree>
    <p:extLst>
      <p:ext uri="{BB962C8B-B14F-4D97-AF65-F5344CB8AC3E}">
        <p14:creationId xmlns:p14="http://schemas.microsoft.com/office/powerpoint/2010/main" val="11046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我想請你吃晚飯！</a:t>
            </a:r>
            <a:br>
              <a:rPr lang="en-US" altLang="zh-TW" sz="6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Wǒ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xiǎng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qǐng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nǐ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chī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wǎnfàn</a:t>
            </a:r>
            <a:endParaRPr lang="en-US" sz="36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75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6000" dirty="0"/>
              <a:t>Wait for me</a:t>
            </a:r>
            <a:br>
              <a:rPr lang="en-US" altLang="zh-TW" sz="4400" dirty="0"/>
            </a:br>
            <a:r>
              <a:rPr lang="zh-TW" altLang="en-US" sz="3200" dirty="0"/>
              <a:t>請翻譯成</a:t>
            </a:r>
            <a:r>
              <a:rPr lang="zh-CN" altLang="en-US" sz="3200" dirty="0"/>
              <a:t>中</a:t>
            </a:r>
            <a:r>
              <a:rPr lang="zh-TW" altLang="en-US" sz="3200" dirty="0"/>
              <a:t>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Phrases 2</a:t>
            </a:r>
            <a:r>
              <a:rPr lang="en-US" dirty="0"/>
              <a:t> $200</a:t>
            </a:r>
          </a:p>
        </p:txBody>
      </p:sp>
    </p:spTree>
    <p:extLst>
      <p:ext uri="{BB962C8B-B14F-4D97-AF65-F5344CB8AC3E}">
        <p14:creationId xmlns:p14="http://schemas.microsoft.com/office/powerpoint/2010/main" val="898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等我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一下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br>
              <a:rPr lang="en-US" altLang="zh-TW" dirty="0"/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</a:rPr>
              <a:t>děng</a:t>
            </a:r>
            <a:r>
              <a:rPr lang="en-US" altLang="ja-JP" sz="3600" dirty="0">
                <a:solidFill>
                  <a:srgbClr val="1839BE"/>
                </a:solidFill>
                <a:latin typeface="+mn-lt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</a:rPr>
              <a:t>wǒ</a:t>
            </a:r>
            <a:r>
              <a:rPr lang="en-US" altLang="ja-JP" sz="3600" dirty="0">
                <a:solidFill>
                  <a:srgbClr val="1839BE"/>
                </a:solidFill>
                <a:latin typeface="+mn-lt"/>
              </a:rPr>
              <a:t> (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</a:rPr>
              <a:t>yīxià</a:t>
            </a:r>
            <a:r>
              <a:rPr lang="en-US" altLang="ja-JP" sz="3600" dirty="0">
                <a:solidFill>
                  <a:srgbClr val="1839BE"/>
                </a:solidFill>
                <a:latin typeface="+mn-lt"/>
              </a:rPr>
              <a:t>)</a:t>
            </a:r>
            <a:endParaRPr lang="en-US" sz="3600" dirty="0">
              <a:solidFill>
                <a:srgbClr val="1839B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48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6000" dirty="0"/>
              <a:t>To prepare for a bit</a:t>
            </a:r>
            <a:br>
              <a:rPr lang="en-US" altLang="zh-TW" sz="6000" dirty="0"/>
            </a:br>
            <a:r>
              <a:rPr lang="zh-TW" altLang="en-US" sz="3200" dirty="0"/>
              <a:t>請翻譯成</a:t>
            </a:r>
            <a:r>
              <a:rPr lang="zh-CN" altLang="en-US" sz="3200" dirty="0"/>
              <a:t>中</a:t>
            </a:r>
            <a:r>
              <a:rPr lang="zh-TW" altLang="en-US" sz="3200" dirty="0"/>
              <a:t>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Phrases 2</a:t>
            </a:r>
            <a:endParaRPr lang="en-US" dirty="0"/>
          </a:p>
          <a:p>
            <a:r>
              <a:rPr lang="en-US" dirty="0"/>
              <a:t> $400</a:t>
            </a:r>
          </a:p>
        </p:txBody>
      </p:sp>
    </p:spTree>
    <p:extLst>
      <p:ext uri="{BB962C8B-B14F-4D97-AF65-F5344CB8AC3E}">
        <p14:creationId xmlns:p14="http://schemas.microsoft.com/office/powerpoint/2010/main" val="32830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DFKai-SB" panose="03000509000000000000" pitchFamily="65" charset="-120"/>
                <a:ea typeface="DFKai-SB" panose="03000509000000000000" pitchFamily="65" charset="-120"/>
              </a:rPr>
              <a:t>準備一下</a:t>
            </a:r>
            <a:br>
              <a:rPr lang="en-US" altLang="zh-TW" sz="6600" dirty="0"/>
            </a:br>
            <a:r>
              <a:rPr lang="en-US" altLang="ja-JP" sz="6600" dirty="0" err="1">
                <a:solidFill>
                  <a:srgbClr val="1839BE"/>
                </a:solidFill>
                <a:latin typeface="+mn-lt"/>
              </a:rPr>
              <a:t>zhǔnbèi</a:t>
            </a:r>
            <a:r>
              <a:rPr lang="en-US" altLang="ja-JP" sz="6600" dirty="0">
                <a:solidFill>
                  <a:srgbClr val="1839BE"/>
                </a:solidFill>
                <a:latin typeface="+mn-lt"/>
              </a:rPr>
              <a:t> </a:t>
            </a:r>
            <a:r>
              <a:rPr lang="en-US" altLang="ja-JP" sz="6600" dirty="0" err="1">
                <a:solidFill>
                  <a:srgbClr val="1839BE"/>
                </a:solidFill>
                <a:latin typeface="+mn-lt"/>
              </a:rPr>
              <a:t>yīxià</a:t>
            </a:r>
            <a:endParaRPr lang="en-US" sz="3600" dirty="0">
              <a:latin typeface="+mn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8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When can we meet up?</a:t>
            </a: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Phrases 2</a:t>
            </a:r>
            <a:endParaRPr lang="en-US" dirty="0"/>
          </a:p>
          <a:p>
            <a:r>
              <a:rPr lang="en-US" dirty="0"/>
              <a:t> $600</a:t>
            </a:r>
          </a:p>
        </p:txBody>
      </p:sp>
    </p:spTree>
    <p:extLst>
      <p:ext uri="{BB962C8B-B14F-4D97-AF65-F5344CB8AC3E}">
        <p14:creationId xmlns:p14="http://schemas.microsoft.com/office/powerpoint/2010/main" val="31702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下個星期</a:t>
            </a: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xiàge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xīngqi</a:t>
            </a:r>
            <a:r>
              <a:rPr lang="ja-JP" altLang="en-US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endParaRPr lang="en-US" sz="36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32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我們什麼時候可以見面？</a:t>
            </a: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3600" dirty="0" err="1">
                <a:latin typeface="+mn-lt"/>
                <a:ea typeface="KaiTi" panose="02010609060101010101" pitchFamily="49" charset="-122"/>
              </a:rPr>
              <a:t>Wǒmen</a:t>
            </a:r>
            <a:r>
              <a:rPr lang="ja-JP" altLang="en-US" sz="3600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latin typeface="+mn-lt"/>
                <a:ea typeface="KaiTi" panose="02010609060101010101" pitchFamily="49" charset="-122"/>
              </a:rPr>
              <a:t>shénme</a:t>
            </a:r>
            <a:r>
              <a:rPr lang="ja-JP" altLang="en-US" sz="3600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latin typeface="+mn-lt"/>
                <a:ea typeface="KaiTi" panose="02010609060101010101" pitchFamily="49" charset="-122"/>
              </a:rPr>
              <a:t>shíhou</a:t>
            </a:r>
            <a:r>
              <a:rPr lang="ja-JP" altLang="en-US" sz="3600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latin typeface="+mn-lt"/>
                <a:ea typeface="KaiTi" panose="02010609060101010101" pitchFamily="49" charset="-122"/>
              </a:rPr>
              <a:t>kěyǐ</a:t>
            </a:r>
            <a:r>
              <a:rPr lang="en-US" altLang="ja-JP" sz="3600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latin typeface="+mn-lt"/>
                <a:ea typeface="KaiTi" panose="02010609060101010101" pitchFamily="49" charset="-122"/>
              </a:rPr>
              <a:t>jiànmiàn</a:t>
            </a:r>
            <a:r>
              <a:rPr lang="en-US" altLang="ja-JP" sz="3600" dirty="0">
                <a:latin typeface="+mn-lt"/>
                <a:ea typeface="KaiTi" panose="02010609060101010101" pitchFamily="49" charset="-122"/>
              </a:rPr>
              <a:t>?</a:t>
            </a:r>
            <a:endParaRPr lang="en-US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3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我回來以後給你打電話。</a:t>
            </a:r>
            <a:br>
              <a:rPr lang="en-US" sz="5400" dirty="0"/>
            </a:br>
            <a:r>
              <a:rPr lang="zh-TW" altLang="en-US" sz="3200" dirty="0"/>
              <a:t>請翻譯成</a:t>
            </a:r>
            <a:r>
              <a:rPr lang="zh-CN" altLang="en-US" sz="3200" dirty="0"/>
              <a:t>英文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Phrases 2</a:t>
            </a:r>
            <a:endParaRPr lang="en-US" dirty="0"/>
          </a:p>
          <a:p>
            <a:r>
              <a:rPr lang="en-US" dirty="0"/>
              <a:t> $800</a:t>
            </a:r>
          </a:p>
        </p:txBody>
      </p:sp>
    </p:spTree>
    <p:extLst>
      <p:ext uri="{BB962C8B-B14F-4D97-AF65-F5344CB8AC3E}">
        <p14:creationId xmlns:p14="http://schemas.microsoft.com/office/powerpoint/2010/main" val="24445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KaiTi" panose="02010609060101010101" pitchFamily="49" charset="-122"/>
              </a:rPr>
              <a:t>I will call you when I get back.</a:t>
            </a:r>
            <a:endParaRPr lang="en-US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6378" y="2465318"/>
            <a:ext cx="357818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加油！ </a:t>
            </a:r>
            <a:r>
              <a:rPr lang="en-US" altLang="ja-JP" sz="9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Jiāyóu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737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5400" dirty="0"/>
              <a:t>Test</a:t>
            </a:r>
            <a:r>
              <a:rPr lang="ja-JP" altLang="en-US" sz="5400" dirty="0"/>
              <a:t> </a:t>
            </a:r>
            <a:r>
              <a:rPr lang="en-US" altLang="ja-JP" sz="5400" dirty="0"/>
              <a:t>Chinese</a:t>
            </a: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$400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考中文</a:t>
            </a: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kǎo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zhōngwén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6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Must practice </a:t>
            </a: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$600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0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得練習</a:t>
            </a: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děi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liànxí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/>
              <a:t>Not</a:t>
            </a:r>
            <a:r>
              <a:rPr lang="ja-JP" altLang="en-US" sz="4400" dirty="0"/>
              <a:t> </a:t>
            </a:r>
            <a:r>
              <a:rPr lang="en-US" altLang="ja-JP" sz="4400" dirty="0"/>
              <a:t>free </a:t>
            </a:r>
            <a:r>
              <a:rPr lang="en-US" altLang="ja-JP" sz="4400" dirty="0" err="1"/>
              <a:t>tonght</a:t>
            </a:r>
            <a:br>
              <a:rPr lang="en-US" sz="4400" dirty="0"/>
            </a:br>
            <a:r>
              <a:rPr lang="zh-TW" altLang="en-US" sz="3200" dirty="0"/>
              <a:t>請翻譯成中文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$800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580</Words>
  <Application>Microsoft Office PowerPoint</Application>
  <PresentationFormat>Widescreen</PresentationFormat>
  <Paragraphs>95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DFKai-SB</vt:lpstr>
      <vt:lpstr>KaiTi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Next week 請翻譯成中文</vt:lpstr>
      <vt:lpstr>下個星期 xiàge xīngqi </vt:lpstr>
      <vt:lpstr>Test Chinese 請翻譯成中文</vt:lpstr>
      <vt:lpstr>考中文 kǎo zhōngwén</vt:lpstr>
      <vt:lpstr>Must practice  請翻譯成中文</vt:lpstr>
      <vt:lpstr>得練習 děi liànxí</vt:lpstr>
      <vt:lpstr>Not free tonght 請翻譯成中文</vt:lpstr>
      <vt:lpstr>今天晚上沒有空 jīntian wǎnshàng méiyǒu kòng</vt:lpstr>
      <vt:lpstr>我就是 請翻譯成英文</vt:lpstr>
      <vt:lpstr>Speaking (I’m the one) wǒ jiùshì</vt:lpstr>
      <vt:lpstr>什麼時候？ 請翻譯成英文</vt:lpstr>
      <vt:lpstr>When?   Shénme shíhou</vt:lpstr>
      <vt:lpstr>沒問題，我請你。 請翻譯成英文</vt:lpstr>
      <vt:lpstr>No problem! My treat! Méi wènti wǒ qǐng nǐ</vt:lpstr>
      <vt:lpstr>今天我不用去工作。 請翻譯成英文</vt:lpstr>
      <vt:lpstr> I do not have to go to work today. Jīntiān wǒ búyòng qù gōngzuò </vt:lpstr>
      <vt:lpstr> To help 請翻譯成中文</vt:lpstr>
      <vt:lpstr>幫 bāng</vt:lpstr>
      <vt:lpstr>To practice  請翻譯成中文</vt:lpstr>
      <vt:lpstr>練習 liànxí</vt:lpstr>
      <vt:lpstr>To speak Chinese  請翻譯成中文</vt:lpstr>
      <vt:lpstr>說中文 shuō zhōngwén</vt:lpstr>
      <vt:lpstr>Must  return /come back 請翻譯成中文</vt:lpstr>
      <vt:lpstr>得回來 děi huílái</vt:lpstr>
      <vt:lpstr>No way; not allowed 請翻譯成中文</vt:lpstr>
      <vt:lpstr>不行/不可以 bùxíng/bù kěyǐ </vt:lpstr>
      <vt:lpstr>進來！ 請翻譯成英文</vt:lpstr>
      <vt:lpstr>Come in!</vt:lpstr>
      <vt:lpstr>He will go to a meeting next month.  請翻譯成中文</vt:lpstr>
      <vt:lpstr>他下個月要去開會。 Tā xiàge yuè yào qù kāihuì </vt:lpstr>
      <vt:lpstr>I’d like to invite you for dinner! 請翻譯成中文</vt:lpstr>
      <vt:lpstr>我想請你吃晚飯！ Wǒ xiǎng qǐng nǐ chī wǎnfàn</vt:lpstr>
      <vt:lpstr>Wait for me 請翻譯成中文</vt:lpstr>
      <vt:lpstr>等我(一下) děng wǒ (yīxià)</vt:lpstr>
      <vt:lpstr>To prepare for a bit 請翻譯成中文</vt:lpstr>
      <vt:lpstr>準備一下 zhǔnbèi yīxià</vt:lpstr>
      <vt:lpstr>When can we meet up? 請翻譯成中文</vt:lpstr>
      <vt:lpstr>我們什麼時候可以見面？ Wǒmen shénme shíhou kěyǐ jiànmiàn?</vt:lpstr>
      <vt:lpstr>我回來以後給你打電話。 請翻譯成英文</vt:lpstr>
      <vt:lpstr>I will call you when I get back.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Rice</dc:creator>
  <cp:lastModifiedBy>Lotus Perry</cp:lastModifiedBy>
  <cp:revision>57</cp:revision>
  <dcterms:created xsi:type="dcterms:W3CDTF">2017-04-08T22:45:14Z</dcterms:created>
  <dcterms:modified xsi:type="dcterms:W3CDTF">2026-04-12T20:22:37Z</dcterms:modified>
</cp:coreProperties>
</file>