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6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43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10789920" cy="7315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Why Study Chinese?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828800"/>
            <a:ext cx="10058400" cy="6400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400" b="0">
                <a:solidFill>
                  <a:srgbClr val="DCEBEB"/>
                </a:solidFill>
                <a:latin typeface="Aptos"/>
              </a:defRPr>
            </a:pPr>
            <a:r>
              <a:rPr dirty="0"/>
              <a:t>Chinese gives your brain a different workout.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971800"/>
            <a:ext cx="23317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t>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520440"/>
            <a:ext cx="233172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Sound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2971800"/>
            <a:ext cx="23317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t>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0" y="3520440"/>
            <a:ext cx="233172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Characters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6520" y="2971800"/>
            <a:ext cx="23317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rPr dirty="0"/>
              <a:t>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46520" y="3520440"/>
            <a:ext cx="233172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Patterns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39" y="2971800"/>
            <a:ext cx="23317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t>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39" y="3520440"/>
            <a:ext cx="233172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Perspective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4800600"/>
            <a:ext cx="8503920" cy="6400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000" b="1">
                <a:solidFill>
                  <a:srgbClr val="D6A03E"/>
                </a:solidFill>
                <a:latin typeface="KaiTi"/>
              </a:defRPr>
            </a:pPr>
            <a:r>
              <a:t>中文拓展你的思維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11680" y="5440680"/>
            <a:ext cx="813816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CDD7DC"/>
                </a:solidFill>
                <a:latin typeface="Aptos"/>
              </a:defRPr>
            </a:pPr>
            <a:r>
              <a:rPr sz="2000" dirty="0"/>
              <a:t>Chinese expands your thinking.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5A64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FFFFFF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D46"/>
                </a:solidFill>
                <a:latin typeface="Aptos Display"/>
              </a:defRPr>
            </a:pPr>
            <a:r>
              <a:t>Can You Hear the Difference?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3769878" cy="3539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970"/>
                </a:solidFill>
                <a:latin typeface="Aptos"/>
              </a:defRPr>
            </a:pPr>
            <a:r>
              <a:rPr sz="1700" dirty="0"/>
              <a:t>One syllable. Four tones. Four meanings.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828800"/>
            <a:ext cx="242316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2029968"/>
            <a:ext cx="214884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400" b="1">
                <a:solidFill>
                  <a:srgbClr val="1C2D46"/>
                </a:solidFill>
                <a:latin typeface="KaiTi"/>
              </a:defRPr>
            </a:pPr>
            <a:r>
              <a:t>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633472"/>
            <a:ext cx="214884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mā  ·  mom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828800"/>
            <a:ext cx="64008" cy="205740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520439" y="1828800"/>
            <a:ext cx="242316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599" y="2029968"/>
            <a:ext cx="214884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400" b="1">
                <a:solidFill>
                  <a:srgbClr val="1C2D46"/>
                </a:solidFill>
                <a:latin typeface="KaiTi"/>
              </a:defRPr>
            </a:pPr>
            <a:r>
              <a:t>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599" y="2633472"/>
            <a:ext cx="214884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má  ·  hemp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20439" y="1828800"/>
            <a:ext cx="64008" cy="2057400"/>
          </a:xfrm>
          <a:prstGeom prst="rect">
            <a:avLst/>
          </a:prstGeom>
          <a:solidFill>
            <a:srgbClr val="D6A0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309359" y="1828800"/>
            <a:ext cx="242316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46520" y="2029968"/>
            <a:ext cx="214884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400" b="1">
                <a:solidFill>
                  <a:srgbClr val="1C2D46"/>
                </a:solidFill>
                <a:latin typeface="KaiTi"/>
              </a:defRPr>
            </a:pPr>
            <a:r>
              <a:t>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2633472"/>
            <a:ext cx="214884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mǎ  ·  horse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59" y="1828800"/>
            <a:ext cx="64008" cy="205740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098280" y="1828800"/>
            <a:ext cx="2423160" cy="205740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35440" y="2029968"/>
            <a:ext cx="214884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400" b="1">
                <a:solidFill>
                  <a:srgbClr val="1C2D46"/>
                </a:solidFill>
                <a:latin typeface="KaiTi"/>
              </a:defRPr>
            </a:pPr>
            <a:r>
              <a:t>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35440" y="2633472"/>
            <a:ext cx="214884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mà  ·  scold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098280" y="1828800"/>
            <a:ext cx="64008" cy="2057400"/>
          </a:xfrm>
          <a:prstGeom prst="rect">
            <a:avLst/>
          </a:prstGeom>
          <a:solidFill>
            <a:srgbClr val="D6A0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4343400"/>
            <a:ext cx="10241280" cy="6400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100" b="1">
                <a:solidFill>
                  <a:srgbClr val="1C2D46"/>
                </a:solidFill>
                <a:latin typeface="Aptos"/>
              </a:defRPr>
            </a:pPr>
            <a:r>
              <a:t>Chinese tones add another layer to listening: the sound pattern helps identify meaning.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5166360"/>
            <a:ext cx="94183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200" b="1">
                <a:solidFill>
                  <a:srgbClr val="288282"/>
                </a:solidFill>
                <a:latin typeface="Aptos"/>
              </a:defRPr>
            </a:pPr>
            <a:r>
              <a:t>Try saying mā → má → mǎ → mà.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0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100" b="1">
                <a:solidFill>
                  <a:srgbClr val="1C2D46"/>
                </a:solidFill>
                <a:latin typeface="Aptos"/>
              </a:defRPr>
            </a:pPr>
            <a:r>
              <a:t>Chinese Gives Your Brain a Different Workout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0">
                <a:solidFill>
                  <a:srgbClr val="5F6970"/>
                </a:solidFill>
                <a:latin typeface="Aptos"/>
              </a:defRPr>
            </a:pPr>
            <a:r>
              <a:rPr dirty="0"/>
              <a:t>Learning another language asks you to coordinate several kinds of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691640"/>
            <a:ext cx="914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200" b="0">
                <a:solidFill>
                  <a:srgbClr val="1C2D46"/>
                </a:solidFill>
                <a:latin typeface="Aptos"/>
              </a:defRPr>
            </a:pPr>
            <a:r>
              <a:t>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1691640"/>
            <a:ext cx="182880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500" b="1">
                <a:solidFill>
                  <a:srgbClr val="288282"/>
                </a:solidFill>
                <a:latin typeface="Aptos"/>
              </a:defRPr>
            </a:pPr>
            <a: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1664208"/>
            <a:ext cx="71323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000" b="0">
                <a:solidFill>
                  <a:srgbClr val="282D32"/>
                </a:solidFill>
                <a:latin typeface="Aptos"/>
              </a:defRPr>
            </a:pPr>
            <a:r>
              <a:t>Hear pitch</a:t>
            </a:r>
            <a:br/>
            <a:r>
              <a:t>and sound patterns.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914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200" b="0">
                <a:solidFill>
                  <a:srgbClr val="1C2D46"/>
                </a:solidFill>
                <a:latin typeface="Aptos"/>
              </a:defRPr>
            </a:pPr>
            <a:r>
              <a:t>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28800" y="2743200"/>
            <a:ext cx="182880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500" b="1">
                <a:solidFill>
                  <a:srgbClr val="288282"/>
                </a:solidFill>
                <a:latin typeface="Aptos"/>
              </a:defRPr>
            </a:pPr>
            <a:r>
              <a:t>REMEMBER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0" y="2715768"/>
            <a:ext cx="71323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000" b="0">
                <a:solidFill>
                  <a:srgbClr val="282D32"/>
                </a:solidFill>
                <a:latin typeface="Aptos"/>
              </a:defRPr>
            </a:pPr>
            <a:r>
              <a:t>Hold sounds,</a:t>
            </a:r>
            <a:br/>
            <a:r>
              <a:t>meanings, and words.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794760"/>
            <a:ext cx="914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200" b="0">
                <a:solidFill>
                  <a:srgbClr val="1C2D46"/>
                </a:solidFill>
                <a:latin typeface="Aptos"/>
              </a:defRPr>
            </a:pPr>
            <a:r>
              <a:t>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28800" y="3794760"/>
            <a:ext cx="182880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500" b="1">
                <a:solidFill>
                  <a:srgbClr val="288282"/>
                </a:solidFill>
                <a:latin typeface="Aptos"/>
              </a:defRPr>
            </a:pPr>
            <a:r>
              <a:t>NOTICE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0" y="3767328"/>
            <a:ext cx="71323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000" b="0">
                <a:solidFill>
                  <a:srgbClr val="282D32"/>
                </a:solidFill>
                <a:latin typeface="Aptos"/>
              </a:defRPr>
            </a:pPr>
            <a:r>
              <a:t>Notice small</a:t>
            </a:r>
            <a:br/>
            <a:r>
              <a:t>differences.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4846320"/>
            <a:ext cx="914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200" b="0">
                <a:solidFill>
                  <a:srgbClr val="1C2D46"/>
                </a:solidFill>
                <a:latin typeface="Aptos"/>
              </a:defRPr>
            </a:pPr>
            <a:r>
              <a:t>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28800" y="4846320"/>
            <a:ext cx="182880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500" b="1">
                <a:solidFill>
                  <a:srgbClr val="288282"/>
                </a:solidFill>
                <a:latin typeface="Aptos"/>
              </a:defRPr>
            </a:pPr>
            <a:r>
              <a:t>CONNECT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0" y="4818888"/>
            <a:ext cx="71323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000" b="0">
                <a:solidFill>
                  <a:srgbClr val="282D32"/>
                </a:solidFill>
                <a:latin typeface="Aptos"/>
              </a:defRPr>
            </a:pPr>
            <a:r>
              <a:t>Link sound,</a:t>
            </a:r>
            <a:br/>
            <a:r>
              <a:t>character, and meaning.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989320"/>
            <a:ext cx="10241280" cy="28007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300" b="0">
                <a:solidFill>
                  <a:srgbClr val="5F6970"/>
                </a:solidFill>
                <a:latin typeface="Aptos"/>
              </a:defRPr>
            </a:pPr>
            <a:r>
              <a:rPr sz="1700" dirty="0"/>
              <a:t>Chinese is not “better” or “harder.”</a:t>
            </a:r>
            <a:r>
              <a:rPr lang="zh-TW" altLang="en-US" sz="1700" dirty="0"/>
              <a:t>  </a:t>
            </a:r>
            <a:r>
              <a:rPr sz="1700" dirty="0"/>
              <a:t>It gives you a different set of challenges</a:t>
            </a:r>
            <a:r>
              <a:rPr dirty="0"/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0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D46"/>
                </a:solidFill>
                <a:latin typeface="Aptos Display"/>
              </a:defRPr>
            </a:pPr>
            <a:r>
              <a:rPr dirty="0"/>
              <a:t>Chinese Is Visual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5608651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970"/>
                </a:solidFill>
                <a:latin typeface="Aptos"/>
              </a:defRPr>
            </a:pPr>
            <a:r>
              <a:rPr sz="1600" dirty="0"/>
              <a:t>Characters give you another way to notice patterns and meaning.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600200"/>
            <a:ext cx="30632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01368"/>
            <a:ext cx="27889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4600" b="1">
                <a:solidFill>
                  <a:srgbClr val="1C2D46"/>
                </a:solidFill>
                <a:latin typeface="KaiTi"/>
              </a:defRPr>
            </a:pPr>
            <a:r>
              <a:t>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404872"/>
            <a:ext cx="278892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5F6970"/>
                </a:solidFill>
                <a:latin typeface="Aptos"/>
              </a:defRPr>
            </a:pPr>
            <a:r>
              <a:t>mù  ·  tree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600200"/>
            <a:ext cx="64008" cy="242316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72000" y="1600200"/>
            <a:ext cx="30632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9160" y="1801368"/>
            <a:ext cx="27889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4600" b="1">
                <a:solidFill>
                  <a:srgbClr val="1C2D46"/>
                </a:solidFill>
                <a:latin typeface="KaiTi"/>
              </a:defRPr>
            </a:pPr>
            <a:r>
              <a:t>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2404872"/>
            <a:ext cx="278892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5F6970"/>
                </a:solidFill>
                <a:latin typeface="Aptos"/>
              </a:defRPr>
            </a:pPr>
            <a:r>
              <a:t>lín  ·  woods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0" y="1600200"/>
            <a:ext cx="64008" cy="2423160"/>
          </a:xfrm>
          <a:prstGeom prst="rect">
            <a:avLst/>
          </a:prstGeom>
          <a:solidFill>
            <a:srgbClr val="D6A0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229600" y="1600200"/>
            <a:ext cx="30632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66760" y="1801368"/>
            <a:ext cx="278892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4600" b="1">
                <a:solidFill>
                  <a:srgbClr val="1C2D46"/>
                </a:solidFill>
                <a:latin typeface="KaiTi"/>
              </a:defRPr>
            </a:pPr>
            <a:r>
              <a:t>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404872"/>
            <a:ext cx="278892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5F6970"/>
                </a:solidFill>
                <a:latin typeface="Aptos"/>
              </a:defRPr>
            </a:pPr>
            <a:r>
              <a:t>sēn  ·  forest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29600" y="1600200"/>
            <a:ext cx="64008" cy="242316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4434840"/>
            <a:ext cx="9966960" cy="449354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1">
                <a:solidFill>
                  <a:srgbClr val="1C2D46"/>
                </a:solidFill>
                <a:latin typeface="Aptos"/>
              </a:defRPr>
            </a:pPr>
            <a:r>
              <a:rPr sz="2800" dirty="0"/>
              <a:t>Can you see the pattern?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5074920"/>
            <a:ext cx="941832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800" b="0">
                <a:solidFill>
                  <a:srgbClr val="282D32"/>
                </a:solidFill>
                <a:latin typeface="Aptos"/>
              </a:defRPr>
            </a:pPr>
            <a:r>
              <a:rPr sz="2000" dirty="0"/>
              <a:t>Chinese characters are meaningful units—not letters that simply spell out sounds.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0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D46"/>
                </a:solidFill>
                <a:latin typeface="Aptos Display"/>
              </a:defRPr>
            </a:pPr>
            <a:r>
              <a:rPr dirty="0"/>
              <a:t>One Character Can Carry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970"/>
                </a:solidFill>
                <a:latin typeface="Aptos"/>
              </a:defRPr>
            </a:pPr>
            <a:r>
              <a:t>Chinese words are often built by putting meaningful units together.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68680" y="1600200"/>
            <a:ext cx="3154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39" y="1801368"/>
            <a:ext cx="2880360" cy="6340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4000" b="1">
                <a:solidFill>
                  <a:srgbClr val="1C2D46"/>
                </a:solidFill>
                <a:latin typeface="KaiTi"/>
              </a:defRPr>
            </a:pPr>
            <a:r>
              <a:rPr lang="zh-TW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學</a:t>
            </a:r>
            <a:endParaRPr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5839" y="2404872"/>
            <a:ext cx="288036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xué  ·  study / learn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1600200"/>
            <a:ext cx="64008" cy="224028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72000" y="1600200"/>
            <a:ext cx="3154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9160" y="1801368"/>
            <a:ext cx="288036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4000" b="1">
                <a:solidFill>
                  <a:srgbClr val="1C2D46"/>
                </a:solidFill>
                <a:latin typeface="KaiTi"/>
              </a:defRPr>
            </a:pPr>
            <a:r>
              <a:t>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2404872"/>
            <a:ext cx="288036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shēng  ·  student / life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0" y="1600200"/>
            <a:ext cx="64008" cy="224028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275319" y="1600200"/>
            <a:ext cx="3154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0" y="1801368"/>
            <a:ext cx="2880360" cy="54168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400" b="1">
                <a:solidFill>
                  <a:srgbClr val="1C2D46"/>
                </a:solidFill>
                <a:latin typeface="KaiTi"/>
              </a:defRPr>
            </a:pPr>
            <a:r>
              <a:rPr lang="zh-TW" altLang="en-US" dirty="0">
                <a:latin typeface="KaiTi" panose="02010609060101010101" pitchFamily="49" charset="-122"/>
                <a:ea typeface="KaiTi" panose="02010609060101010101" pitchFamily="49" charset="-122"/>
              </a:rPr>
              <a:t>學</a:t>
            </a:r>
            <a:r>
              <a:rPr dirty="0"/>
              <a:t>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2404872"/>
            <a:ext cx="288036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xuéshēng  ·  student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75319" y="1600200"/>
            <a:ext cx="64008" cy="2240280"/>
          </a:xfrm>
          <a:prstGeom prst="rect">
            <a:avLst/>
          </a:prstGeom>
          <a:solidFill>
            <a:srgbClr val="D6A0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4389120"/>
            <a:ext cx="10058400" cy="5486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200" b="1">
                <a:solidFill>
                  <a:srgbClr val="1C2D46"/>
                </a:solidFill>
                <a:latin typeface="Aptos"/>
              </a:defRPr>
            </a:pPr>
            <a:r>
              <a:t>You begin to see how Chinese builds meaning from small pieces.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80160" y="5166360"/>
            <a:ext cx="960120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700" b="0">
                <a:solidFill>
                  <a:srgbClr val="5F6970"/>
                </a:solidFill>
                <a:latin typeface="Aptos"/>
              </a:defRPr>
            </a:pPr>
            <a:r>
              <a:t>This makes reading a process of noticing, predicting, and connecting.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0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D46"/>
                </a:solidFill>
                <a:latin typeface="Aptos Display"/>
              </a:defRPr>
            </a:pPr>
            <a:r>
              <a:t>Chinese Numbers Make Patterns Visible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970"/>
                </a:solidFill>
                <a:latin typeface="Aptos"/>
              </a:defRPr>
            </a:pPr>
            <a:r>
              <a:t>Once you know a few building blocks, you can predict new words.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45920"/>
            <a:ext cx="20574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1847088"/>
            <a:ext cx="178308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000" b="1">
                <a:solidFill>
                  <a:srgbClr val="1C2D46"/>
                </a:solidFill>
                <a:latin typeface="KaiTi"/>
              </a:defRPr>
            </a:pPr>
            <a:r>
              <a:t>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50592"/>
            <a:ext cx="178308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200" b="0">
                <a:solidFill>
                  <a:srgbClr val="5F6970"/>
                </a:solidFill>
                <a:latin typeface="Aptos"/>
              </a:defRPr>
            </a:pPr>
            <a:r>
              <a:t>shí  =  10</a:t>
            </a:r>
          </a:p>
        </p:txBody>
      </p:sp>
      <p:sp>
        <p:nvSpPr>
          <p:cNvPr id="8" name="Rectangle 7"/>
          <p:cNvSpPr/>
          <p:nvPr/>
        </p:nvSpPr>
        <p:spPr>
          <a:xfrm>
            <a:off x="502920" y="1645920"/>
            <a:ext cx="64008" cy="196596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2834639" y="1645920"/>
            <a:ext cx="20574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1799" y="1847088"/>
            <a:ext cx="178308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000" b="1">
                <a:solidFill>
                  <a:srgbClr val="1C2D46"/>
                </a:solidFill>
                <a:latin typeface="KaiTi"/>
              </a:defRPr>
            </a:pPr>
            <a:r>
              <a:t>十一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799" y="2450592"/>
            <a:ext cx="178308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200" b="0">
                <a:solidFill>
                  <a:srgbClr val="5F6970"/>
                </a:solidFill>
                <a:latin typeface="Aptos"/>
              </a:defRPr>
            </a:pPr>
            <a:r>
              <a:t>shí-yī  =  11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34639" y="1645920"/>
            <a:ext cx="64008" cy="196596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166359" y="1645920"/>
            <a:ext cx="20574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303520" y="1847088"/>
            <a:ext cx="178308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000" b="1">
                <a:solidFill>
                  <a:srgbClr val="1C2D46"/>
                </a:solidFill>
                <a:latin typeface="KaiTi"/>
              </a:defRPr>
            </a:pPr>
            <a:r>
              <a:t>十二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03520" y="2450592"/>
            <a:ext cx="178308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200" b="0">
                <a:solidFill>
                  <a:srgbClr val="5F6970"/>
                </a:solidFill>
                <a:latin typeface="Aptos"/>
              </a:defRPr>
            </a:pPr>
            <a:r>
              <a:t>shí-èr  =  12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166359" y="1645920"/>
            <a:ext cx="64008" cy="1965960"/>
          </a:xfrm>
          <a:prstGeom prst="rect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498079" y="1645920"/>
            <a:ext cx="20574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635240" y="1847088"/>
            <a:ext cx="178308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000" b="1">
                <a:solidFill>
                  <a:srgbClr val="1C2D46"/>
                </a:solidFill>
                <a:latin typeface="KaiTi"/>
              </a:defRPr>
            </a:pPr>
            <a:r>
              <a:t>二十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2450592"/>
            <a:ext cx="178308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200" b="0">
                <a:solidFill>
                  <a:srgbClr val="5F6970"/>
                </a:solidFill>
                <a:latin typeface="Aptos"/>
              </a:defRPr>
            </a:pPr>
            <a:r>
              <a:t>èr-shí  =  20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79" y="1645920"/>
            <a:ext cx="64008" cy="1965960"/>
          </a:xfrm>
          <a:prstGeom prst="rect">
            <a:avLst/>
          </a:prstGeom>
          <a:solidFill>
            <a:srgbClr val="D6A0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9829800" y="1645920"/>
            <a:ext cx="205740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CE0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966960" y="1847088"/>
            <a:ext cx="178308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000" b="1">
                <a:solidFill>
                  <a:srgbClr val="1C2D46"/>
                </a:solidFill>
                <a:latin typeface="KaiTi"/>
              </a:defRPr>
            </a:pPr>
            <a:r>
              <a:t>三十五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66960" y="2450592"/>
            <a:ext cx="178308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200" b="0">
                <a:solidFill>
                  <a:srgbClr val="5F6970"/>
                </a:solidFill>
                <a:latin typeface="Aptos"/>
              </a:defRPr>
            </a:pPr>
            <a:r>
              <a:t>sān-shí-wǔ  =  35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9829800" y="1645920"/>
            <a:ext cx="64008" cy="1965960"/>
          </a:xfrm>
          <a:prstGeom prst="rect">
            <a:avLst/>
          </a:prstGeom>
          <a:solidFill>
            <a:srgbClr val="D6A0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4400" y="4160520"/>
            <a:ext cx="10241280" cy="5943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600" b="1">
                <a:solidFill>
                  <a:srgbClr val="1C2D46"/>
                </a:solidFill>
                <a:latin typeface="Aptos"/>
              </a:defRPr>
            </a:pPr>
            <a:r>
              <a:t>Challenge: Can you guess how to say 36?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4892040"/>
            <a:ext cx="10241280" cy="5486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400" b="1">
                <a:solidFill>
                  <a:srgbClr val="288282"/>
                </a:solidFill>
                <a:latin typeface="Aptos"/>
              </a:defRPr>
            </a:pPr>
            <a:r>
              <a:t>三十六  ·  sān-shí-liù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532120"/>
            <a:ext cx="941832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500" b="0">
                <a:solidFill>
                  <a:srgbClr val="5F6970"/>
                </a:solidFill>
                <a:latin typeface="Aptos"/>
              </a:defRPr>
            </a:pPr>
            <a:r>
              <a:t>three-ten-six → 36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0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rgbClr val="1C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Chinese Connects More Than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  <a:latin typeface="Aptos"/>
              </a:defRPr>
            </a:pPr>
            <a:r>
              <a:rPr dirty="0"/>
              <a:t>Sound + character + meaning + pattern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8395" y="2130552"/>
            <a:ext cx="205740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rPr dirty="0"/>
              <a:t>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1940" y="2683057"/>
            <a:ext cx="2057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700" b="1">
                <a:solidFill>
                  <a:srgbClr val="D6A03E"/>
                </a:solidFill>
                <a:latin typeface="Aptos"/>
              </a:defRPr>
            </a:pPr>
            <a:r>
              <a:rPr dirty="0"/>
              <a:t>Sound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08071" y="2051959"/>
            <a:ext cx="2057400" cy="40318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rPr dirty="0"/>
              <a:t>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29408" y="2645594"/>
            <a:ext cx="2057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700" b="1">
                <a:solidFill>
                  <a:srgbClr val="D6A03E"/>
                </a:solidFill>
                <a:latin typeface="Aptos"/>
              </a:defRPr>
            </a:pPr>
            <a:r>
              <a:rPr dirty="0"/>
              <a:t>Character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30290" y="2636595"/>
            <a:ext cx="2057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700" b="1">
                <a:solidFill>
                  <a:srgbClr val="D6A03E"/>
                </a:solidFill>
                <a:latin typeface="Aptos"/>
              </a:defRPr>
            </a:pPr>
            <a:r>
              <a:rPr dirty="0"/>
              <a:t>Pattern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823960" y="2116836"/>
            <a:ext cx="205740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rPr dirty="0"/>
              <a:t>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23960" y="2629495"/>
            <a:ext cx="2057400" cy="3657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700" b="1">
                <a:solidFill>
                  <a:srgbClr val="D6A03E"/>
                </a:solidFill>
                <a:latin typeface="Aptos"/>
              </a:defRPr>
            </a:pPr>
            <a:r>
              <a:rPr dirty="0"/>
              <a:t>Meaning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2067052" y="2458186"/>
            <a:ext cx="1390395" cy="201168"/>
          </a:xfrm>
          <a:prstGeom prst="rightArrow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1097280" y="4892040"/>
            <a:ext cx="9966960" cy="6400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Learning Chinese is not just memorizing vocabulary.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71600" y="5532120"/>
            <a:ext cx="9418320" cy="4114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D7E1E4"/>
                </a:solidFill>
                <a:latin typeface="Aptos"/>
              </a:defRPr>
            </a:pPr>
            <a:r>
              <a:t>It is learning to notice how different pieces of language work together.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5A64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FFFFFF"/>
                </a:solidFill>
              </a:defRPr>
            </a:pPr>
            <a:r>
              <a:t>7</a:t>
            </a:r>
          </a:p>
        </p:txBody>
      </p:sp>
      <p:sp>
        <p:nvSpPr>
          <p:cNvPr id="21" name="Right Arrow 12">
            <a:extLst>
              <a:ext uri="{FF2B5EF4-FFF2-40B4-BE49-F238E27FC236}">
                <a16:creationId xmlns:a16="http://schemas.microsoft.com/office/drawing/2014/main" id="{5FA702CB-5D94-4209-9026-165A291657F2}"/>
              </a:ext>
            </a:extLst>
          </p:cNvPr>
          <p:cNvSpPr/>
          <p:nvPr/>
        </p:nvSpPr>
        <p:spPr>
          <a:xfrm>
            <a:off x="5073397" y="2448687"/>
            <a:ext cx="1390395" cy="201168"/>
          </a:xfrm>
          <a:prstGeom prst="rightArrow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ight Arrow 12">
            <a:extLst>
              <a:ext uri="{FF2B5EF4-FFF2-40B4-BE49-F238E27FC236}">
                <a16:creationId xmlns:a16="http://schemas.microsoft.com/office/drawing/2014/main" id="{70899136-222B-42C5-A156-3EE21584F466}"/>
              </a:ext>
            </a:extLst>
          </p:cNvPr>
          <p:cNvSpPr/>
          <p:nvPr/>
        </p:nvSpPr>
        <p:spPr>
          <a:xfrm>
            <a:off x="7911339" y="2447156"/>
            <a:ext cx="1390395" cy="201168"/>
          </a:xfrm>
          <a:prstGeom prst="rightArrow">
            <a:avLst/>
          </a:prstGeom>
          <a:solidFill>
            <a:srgbClr val="2882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04336C-3FD9-46E4-A0FA-0B631C7ABB23}"/>
              </a:ext>
            </a:extLst>
          </p:cNvPr>
          <p:cNvSpPr txBox="1"/>
          <p:nvPr/>
        </p:nvSpPr>
        <p:spPr>
          <a:xfrm>
            <a:off x="6080760" y="2093125"/>
            <a:ext cx="2057400" cy="403187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🧩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D46"/>
                </a:solidFill>
                <a:latin typeface="Aptos Display"/>
              </a:defRPr>
            </a:pPr>
            <a:r>
              <a:rPr dirty="0"/>
              <a:t>A New Language Gives You a New Perspective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0">
                <a:solidFill>
                  <a:srgbClr val="5F6970"/>
                </a:solidFill>
                <a:latin typeface="Aptos"/>
              </a:defRPr>
            </a:pPr>
            <a:r>
              <a:t>Language opens a door into another way of seeing the world.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288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100" b="1">
                <a:solidFill>
                  <a:srgbClr val="288282"/>
                </a:solidFill>
                <a:latin typeface="Aptos"/>
              </a:defRPr>
            </a:pPr>
            <a:r>
              <a:t>Listen differently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585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600" b="0">
                <a:solidFill>
                  <a:srgbClr val="282D32"/>
                </a:solidFill>
                <a:latin typeface="Aptos"/>
              </a:defRPr>
            </a:pPr>
            <a:r>
              <a:t>Hear distinctions</a:t>
            </a:r>
            <a:br/>
            <a:r>
              <a:t>you may not notice in English.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6002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8288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100" b="1">
                <a:solidFill>
                  <a:srgbClr val="288282"/>
                </a:solidFill>
                <a:latin typeface="Aptos"/>
              </a:defRPr>
            </a:pPr>
            <a:r>
              <a:t>See differently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2585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600" b="0">
                <a:solidFill>
                  <a:srgbClr val="282D32"/>
                </a:solidFill>
                <a:latin typeface="Aptos"/>
              </a:defRPr>
            </a:pPr>
            <a:r>
              <a:t>Recognize meaning</a:t>
            </a:r>
            <a:br/>
            <a:r>
              <a:t>in visual patterns.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4290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6576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100" b="1">
                <a:solidFill>
                  <a:srgbClr val="288282"/>
                </a:solidFill>
                <a:latin typeface="Aptos"/>
              </a:defRPr>
            </a:pPr>
            <a:r>
              <a:t>Think differently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0873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600" b="0">
                <a:solidFill>
                  <a:srgbClr val="282D32"/>
                </a:solidFill>
                <a:latin typeface="Aptos"/>
              </a:defRPr>
            </a:pPr>
            <a:r>
              <a:t>Look for structure</a:t>
            </a:r>
            <a:br/>
            <a:r>
              <a:t>and connections.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4290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36576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2100" b="1">
                <a:solidFill>
                  <a:srgbClr val="288282"/>
                </a:solidFill>
                <a:latin typeface="Aptos"/>
              </a:defRPr>
            </a:pPr>
            <a:r>
              <a:t>Connect differently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0873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600" b="0">
                <a:solidFill>
                  <a:srgbClr val="282D32"/>
                </a:solidFill>
                <a:latin typeface="Aptos"/>
              </a:defRPr>
            </a:pPr>
            <a:r>
              <a:t>Communicate</a:t>
            </a:r>
            <a:br/>
            <a:r>
              <a:t>across cultures.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486400"/>
            <a:ext cx="10241280" cy="4114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1">
                <a:solidFill>
                  <a:srgbClr val="1C2D46"/>
                </a:solidFill>
                <a:latin typeface="Aptos"/>
              </a:defRPr>
            </a:pPr>
            <a:r>
              <a:t>Learning another language also means learning to listen to other people's perspectives.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5F6970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BF1F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D46"/>
                </a:solidFill>
                <a:latin typeface="Aptos Display"/>
              </a:defRPr>
            </a:pPr>
            <a:r>
              <a:rPr dirty="0"/>
              <a:t>So Why Study Chinese?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612449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970"/>
                </a:solidFill>
                <a:latin typeface="Aptos"/>
              </a:defRPr>
            </a:pPr>
            <a:r>
              <a:rPr sz="2000" dirty="0"/>
              <a:t>Because the payoff goes beyond the language classroom.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737360"/>
            <a:ext cx="228600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1C2D46"/>
                </a:solidFill>
                <a:latin typeface="Aptos"/>
              </a:defRPr>
            </a:pPr>
            <a:r>
              <a:t>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423160"/>
            <a:ext cx="2286000" cy="69557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900" b="1">
                <a:solidFill>
                  <a:srgbClr val="288282"/>
                </a:solidFill>
                <a:latin typeface="Aptos"/>
              </a:defRPr>
            </a:pPr>
            <a:r>
              <a:rPr sz="2200" dirty="0"/>
              <a:t>Sharpen your attention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154680"/>
            <a:ext cx="2286000" cy="7315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282D32"/>
                </a:solidFill>
                <a:latin typeface="Aptos"/>
              </a:defRPr>
            </a:pPr>
            <a:r>
              <a:t>Listen, notice, remember.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29000" y="1737360"/>
            <a:ext cx="228600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1C2D46"/>
                </a:solidFill>
                <a:latin typeface="Aptos"/>
              </a:defRPr>
            </a:pPr>
            <a:r>
              <a:t>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423160"/>
            <a:ext cx="2286000" cy="69557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900" b="1">
                <a:solidFill>
                  <a:srgbClr val="288282"/>
                </a:solidFill>
                <a:latin typeface="Aptos"/>
              </a:defRPr>
            </a:pPr>
            <a:r>
              <a:rPr sz="2200" dirty="0"/>
              <a:t>Build visual thinking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154680"/>
            <a:ext cx="2286000" cy="7315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282D32"/>
                </a:solidFill>
                <a:latin typeface="Aptos"/>
              </a:defRPr>
            </a:pPr>
            <a:r>
              <a:t>See patterns in characters.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63640" y="1737360"/>
            <a:ext cx="228600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1C2D46"/>
                </a:solidFill>
                <a:latin typeface="Aptos"/>
              </a:defRPr>
            </a:pPr>
            <a:r>
              <a:t>🧩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2423160"/>
            <a:ext cx="2286000" cy="695575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900" b="1">
                <a:solidFill>
                  <a:srgbClr val="288282"/>
                </a:solidFill>
                <a:latin typeface="Aptos"/>
              </a:defRPr>
            </a:pPr>
            <a:r>
              <a:rPr sz="2200" dirty="0"/>
              <a:t>Develop mental flexibility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3154680"/>
            <a:ext cx="2286000" cy="7315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282D32"/>
                </a:solidFill>
                <a:latin typeface="Aptos"/>
              </a:defRPr>
            </a:pPr>
            <a:r>
              <a:t>Connect pieces to make meaning.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98280" y="1737360"/>
            <a:ext cx="2286000" cy="5029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500" b="0">
                <a:solidFill>
                  <a:srgbClr val="1C2D46"/>
                </a:solidFill>
                <a:latin typeface="Aptos"/>
              </a:defRPr>
            </a:pPr>
            <a:r>
              <a:t>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280" y="2423160"/>
            <a:ext cx="2286000" cy="357021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900" b="1">
                <a:solidFill>
                  <a:srgbClr val="288282"/>
                </a:solidFill>
                <a:latin typeface="Aptos"/>
              </a:defRPr>
            </a:pPr>
            <a:r>
              <a:rPr sz="2200" dirty="0"/>
              <a:t>Expand your world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98280" y="3154680"/>
            <a:ext cx="2286000" cy="7315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600" b="0">
                <a:solidFill>
                  <a:srgbClr val="282D32"/>
                </a:solidFill>
                <a:latin typeface="Aptos"/>
              </a:defRPr>
            </a:pPr>
            <a:r>
              <a:t>Communicate across cultures.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754880"/>
            <a:ext cx="10058400" cy="480131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700" b="1">
                <a:solidFill>
                  <a:srgbClr val="1C2D46"/>
                </a:solidFill>
                <a:latin typeface="Aptos"/>
              </a:defRPr>
            </a:pPr>
            <a:r>
              <a:rPr sz="3000" dirty="0"/>
              <a:t>Chinese 101 is another way to build mental dexterity.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5440680"/>
            <a:ext cx="9418320" cy="32624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1700" b="0">
                <a:solidFill>
                  <a:srgbClr val="5F6970"/>
                </a:solidFill>
                <a:latin typeface="Aptos"/>
              </a:defRPr>
            </a:pPr>
            <a:r>
              <a:rPr sz="2000" dirty="0"/>
              <a:t>And you get to communicate with real people along the way.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D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822960"/>
            <a:ext cx="10789920" cy="64008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800" b="1">
                <a:solidFill>
                  <a:srgbClr val="FFFFFF"/>
                </a:solidFill>
                <a:latin typeface="Aptos"/>
              </a:defRPr>
            </a:pPr>
            <a:r>
              <a:rPr dirty="0"/>
              <a:t>Chinese Stretches Your Mind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10332720" cy="59436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3400" b="1">
                <a:solidFill>
                  <a:srgbClr val="D6A03E"/>
                </a:solidFill>
                <a:latin typeface="KaiTi"/>
              </a:defRPr>
            </a:pPr>
            <a:r>
              <a:t>中文拓展你的思維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0240" y="2423160"/>
            <a:ext cx="832104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ctr">
              <a:defRPr sz="2300" b="0">
                <a:solidFill>
                  <a:srgbClr val="DCEBEB"/>
                </a:solidFill>
                <a:latin typeface="Aptos"/>
              </a:defRPr>
            </a:pPr>
            <a:r>
              <a:t>Ready to give your brain a new workout?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657600"/>
            <a:ext cx="10515600" cy="23391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1100" b="1">
                <a:solidFill>
                  <a:srgbClr val="FFFFFF"/>
                </a:solidFill>
                <a:latin typeface="Aptos"/>
              </a:defRPr>
            </a:pPr>
            <a:r>
              <a:rPr sz="1400" dirty="0"/>
              <a:t>Selected references from the original 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096512"/>
            <a:ext cx="10058400" cy="20313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900" b="0">
                <a:solidFill>
                  <a:srgbClr val="CDD7DC"/>
                </a:solidFill>
                <a:latin typeface="Aptos"/>
              </a:defRPr>
            </a:pPr>
            <a:r>
              <a:rPr sz="1200" dirty="0"/>
              <a:t>1. BBC News (2001), “Chinese ‘takes more brain power’”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4480560"/>
            <a:ext cx="10058400" cy="20313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900" b="0">
                <a:solidFill>
                  <a:srgbClr val="CDD7DC"/>
                </a:solidFill>
                <a:latin typeface="Aptos"/>
              </a:defRPr>
            </a:pPr>
            <a:r>
              <a:rPr sz="1200" dirty="0"/>
              <a:t>2. Gwendolyn Bounds, The Wall Street Journal (2010), “How Handwriting Trains the Brain”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864608"/>
            <a:ext cx="10058400" cy="203133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900" b="0">
                <a:solidFill>
                  <a:srgbClr val="CDD7DC"/>
                </a:solidFill>
                <a:latin typeface="Aptos"/>
              </a:defRPr>
            </a:pPr>
            <a:r>
              <a:rPr sz="1200" dirty="0"/>
              <a:t>3. White, Allan-Rae &amp; Fisher (2001), “Asian Success in our schools – A Challenge?”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5248656"/>
            <a:ext cx="10058400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l">
              <a:defRPr sz="900" b="0">
                <a:solidFill>
                  <a:srgbClr val="CDD7DC"/>
                </a:solidFill>
                <a:latin typeface="Aptos"/>
              </a:defRPr>
            </a:pPr>
            <a:r>
              <a:rPr dirty="0"/>
              <a:t>4. ScienceDaily / Lund University (2012), “Language Learning Makes the Brains Grow”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5A64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6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438912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Public Speaking Is Part of Learning Chinese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1078992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Chinese is a language you will use out loud—not just study on paper.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002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8288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Speak clearly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2585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Practice pronunciation, tones, pacing, and understandable Chinese.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6002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37960" y="18288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Organize ideas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2585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Learn to build a beginning, middle, and ending for a presentation.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34290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36576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Present in Chinese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40873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Use the language you know to communicate information and ideas to an audience.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3429000"/>
            <a:ext cx="4983480" cy="1325880"/>
          </a:xfrm>
          <a:prstGeom prst="roundRect">
            <a:avLst/>
          </a:prstGeom>
          <a:solidFill>
            <a:srgbClr val="FFFFFF"/>
          </a:solidFill>
          <a:ln>
            <a:solidFill>
              <a:srgbClr val="D2D6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37960" y="3657600"/>
            <a:ext cx="4526280" cy="32004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Build confidence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4087368"/>
            <a:ext cx="4526280" cy="4572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t>Repeated practice helps you become more comfortable speaking in front of others.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300000"/>
            <a:ext cx="10241280" cy="7200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r>
              <a:rPr sz="1800"/>
              <a:t>In Chinese 101, you will give 3–4 major oral presentations in class. These are a key part of the course—not just a final performance, but a chance to practice speaking, organizing ideas, and communicating with an audience.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6537960"/>
            <a:ext cx="10789920" cy="13716"/>
          </a:xfrm>
          <a:prstGeom prst="rect">
            <a:avLst/>
          </a:prstGeom>
          <a:solidFill>
            <a:srgbClr val="D2D6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881360" y="6565392"/>
            <a:ext cx="5486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602</Words>
  <Application>Microsoft Office PowerPoint</Application>
  <PresentationFormat>Widescreen</PresentationFormat>
  <Paragraphs>131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KaiTi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Lotus Perry</cp:lastModifiedBy>
  <cp:revision>5</cp:revision>
  <dcterms:created xsi:type="dcterms:W3CDTF">2013-01-27T09:14:16Z</dcterms:created>
  <dcterms:modified xsi:type="dcterms:W3CDTF">2026-08-22T07:08:30Z</dcterms:modified>
  <cp:category/>
</cp:coreProperties>
</file>