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43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DEAF7-DF0F-41A3-AEC5-D1CC119F40D7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327AD-8EAC-4D27-9F41-19E13EA81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93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327AD-8EAC-4D27-9F41-19E13EA812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54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789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Chinese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600200"/>
            <a:ext cx="10515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>
                <a:solidFill>
                  <a:srgbClr val="E1E6EE"/>
                </a:solidFill>
                <a:latin typeface="Aptos"/>
              </a:rPr>
              <a:t>Years, lucky numbers &amp; numbers with stories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43200"/>
            <a:ext cx="1078992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800" b="1">
                <a:solidFill>
                  <a:srgbClr val="D2A037"/>
                </a:solidFill>
                <a:latin typeface="Aptos"/>
              </a:rPr>
              <a:t>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886200"/>
            <a:ext cx="99669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ptos"/>
              </a:rPr>
              <a:t>èr · líng · èr · liù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92040"/>
            <a:ext cx="10332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E1E6EE"/>
                </a:solidFill>
                <a:latin typeface="Aptos"/>
              </a:rPr>
              <a:t>A year is read digit by digit in Chinese.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2A44"/>
                </a:solidFill>
                <a:latin typeface="Aptos"/>
              </a:rPr>
              <a:t>How do you say a year in Chinese?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D3034"/>
                </a:solidFill>
                <a:latin typeface="Aptos"/>
              </a:rPr>
              <a:t>Read each digit separately.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984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1874519"/>
            <a:ext cx="3657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>
                <a:solidFill>
                  <a:srgbClr val="BE2D2D"/>
                </a:solidFill>
                <a:latin typeface="Aptos"/>
              </a:rPr>
              <a:t>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1828800"/>
            <a:ext cx="60350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500" b="1">
                <a:solidFill>
                  <a:srgbClr val="192A44"/>
                </a:solidFill>
                <a:latin typeface="Aptos"/>
              </a:rPr>
              <a:t>二  零  二  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2743200"/>
            <a:ext cx="6217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2D3034"/>
                </a:solidFill>
                <a:latin typeface="Aptos"/>
              </a:rPr>
              <a:t>èr   líng   èr   liù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6926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2D3034"/>
                </a:solidFill>
                <a:latin typeface="Aptos"/>
              </a:rPr>
              <a:t>Not “two thousand twenty-six.”
Chinese years are normally spoken one digit at a time.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E7378"/>
                </a:solidFill>
                <a:latin typeface="Aptos"/>
              </a:rPr>
              <a:t>Chinese 101 · Numbers &amp; Years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2A44"/>
                </a:solidFill>
                <a:latin typeface="Aptos"/>
              </a:rPr>
              <a:t>The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D3034"/>
                </a:solidFill>
                <a:latin typeface="Aptos"/>
              </a:rPr>
              <a:t>Four digits → four spoken numbers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002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69164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1031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5603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yī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80360" y="16002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880360" y="169164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21031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0360" y="25603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èr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66360" y="16002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66360" y="169164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6360" y="21031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60" y="25603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sān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52360" y="16002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452360" y="169164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360" y="21031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2360" y="25603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sì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38360" y="16002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738360" y="169164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38360" y="21031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8360" y="25603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wǔ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94360" y="36576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94360" y="3749039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41605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六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46177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liù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880360" y="36576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880360" y="3749039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80360" y="41605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80360" y="46177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qī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166360" y="36576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166360" y="3749039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66360" y="41605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八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66360" y="46177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bā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452360" y="36576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52360" y="3749039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52360" y="41605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52360" y="46177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jiǔ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738360" y="3657600"/>
            <a:ext cx="1920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738360" y="3749039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BE2D2D"/>
                </a:solidFill>
                <a:latin typeface="Aptos"/>
              </a:rPr>
              <a:t>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38360" y="416052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零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38360" y="461772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3034"/>
                </a:solidFill>
                <a:latin typeface="Aptos"/>
              </a:rPr>
              <a:t>líng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E7378"/>
                </a:solidFill>
                <a:latin typeface="Aptos"/>
              </a:rPr>
              <a:t>Chinese 101 · Numbers &amp; Years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2A44"/>
                </a:solidFill>
                <a:latin typeface="Aptos"/>
              </a:rPr>
              <a:t>Historical years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D3034"/>
                </a:solidFill>
                <a:latin typeface="Aptos"/>
              </a:rPr>
              <a:t>Can you read these years in Chinese?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417320"/>
            <a:ext cx="106984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490472"/>
            <a:ext cx="14630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BE2D2D"/>
                </a:solidFill>
                <a:latin typeface="Aptos"/>
              </a:rPr>
              <a:t>1776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1463040"/>
            <a:ext cx="3108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A44"/>
                </a:solidFill>
                <a:latin typeface="Aptos"/>
              </a:rPr>
              <a:t>一 七 七 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60320" y="1856232"/>
            <a:ext cx="31089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034"/>
                </a:solidFill>
                <a:latin typeface="Aptos"/>
              </a:rPr>
              <a:t>yī qī qī liù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1620828"/>
            <a:ext cx="493776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dirty="0">
                <a:solidFill>
                  <a:srgbClr val="00B0F0"/>
                </a:solidFill>
                <a:latin typeface="Aptos"/>
              </a:rPr>
              <a:t>U.S. Declaration of Independence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06040"/>
            <a:ext cx="106984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2679192"/>
            <a:ext cx="14630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BE2D2D"/>
                </a:solidFill>
                <a:latin typeface="Aptos"/>
              </a:rPr>
              <a:t>1949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0320" y="2651760"/>
            <a:ext cx="3108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A44"/>
                </a:solidFill>
                <a:latin typeface="Aptos"/>
              </a:rPr>
              <a:t>一 九 四 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60320" y="3044952"/>
            <a:ext cx="31089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034"/>
                </a:solidFill>
                <a:latin typeface="Aptos"/>
              </a:rPr>
              <a:t>yī jiǔ sì jiǔ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0" y="2809548"/>
            <a:ext cx="512685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dirty="0">
                <a:solidFill>
                  <a:srgbClr val="00B0F0"/>
                </a:solidFill>
                <a:latin typeface="Aptos"/>
              </a:rPr>
              <a:t>People's Republic of China established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94760"/>
            <a:ext cx="106984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0120" y="3867912"/>
            <a:ext cx="14630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BE2D2D"/>
                </a:solidFill>
                <a:latin typeface="Aptos"/>
              </a:rPr>
              <a:t>1969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60320" y="3840480"/>
            <a:ext cx="3108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A44"/>
                </a:solidFill>
                <a:latin typeface="Aptos"/>
              </a:rPr>
              <a:t>一 九 六 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60320" y="4233672"/>
            <a:ext cx="31089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034"/>
                </a:solidFill>
                <a:latin typeface="Aptos"/>
              </a:rPr>
              <a:t>yī jiǔ liù jiǔ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0" y="3998268"/>
            <a:ext cx="493776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dirty="0">
                <a:solidFill>
                  <a:srgbClr val="00B0F0"/>
                </a:solidFill>
                <a:latin typeface="Aptos"/>
              </a:rPr>
              <a:t>Apollo 11 Moon landing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983480"/>
            <a:ext cx="106984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0120" y="5056632"/>
            <a:ext cx="14630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BE2D2D"/>
                </a:solidFill>
                <a:latin typeface="Aptos"/>
              </a:rPr>
              <a:t>1997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60320" y="5029200"/>
            <a:ext cx="3108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A44"/>
                </a:solidFill>
                <a:latin typeface="Aptos"/>
              </a:rPr>
              <a:t>一 九 九 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60320" y="5422392"/>
            <a:ext cx="31089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034"/>
                </a:solidFill>
                <a:latin typeface="Aptos"/>
              </a:rPr>
              <a:t>yī jiǔ jiǔ qī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0" y="5186988"/>
            <a:ext cx="493776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dirty="0">
                <a:solidFill>
                  <a:srgbClr val="00B0F0"/>
                </a:solidFill>
                <a:latin typeface="Aptos"/>
              </a:rPr>
              <a:t>Hong Kong handover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E7378"/>
                </a:solidFill>
                <a:latin typeface="Aptos"/>
              </a:rPr>
              <a:t>Chinese 101 · Numbers &amp; 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9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2A44"/>
                </a:solidFill>
                <a:latin typeface="Aptos"/>
              </a:rPr>
              <a:t>More recent years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D3034"/>
                </a:solidFill>
                <a:latin typeface="Aptos"/>
              </a:rPr>
              <a:t>Numbers become stories.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508760"/>
            <a:ext cx="102412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40" y="1645919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BE2D2D"/>
                </a:solidFill>
                <a:latin typeface="Aptos"/>
              </a:rPr>
              <a:t>2008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3280" y="1600200"/>
            <a:ext cx="3383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二 零 零 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3280" y="2057400"/>
            <a:ext cx="3383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034"/>
                </a:solidFill>
                <a:latin typeface="Aptos"/>
              </a:rPr>
              <a:t>èr líng líng bā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0" y="1783080"/>
            <a:ext cx="3566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D3034"/>
                </a:solidFill>
                <a:latin typeface="Aptos"/>
              </a:rPr>
              <a:t>Beijing Olympic Games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2926080"/>
            <a:ext cx="102412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34440" y="3063240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BE2D2D"/>
                </a:solidFill>
                <a:latin typeface="Aptos"/>
              </a:rPr>
              <a:t>2020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83280" y="3017520"/>
            <a:ext cx="3383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二 零 二 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3474720"/>
            <a:ext cx="3383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034"/>
                </a:solidFill>
                <a:latin typeface="Aptos"/>
              </a:rPr>
              <a:t>èr líng èr líng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3200400"/>
            <a:ext cx="3566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D3034"/>
                </a:solidFill>
                <a:latin typeface="Aptos"/>
              </a:rPr>
              <a:t>A year the world remembers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4343400"/>
            <a:ext cx="102412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34440" y="4480560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BE2D2D"/>
                </a:solidFill>
                <a:latin typeface="Aptos"/>
              </a:rPr>
              <a:t>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4434840"/>
            <a:ext cx="3383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92A44"/>
                </a:solidFill>
                <a:latin typeface="Aptos"/>
              </a:rPr>
              <a:t>二 零 二 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3280" y="4892040"/>
            <a:ext cx="3383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034"/>
                </a:solidFill>
                <a:latin typeface="Aptos"/>
              </a:rPr>
              <a:t>èr líng èr liù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4617720"/>
            <a:ext cx="3566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D3034"/>
                </a:solidFill>
                <a:latin typeface="Aptos"/>
              </a:rPr>
              <a:t>This year!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E7378"/>
                </a:solidFill>
                <a:latin typeface="Aptos"/>
              </a:rPr>
              <a:t>Chinese 101 · Numbers &amp; Years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2A44"/>
                </a:solidFill>
                <a:latin typeface="Aptos"/>
              </a:rPr>
              <a:t>Numbers with cultural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D3034"/>
                </a:solidFill>
                <a:latin typeface="Aptos"/>
              </a:rPr>
              <a:t>Some numbers sound like lucky phrases or common expressions.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72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481328"/>
            <a:ext cx="1554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>
                <a:solidFill>
                  <a:srgbClr val="BE2D2D"/>
                </a:solidFill>
                <a:latin typeface="Aptos"/>
              </a:rPr>
              <a:t>168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1444752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4"/>
                </a:solidFill>
                <a:latin typeface="Aptos"/>
              </a:rPr>
              <a:t>yī liù bā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3440" y="144475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4"/>
                </a:solidFill>
                <a:latin typeface="Aptos"/>
              </a:rPr>
              <a:t>一路发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1508760"/>
            <a:ext cx="4572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3034"/>
                </a:solidFill>
                <a:latin typeface="Aptos"/>
              </a:rPr>
              <a:t>associated with prosperity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560320"/>
            <a:ext cx="10972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670048"/>
            <a:ext cx="1554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>
                <a:solidFill>
                  <a:srgbClr val="BE2D2D"/>
                </a:solidFill>
                <a:latin typeface="Aptos"/>
              </a:rPr>
              <a:t>888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0320" y="2633472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4"/>
                </a:solidFill>
                <a:latin typeface="Aptos"/>
              </a:rPr>
              <a:t>bā bā bā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63347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4"/>
                </a:solidFill>
                <a:latin typeface="Aptos"/>
              </a:rPr>
              <a:t>发发发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2697479"/>
            <a:ext cx="4572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3034"/>
                </a:solidFill>
                <a:latin typeface="Aptos"/>
              </a:rPr>
              <a:t>strong prosperity association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749039"/>
            <a:ext cx="10972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858768"/>
            <a:ext cx="1554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>
                <a:solidFill>
                  <a:srgbClr val="BE2D2D"/>
                </a:solidFill>
                <a:latin typeface="Aptos"/>
              </a:rPr>
              <a:t>520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60320" y="3822191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4"/>
                </a:solidFill>
                <a:latin typeface="Aptos"/>
              </a:rPr>
              <a:t>wǔ èr líng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3822191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4"/>
                </a:solidFill>
                <a:latin typeface="Aptos"/>
              </a:rPr>
              <a:t>我爱你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3886200"/>
            <a:ext cx="4572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3034"/>
                </a:solidFill>
                <a:latin typeface="Aptos"/>
              </a:rPr>
              <a:t>internet slang: “I love you”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937760"/>
            <a:ext cx="10972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8680" y="5047488"/>
            <a:ext cx="1554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>
                <a:solidFill>
                  <a:srgbClr val="BE2D2D"/>
                </a:solidFill>
                <a:latin typeface="Aptos"/>
              </a:rPr>
              <a:t>666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60320" y="5010912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4"/>
                </a:solidFill>
                <a:latin typeface="Aptos"/>
              </a:rPr>
              <a:t>liù liù liù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3440" y="5010912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4"/>
                </a:solidFill>
                <a:latin typeface="Aptos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29400" y="5074920"/>
            <a:ext cx="4572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3034"/>
                </a:solidFill>
                <a:latin typeface="Aptos"/>
              </a:rPr>
              <a:t>online: “awesome / impressive”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E7378"/>
                </a:solidFill>
                <a:latin typeface="Aptos"/>
              </a:rPr>
              <a:t>Chinese 101 · Numbers &amp; Years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2A44"/>
                </a:solidFill>
                <a:latin typeface="Aptos"/>
              </a:rPr>
              <a:t>Your turn: read the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D3034"/>
                </a:solidFill>
                <a:latin typeface="Aptos"/>
              </a:rPr>
              <a:t>Say each one aloud—one digit at a 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31546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783080"/>
            <a:ext cx="3154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BE2D2D"/>
                </a:solidFill>
                <a:latin typeface="Aptos"/>
              </a:rPr>
              <a:t>1986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1600200"/>
            <a:ext cx="31546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26280" y="1783080"/>
            <a:ext cx="3154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BE2D2D"/>
                </a:solidFill>
                <a:latin typeface="Aptos"/>
              </a:rPr>
              <a:t>2008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1600200"/>
            <a:ext cx="31546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0" y="1783080"/>
            <a:ext cx="3154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BE2D2D"/>
                </a:solidFill>
                <a:latin typeface="Aptos"/>
              </a:rPr>
              <a:t>2026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657600"/>
            <a:ext cx="31546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3840480"/>
            <a:ext cx="3154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BE2D2D"/>
                </a:solidFill>
                <a:latin typeface="Aptos"/>
              </a:rPr>
              <a:t>168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26280" y="3657600"/>
            <a:ext cx="31546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26280" y="3840480"/>
            <a:ext cx="3154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BE2D2D"/>
                </a:solidFill>
                <a:latin typeface="Aptos"/>
              </a:rPr>
              <a:t>520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3657600"/>
            <a:ext cx="31546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3840480"/>
            <a:ext cx="3154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BE2D2D"/>
                </a:solidFill>
                <a:latin typeface="Aptos"/>
              </a:rPr>
              <a:t>888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5806440"/>
            <a:ext cx="10149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192A44"/>
                </a:solidFill>
                <a:latin typeface="Aptos"/>
              </a:rPr>
              <a:t>Partner check: Does your partner pronounce every digit clearly?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E7378"/>
                </a:solidFill>
                <a:latin typeface="Aptos"/>
              </a:rPr>
              <a:t>Chinese 101 · Numbers &amp; Years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Challenge: What year is it?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E1E6EE"/>
                </a:solidFill>
                <a:latin typeface="Aptos"/>
              </a:rPr>
              <a:t>Work with a partner. Take turns asking and answering.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D2A037"/>
                </a:solidFill>
                <a:latin typeface="Aptos"/>
              </a:rPr>
              <a:t>今年是哪一年？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331720"/>
            <a:ext cx="10332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Aptos"/>
              </a:rPr>
              <a:t>Jīnnián shì nǎ yì nián?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154680"/>
            <a:ext cx="10515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ptos"/>
              </a:rPr>
              <a:t>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389120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Answer: 今年是二零二六年。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257800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E1E6EE"/>
                </a:solidFill>
                <a:latin typeface="Aptos"/>
              </a:rPr>
              <a:t>Now try: 1776 · 1949 · 1997 · 2008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2A44"/>
                </a:solidFill>
                <a:latin typeface="Aptos"/>
              </a:rPr>
              <a:t>Exit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D3034"/>
                </a:solidFill>
                <a:latin typeface="Aptos"/>
              </a:rPr>
              <a:t>Can you say these without looking?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5448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31546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192A44"/>
                </a:solidFill>
                <a:latin typeface="Aptos"/>
              </a:rPr>
              <a:t>1776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155448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26280" y="1737360"/>
            <a:ext cx="31546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192A44"/>
                </a:solidFill>
                <a:latin typeface="Aptos"/>
              </a:rPr>
              <a:t>1997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155448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0" y="1737360"/>
            <a:ext cx="31546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192A44"/>
                </a:solidFill>
                <a:latin typeface="Aptos"/>
              </a:rPr>
              <a:t>2008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38328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3566160"/>
            <a:ext cx="31546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192A44"/>
                </a:solidFill>
                <a:latin typeface="Aptos"/>
              </a:rPr>
              <a:t>2026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26280" y="338328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26280" y="3566160"/>
            <a:ext cx="31546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192A44"/>
                </a:solidFill>
                <a:latin typeface="Aptos"/>
              </a:rPr>
              <a:t>168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338328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3566160"/>
            <a:ext cx="31546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192A44"/>
                </a:solidFill>
                <a:latin typeface="Aptos"/>
              </a:rPr>
              <a:t>520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532120"/>
            <a:ext cx="10332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BE2D2D"/>
                </a:solidFill>
                <a:latin typeface="Aptos"/>
              </a:rPr>
              <a:t>Bonus: Which number has a special meaning in Chinese culture?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E7378"/>
                </a:solidFill>
                <a:latin typeface="Aptos"/>
              </a:rPr>
              <a:t>Chinese 101 · Numbers &amp; Years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417</Words>
  <Application>Microsoft Office PowerPoint</Application>
  <PresentationFormat>Widescreen</PresentationFormat>
  <Paragraphs>126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Lotus Perry</dc:creator>
  <cp:keywords/>
  <dc:description>generated using python-pptx</dc:description>
  <cp:lastModifiedBy>Lotus Perry</cp:lastModifiedBy>
  <cp:revision>3</cp:revision>
  <dcterms:created xsi:type="dcterms:W3CDTF">2013-01-27T09:14:16Z</dcterms:created>
  <dcterms:modified xsi:type="dcterms:W3CDTF">2026-08-30T20:36:26Z</dcterms:modified>
  <cp:category/>
</cp:coreProperties>
</file>