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  <p:sldId id="268" r:id="rId11"/>
    <p:sldId id="269" r:id="rId12"/>
    <p:sldId id="27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43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How Chinese Names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DCE1DC"/>
                </a:solidFill>
                <a:latin typeface="Aptos"/>
              </a:defRPr>
            </a:pPr>
            <a:r>
              <a:t>Family • meaning • pronunciation • respect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4038093" cy="246734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800" b="1">
                <a:solidFill>
                  <a:srgbClr val="FFFFFF"/>
                </a:solidFill>
                <a:latin typeface="Noto Sans CJK SC"/>
              </a:defRPr>
            </a:pP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姓 + 名</a:t>
            </a:r>
          </a:p>
          <a:p>
            <a:pPr>
              <a:spcBef>
                <a:spcPts val="1000"/>
              </a:spcBef>
              <a:defRPr sz="2500">
                <a:solidFill>
                  <a:srgbClr val="DCE1DC"/>
                </a:solidFill>
              </a:defRPr>
            </a:pPr>
            <a:r>
              <a:rPr dirty="0"/>
              <a:t>Family name + given name</a:t>
            </a:r>
          </a:p>
          <a:p>
            <a:pPr>
              <a:spcBef>
                <a:spcPts val="1800"/>
              </a:spcBef>
              <a:defRPr sz="2000">
                <a:solidFill>
                  <a:srgbClr val="DCE1DC"/>
                </a:solidFill>
              </a:defRPr>
            </a:pPr>
            <a:r>
              <a:rPr dirty="0"/>
              <a:t>A Chinese name is more than a label.</a:t>
            </a:r>
          </a:p>
          <a:p>
            <a:pPr>
              <a:spcBef>
                <a:spcPts val="1200"/>
              </a:spcBef>
              <a:defRPr sz="1800">
                <a:solidFill>
                  <a:srgbClr val="B89142"/>
                </a:solidFill>
              </a:defRPr>
            </a:pPr>
            <a:r>
              <a:rPr dirty="0"/>
              <a:t>Character + pronunciation + meaning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Cultural Atlas; Temple University Center for Chinese Language Instruction (2024).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1. The basic pattern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The family name comes first.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63040"/>
            <a:ext cx="338328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63040"/>
            <a:ext cx="64008" cy="310896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600200"/>
            <a:ext cx="933269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姓 </a:t>
            </a:r>
            <a:r>
              <a:rPr dirty="0"/>
              <a:t> </a:t>
            </a:r>
            <a:r>
              <a:rPr dirty="0" err="1"/>
              <a:t>xìng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86968" y="2066544"/>
            <a:ext cx="3017520" cy="2414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Family name</a:t>
            </a:r>
            <a:br/>
            <a:br/>
            <a:r>
              <a:t>• Usually one character</a:t>
            </a:r>
            <a:br/>
            <a:r>
              <a:t>• Shared across a family</a:t>
            </a:r>
            <a:br/>
            <a:r>
              <a:t>• Connects a person to lineage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8" y="1463040"/>
            <a:ext cx="338328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07408" y="1463040"/>
            <a:ext cx="64008" cy="310896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08576" y="1600200"/>
            <a:ext cx="952505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名</a:t>
            </a:r>
            <a:r>
              <a:rPr dirty="0"/>
              <a:t>  </a:t>
            </a:r>
            <a:r>
              <a:rPr dirty="0" err="1"/>
              <a:t>míng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4608576" y="2066544"/>
            <a:ext cx="3017520" cy="2414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rPr dirty="0"/>
              <a:t>Given name</a:t>
            </a:r>
            <a:br>
              <a:rPr dirty="0"/>
            </a:br>
            <a:br>
              <a:rPr dirty="0"/>
            </a:br>
            <a:r>
              <a:rPr dirty="0"/>
              <a:t>• Usually one or two characters</a:t>
            </a:r>
            <a:br>
              <a:rPr dirty="0"/>
            </a:br>
            <a:r>
              <a:rPr dirty="0"/>
              <a:t>• Chosen for the individual</a:t>
            </a:r>
            <a:br>
              <a:rPr dirty="0"/>
            </a:br>
            <a:r>
              <a:rPr dirty="0"/>
              <a:t>• Often meaningful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9016" y="1463040"/>
            <a:ext cx="338328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29016" y="1463040"/>
            <a:ext cx="64008" cy="310896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0184" y="1600200"/>
            <a:ext cx="1107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sz="2400" dirty="0" err="1">
                <a:latin typeface="DFKai-SB" panose="03000509000000000000" pitchFamily="65" charset="-120"/>
                <a:ea typeface="DFKai-SB" panose="03000509000000000000" pitchFamily="65" charset="-120"/>
              </a:rPr>
              <a:t>李小龍</a:t>
            </a:r>
            <a:endParaRPr sz="2400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0184" y="2066544"/>
            <a:ext cx="3017520" cy="2414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D2D2D"/>
                </a:solidFill>
                <a:latin typeface="Aptos"/>
              </a:defRPr>
            </a:pPr>
            <a:r>
              <a:t>Lǐ Xiǎolóng</a:t>
            </a:r>
            <a:br/>
            <a:br/>
            <a:r>
              <a:t>李 = surname</a:t>
            </a:r>
            <a:br/>
            <a:r>
              <a:t>小龍 = given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Temple University notes that the family name symbolizes family and heritage.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2. Three things live inside a Chinese character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Temple University emphasizes this useful idea.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54480"/>
            <a:ext cx="32918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54480"/>
            <a:ext cx="64008" cy="329184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691639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字  Character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157984"/>
            <a:ext cx="2926080" cy="2596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rPr dirty="0"/>
              <a:t>What you SEE</a:t>
            </a:r>
            <a:br>
              <a:rPr dirty="0"/>
            </a:br>
            <a:br>
              <a:rPr dirty="0"/>
            </a:br>
            <a:r>
              <a:rPr dirty="0" err="1"/>
              <a:t>汉字</a:t>
            </a:r>
            <a:r>
              <a:rPr dirty="0"/>
              <a:t> / </a:t>
            </a:r>
            <a:r>
              <a:rPr dirty="0" err="1"/>
              <a:t>漢字</a:t>
            </a:r>
            <a:br>
              <a:rPr dirty="0"/>
            </a:br>
            <a:br>
              <a:rPr dirty="0"/>
            </a:br>
            <a:r>
              <a:rPr dirty="0"/>
              <a:t>The written form carries meaning and cultural associations.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554480"/>
            <a:ext cx="32918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554480"/>
            <a:ext cx="64008" cy="329184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7" y="1691639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音  Pronunciation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7" y="2157984"/>
            <a:ext cx="2926080" cy="2596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What you HEAR</a:t>
            </a:r>
            <a:br/>
            <a:br/>
            <a:r>
              <a:t>Pinyin + tone</a:t>
            </a:r>
            <a:br/>
            <a:br/>
            <a:r>
              <a:t>Changing the tone can change the word.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554480"/>
            <a:ext cx="32918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38160" y="1554480"/>
            <a:ext cx="64008" cy="329184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39328" y="1691639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義  Meaning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9328" y="2157984"/>
            <a:ext cx="2926080" cy="2596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What it MEANS</a:t>
            </a:r>
            <a:br/>
            <a:br/>
            <a:r>
              <a:t>A character can express qualities, hopes, history, or imagery.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C2B3A"/>
                </a:solidFill>
                <a:latin typeface="Aptos Display"/>
              </a:defRPr>
            </a:pPr>
            <a:r>
              <a:t>A good Chinese name works on all three levels.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Source: Temple University, “The Significance of Chinese Names and Their Pronunciation,” 2024.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3. A good name can bring good luck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Names may express hopes—and sometimes destiny.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5204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64008" cy="384048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55448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Auspicious names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020824"/>
            <a:ext cx="3154680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  <a:latin typeface="Aptos"/>
              </a:defRPr>
            </a:pPr>
            <a:r>
              <a:t>A common belief:</a:t>
            </a:r>
            <a:br/>
            <a:br/>
            <a:r>
              <a:t>Good name → good fortune</a:t>
            </a:r>
            <a:br/>
            <a:br/>
            <a:r>
              <a:t>Unfit name → possible bad fortune</a:t>
            </a:r>
            <a:br/>
            <a:br/>
            <a:r>
              <a:t>Parents may seek characters linked to goodwill, prosperity, or luck.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64008" cy="384048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55448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Fortune-telling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2020824"/>
            <a:ext cx="3154680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  <a:latin typeface="Aptos"/>
              </a:defRPr>
            </a:pPr>
            <a:r>
              <a:t>Some parents consult a fortune teller.</a:t>
            </a:r>
            <a:br/>
            <a:br/>
            <a:r>
              <a:t>Birth date + birth time may help determine a favorable name.</a:t>
            </a:r>
            <a:br/>
            <a:br/>
            <a:r>
              <a:t>Bazi / Five Elements may be considered.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5204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64008" cy="384048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155448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But not universal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2020824"/>
            <a:ext cx="3154680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  <a:latin typeface="Aptos"/>
              </a:defRPr>
            </a:pPr>
            <a:r>
              <a:t>Naming practices vary by:</a:t>
            </a:r>
            <a:br/>
            <a:br/>
            <a:r>
              <a:t>• family</a:t>
            </a:r>
            <a:br/>
            <a:r>
              <a:t>• region</a:t>
            </a:r>
            <a:br/>
            <a:r>
              <a:t>• generation</a:t>
            </a:r>
            <a:br/>
            <a:r>
              <a:t>• personal belief</a:t>
            </a:r>
            <a:br/>
            <a:br/>
            <a:r>
              <a:t>Tradition is not one-size-fits-all.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Cultural Atlas; Temple University. Fortune-telling practices are beliefs, not universal requirements.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4. Given names often express an aspiration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A character can be a wish for the child.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26517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417320"/>
            <a:ext cx="64008" cy="356616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55448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康  Kāng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020824"/>
            <a:ext cx="2286000" cy="287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D2D2D"/>
                </a:solidFill>
                <a:latin typeface="Aptos"/>
              </a:defRPr>
            </a:pPr>
            <a:r>
              <a:t>healthy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1417320"/>
            <a:ext cx="26517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429000" y="1417320"/>
            <a:ext cx="64008" cy="356616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30168" y="155448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勇  Yǒng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0168" y="2020824"/>
            <a:ext cx="2286000" cy="287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D2D2D"/>
                </a:solidFill>
                <a:latin typeface="Aptos"/>
              </a:defRPr>
            </a:pPr>
            <a:r>
              <a:t>brave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417320"/>
            <a:ext cx="265176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63640" y="1417320"/>
            <a:ext cx="64008" cy="356616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64807" y="1554480"/>
            <a:ext cx="2286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美  Měi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2020824"/>
            <a:ext cx="2286000" cy="287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D2D2D"/>
                </a:solidFill>
                <a:latin typeface="Aptos"/>
              </a:defRPr>
            </a:pPr>
            <a:r>
              <a:t>beautiful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1417320"/>
            <a:ext cx="246888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098280" y="1417320"/>
            <a:ext cx="64008" cy="356616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299448" y="1554480"/>
            <a:ext cx="1191352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/>
              <a:t>伶俐</a:t>
            </a:r>
            <a:r>
              <a:rPr dirty="0"/>
              <a:t>  </a:t>
            </a:r>
            <a:r>
              <a:rPr dirty="0" err="1"/>
              <a:t>Líng</a:t>
            </a:r>
            <a:r>
              <a:rPr lang="en-US" altLang="ja-JP" dirty="0" err="1"/>
              <a:t>lì</a:t>
            </a:r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9299448" y="2020824"/>
            <a:ext cx="2103120" cy="2871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D2D2D"/>
                </a:solidFill>
                <a:latin typeface="Aptos"/>
              </a:defRPr>
            </a:pPr>
            <a:r>
              <a:t>wise / clever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1C2B3A"/>
                </a:solidFill>
                <a:latin typeface="Aptos Display"/>
              </a:defRPr>
            </a:pPr>
            <a:r>
              <a:t>A name can say: “May you become …”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Examples from Cultural Atlas; Temple University notes desirable qualities and aspirations.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7. Sound matters: a tone can change the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This is one of Temple University’s most important teaching points.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36576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25880"/>
            <a:ext cx="64008" cy="416052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9432" y="1463039"/>
            <a:ext cx="2037737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媽</a:t>
            </a: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 / 麻 / 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馬</a:t>
            </a: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 / 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罵</a:t>
            </a:r>
            <a:endParaRPr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528" y="1929384"/>
            <a:ext cx="3291840" cy="346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  <a:latin typeface="Aptos"/>
              </a:defRPr>
            </a:pPr>
            <a:r>
              <a:t>mā = mother</a:t>
            </a:r>
            <a:br/>
            <a:r>
              <a:t>má = trouble / hemp</a:t>
            </a:r>
            <a:br/>
            <a:r>
              <a:t>mǎ = horse</a:t>
            </a:r>
            <a:br/>
            <a:r>
              <a:t>mà = scold</a:t>
            </a:r>
            <a:br/>
            <a:br/>
            <a:r>
              <a:t>Same syllable shape, different tones → different words.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832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25880"/>
            <a:ext cx="64008" cy="416052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7" y="1463039"/>
            <a:ext cx="62068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王問</a:t>
            </a:r>
            <a:endParaRPr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9724" y="1929384"/>
            <a:ext cx="3017520" cy="346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D2D2D"/>
                </a:solidFill>
                <a:latin typeface="Aptos"/>
              </a:defRPr>
            </a:pPr>
            <a:r>
              <a:t>Wáng Wèn</a:t>
            </a:r>
            <a:br/>
            <a:br/>
            <a:r>
              <a:t>问 = ask / inquire</a:t>
            </a:r>
            <a:br/>
            <a:br/>
            <a:r>
              <a:t>A positive quality: an inquisitive person.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1325880"/>
            <a:ext cx="356616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01000" y="1325880"/>
            <a:ext cx="64008" cy="416052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02168" y="1463039"/>
            <a:ext cx="62068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王蚊</a:t>
            </a:r>
            <a:endParaRPr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02168" y="1929384"/>
            <a:ext cx="3200400" cy="346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D2D2D"/>
                </a:solidFill>
                <a:latin typeface="Aptos"/>
              </a:defRPr>
            </a:pPr>
            <a:r>
              <a:t>Wáng Wén</a:t>
            </a:r>
            <a:br/>
            <a:br/>
            <a:r>
              <a:t>蚊 = mosquito</a:t>
            </a:r>
            <a:br/>
            <a:br/>
            <a:r>
              <a:t>A different tone creates a different character and meaning.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Temple University explains this example and stresses that tone is part of a Chinese name’s correct pronunciation.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8. Pronunciation is a sign of respect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Mispronouncing a name can unintentionally change its meaning.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1206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64008" cy="384048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554480"/>
            <a:ext cx="2188420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張老師</a:t>
            </a: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  </a:t>
            </a:r>
            <a:r>
              <a:rPr dirty="0" err="1"/>
              <a:t>Zhāng</a:t>
            </a:r>
            <a:r>
              <a:rPr dirty="0"/>
              <a:t> </a:t>
            </a:r>
            <a:r>
              <a:rPr dirty="0" err="1"/>
              <a:t>lǎoshī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86968" y="2020824"/>
            <a:ext cx="475487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rPr dirty="0"/>
              <a:t>Teacher Zhang</a:t>
            </a:r>
            <a:br>
              <a:rPr dirty="0"/>
            </a:br>
            <a:br>
              <a:rPr dirty="0"/>
            </a:br>
            <a:r>
              <a:rPr dirty="0"/>
              <a:t>If 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張</a:t>
            </a:r>
            <a:r>
              <a:rPr dirty="0"/>
              <a:t> (</a:t>
            </a:r>
            <a:r>
              <a:rPr dirty="0" err="1"/>
              <a:t>Zhāng</a:t>
            </a:r>
            <a:r>
              <a:rPr dirty="0"/>
              <a:t>) is mispronounced as </a:t>
            </a: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髒</a:t>
            </a:r>
            <a:r>
              <a:rPr dirty="0"/>
              <a:t> (</a:t>
            </a:r>
            <a:r>
              <a:rPr dirty="0" err="1"/>
              <a:t>zāng</a:t>
            </a:r>
            <a:r>
              <a:rPr dirty="0"/>
              <a:t>), the phrase can sound like:</a:t>
            </a:r>
            <a:br>
              <a:rPr dirty="0"/>
            </a:br>
            <a:br>
              <a:rPr dirty="0"/>
            </a:br>
            <a:r>
              <a:rPr dirty="0"/>
              <a:t>“dirty teacher”</a:t>
            </a:r>
            <a:br>
              <a:rPr dirty="0"/>
            </a:br>
            <a:br>
              <a:rPr dirty="0"/>
            </a:br>
            <a:r>
              <a:rPr dirty="0"/>
              <a:t>Small sound differences matter.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17320"/>
            <a:ext cx="51206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417320"/>
            <a:ext cx="64008" cy="384048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64807" y="1554480"/>
            <a:ext cx="47548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What should we do?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2020824"/>
            <a:ext cx="4754879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• Ask the person</a:t>
            </a:r>
            <a:br/>
            <a:r>
              <a:t>• Listen carefully</a:t>
            </a:r>
            <a:br/>
            <a:r>
              <a:t>• Repeat it back</a:t>
            </a:r>
            <a:br/>
            <a:r>
              <a:t>• Ask: “Is that right?”</a:t>
            </a:r>
            <a:br/>
            <a:r>
              <a:t>• Practice the tones</a:t>
            </a:r>
            <a:br/>
            <a:br/>
            <a:r>
              <a:t>Effort communicates respect.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Temple University Center for Chinese Language Instruction (2024).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9. Avoiding unfortunate sounds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Parents may avoid names that resemble negative words.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12064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64008" cy="365760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600200"/>
            <a:ext cx="1448602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樹</a:t>
            </a:r>
            <a:r>
              <a:rPr dirty="0"/>
              <a:t>  </a:t>
            </a:r>
            <a:r>
              <a:rPr dirty="0" err="1"/>
              <a:t>shù</a:t>
            </a:r>
            <a:r>
              <a:rPr dirty="0"/>
              <a:t>  = 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066544"/>
            <a:ext cx="475487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D2D2D"/>
                </a:solidFill>
                <a:latin typeface="Aptos"/>
              </a:defRPr>
            </a:pPr>
            <a:r>
              <a:rPr lang="zh-TW" altLang="en-US" sz="1700" b="1" dirty="0">
                <a:latin typeface="DFKai-SB" panose="03000509000000000000" pitchFamily="65" charset="-120"/>
                <a:ea typeface="DFKai-SB" panose="03000509000000000000" pitchFamily="65" charset="-120"/>
              </a:rPr>
              <a:t>鼠</a:t>
            </a:r>
            <a:r>
              <a:rPr sz="1700" b="1" dirty="0">
                <a:latin typeface="DFKai-SB" panose="03000509000000000000" pitchFamily="65" charset="-120"/>
                <a:ea typeface="DFKai-SB" panose="03000509000000000000" pitchFamily="65" charset="-120"/>
              </a:rPr>
              <a:t> </a:t>
            </a:r>
            <a:r>
              <a:rPr sz="1700" b="1" dirty="0"/>
              <a:t> </a:t>
            </a:r>
            <a:r>
              <a:rPr sz="1700" b="1" dirty="0" err="1"/>
              <a:t>shǔ</a:t>
            </a:r>
            <a:r>
              <a:rPr sz="1700" b="1" dirty="0"/>
              <a:t>  = rat</a:t>
            </a:r>
            <a:br>
              <a:rPr dirty="0"/>
            </a:br>
            <a:br>
              <a:rPr dirty="0"/>
            </a:br>
            <a:r>
              <a:rPr dirty="0"/>
              <a:t>Similar pronunciation can make a name feel undesirable.</a:t>
            </a:r>
            <a:br>
              <a:rPr dirty="0"/>
            </a:br>
            <a:br>
              <a:rPr dirty="0"/>
            </a:br>
            <a:r>
              <a:rPr dirty="0"/>
              <a:t>Parents may consider both the character’s meaning AND possible sound associations.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463040"/>
            <a:ext cx="5120640" cy="365760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463040"/>
            <a:ext cx="64008" cy="365760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64807" y="1600200"/>
            <a:ext cx="947695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rPr lang="zh-TW" altLang="en-US" dirty="0">
                <a:latin typeface="DFKai-SB" panose="03000509000000000000" pitchFamily="65" charset="-120"/>
                <a:ea typeface="DFKai-SB" panose="03000509000000000000" pitchFamily="65" charset="-120"/>
              </a:rPr>
              <a:t>醜 </a:t>
            </a:r>
            <a:r>
              <a:rPr dirty="0">
                <a:latin typeface="DFKai-SB" panose="03000509000000000000" pitchFamily="65" charset="-120"/>
                <a:ea typeface="DFKai-SB" panose="03000509000000000000" pitchFamily="65" charset="-120"/>
              </a:rPr>
              <a:t>/ 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2066544"/>
            <a:ext cx="4754879" cy="2962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D2D2D"/>
                </a:solidFill>
                <a:latin typeface="Aptos"/>
              </a:defRPr>
            </a:pPr>
            <a:r>
              <a:t>chǒu = ugly</a:t>
            </a:r>
            <a:br/>
            <a:r>
              <a:t>chòu = bad smell</a:t>
            </a:r>
            <a:br/>
            <a:br/>
            <a:r>
              <a:t>Temple University notes that even a different character with the same “chou” sound may be avoided.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Cultural Atlas; Temple University.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11. Family and naming customs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Several traditions reflect respect for lineage and generations.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36576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25880"/>
            <a:ext cx="64008" cy="416052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463039"/>
            <a:ext cx="3291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Common surnames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29384"/>
            <a:ext cx="32918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D2D2D"/>
                </a:solidFill>
                <a:latin typeface="Aptos"/>
              </a:defRPr>
            </a:pPr>
            <a:r>
              <a:rPr dirty="0">
                <a:ea typeface="DFKai-SB" panose="03000509000000000000" pitchFamily="65" charset="-120"/>
              </a:rPr>
              <a:t>王 </a:t>
            </a:r>
            <a:r>
              <a:rPr dirty="0" err="1">
                <a:ea typeface="DFKai-SB" panose="03000509000000000000" pitchFamily="65" charset="-120"/>
              </a:rPr>
              <a:t>Wáng</a:t>
            </a:r>
            <a:br>
              <a:rPr dirty="0">
                <a:ea typeface="DFKai-SB" panose="03000509000000000000" pitchFamily="65" charset="-120"/>
              </a:rPr>
            </a:br>
            <a:r>
              <a:rPr dirty="0">
                <a:ea typeface="DFKai-SB" panose="03000509000000000000" pitchFamily="65" charset="-120"/>
              </a:rPr>
              <a:t>李 </a:t>
            </a:r>
            <a:r>
              <a:rPr dirty="0" err="1">
                <a:ea typeface="DFKai-SB" panose="03000509000000000000" pitchFamily="65" charset="-120"/>
              </a:rPr>
              <a:t>Lǐ</a:t>
            </a:r>
            <a:br>
              <a:rPr dirty="0">
                <a:ea typeface="DFKai-SB" panose="03000509000000000000" pitchFamily="65" charset="-120"/>
              </a:rPr>
            </a:br>
            <a:r>
              <a:rPr lang="zh-TW" altLang="en-US" dirty="0">
                <a:ea typeface="DFKai-SB" panose="03000509000000000000" pitchFamily="65" charset="-120"/>
              </a:rPr>
              <a:t>張</a:t>
            </a:r>
            <a:r>
              <a:rPr dirty="0">
                <a:ea typeface="DFKai-SB" panose="03000509000000000000" pitchFamily="65" charset="-120"/>
              </a:rPr>
              <a:t> </a:t>
            </a:r>
            <a:r>
              <a:rPr dirty="0" err="1">
                <a:ea typeface="DFKai-SB" panose="03000509000000000000" pitchFamily="65" charset="-120"/>
              </a:rPr>
              <a:t>Zhāng</a:t>
            </a:r>
            <a:br>
              <a:rPr dirty="0">
                <a:ea typeface="DFKai-SB" panose="03000509000000000000" pitchFamily="65" charset="-120"/>
              </a:rPr>
            </a:br>
            <a:r>
              <a:rPr lang="zh-TW" altLang="en-US" dirty="0">
                <a:ea typeface="DFKai-SB" panose="03000509000000000000" pitchFamily="65" charset="-120"/>
              </a:rPr>
              <a:t>劉</a:t>
            </a:r>
            <a:r>
              <a:rPr dirty="0">
                <a:ea typeface="DFKai-SB" panose="03000509000000000000" pitchFamily="65" charset="-120"/>
              </a:rPr>
              <a:t> </a:t>
            </a:r>
            <a:r>
              <a:rPr dirty="0" err="1">
                <a:ea typeface="DFKai-SB" panose="03000509000000000000" pitchFamily="65" charset="-120"/>
              </a:rPr>
              <a:t>Liú</a:t>
            </a:r>
            <a:br>
              <a:rPr dirty="0">
                <a:ea typeface="DFKai-SB" panose="03000509000000000000" pitchFamily="65" charset="-120"/>
              </a:rPr>
            </a:br>
            <a:r>
              <a:rPr lang="zh-TW" altLang="en-US" dirty="0">
                <a:ea typeface="DFKai-SB" panose="03000509000000000000" pitchFamily="65" charset="-120"/>
              </a:rPr>
              <a:t>陳</a:t>
            </a:r>
            <a:r>
              <a:rPr dirty="0">
                <a:ea typeface="DFKai-SB" panose="03000509000000000000" pitchFamily="65" charset="-120"/>
              </a:rPr>
              <a:t> </a:t>
            </a:r>
            <a:r>
              <a:rPr dirty="0" err="1">
                <a:ea typeface="DFKai-SB" panose="03000509000000000000" pitchFamily="65" charset="-120"/>
              </a:rPr>
              <a:t>Chén</a:t>
            </a:r>
            <a:br>
              <a:rPr dirty="0"/>
            </a:br>
            <a:br>
              <a:rPr dirty="0"/>
            </a:br>
            <a:r>
              <a:rPr dirty="0"/>
              <a:t>These are the five most common mainland Chinese surnames; together they represent 300+ million people.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832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1325880"/>
            <a:ext cx="64008" cy="416052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36007" y="1463039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Naming elders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6007" y="1929384"/>
            <a:ext cx="3017520" cy="346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Traditionally, it is not customary to name a child after an elder or family member.</a:t>
            </a:r>
            <a:br/>
            <a:br/>
            <a:r>
              <a:t>Names help mark generational relationships.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1325880"/>
            <a:ext cx="356616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01000" y="1325880"/>
            <a:ext cx="64008" cy="416052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02168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Gender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02168" y="1929384"/>
            <a:ext cx="3200400" cy="3465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Some characters have gendered associations.</a:t>
            </a:r>
            <a:br/>
            <a:br/>
            <a:r>
              <a:t>But Romanization can hide those clues.</a:t>
            </a:r>
            <a:br/>
            <a:br/>
            <a:r>
              <a:t>Do not assume gender from a Romanized Chinese name.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Cultural Atlas; Temple University. Practices vary across families and regions.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12. How do we address someone?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Use the relationship and level of formality as your guide.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356616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325880"/>
            <a:ext cx="64008" cy="416052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Full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29384"/>
            <a:ext cx="32004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rPr dirty="0"/>
              <a:t>Using the full name is common.</a:t>
            </a:r>
            <a:br>
              <a:rPr dirty="0"/>
            </a:br>
            <a:br>
              <a:rPr dirty="0"/>
            </a:br>
            <a:r>
              <a:rPr dirty="0"/>
              <a:t>Using only the given name can feel too familiar with a friend, acquaintance, or colleague.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325880"/>
            <a:ext cx="356616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15968" y="1325880"/>
            <a:ext cx="64008" cy="416052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17136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Surname + title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7136" y="1929384"/>
            <a:ext cx="3200400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D2D2D"/>
                </a:solidFill>
                <a:latin typeface="Aptos"/>
              </a:defRPr>
            </a:pPr>
            <a:r>
              <a:rPr dirty="0" err="1">
                <a:latin typeface="DFKai-SB" panose="03000509000000000000" pitchFamily="65" charset="-120"/>
                <a:ea typeface="DFKai-SB" panose="03000509000000000000" pitchFamily="65" charset="-120"/>
              </a:rPr>
              <a:t>王先生</a:t>
            </a:r>
            <a:br>
              <a:rPr dirty="0"/>
            </a:br>
            <a:r>
              <a:rPr dirty="0" err="1"/>
              <a:t>Wáng</a:t>
            </a:r>
            <a:r>
              <a:rPr dirty="0"/>
              <a:t> </a:t>
            </a:r>
            <a:r>
              <a:rPr dirty="0" err="1"/>
              <a:t>Xiānsheng</a:t>
            </a:r>
            <a:br>
              <a:rPr dirty="0"/>
            </a:br>
            <a:br>
              <a:rPr dirty="0"/>
            </a:br>
            <a:r>
              <a:rPr dirty="0"/>
              <a:t>Mr. Wang</a:t>
            </a:r>
            <a:br>
              <a:rPr dirty="0"/>
            </a:br>
            <a:br>
              <a:rPr dirty="0"/>
            </a:br>
            <a:r>
              <a:rPr dirty="0"/>
              <a:t>The surname comes before the title.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7575" y="1325880"/>
            <a:ext cx="356616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37575" y="1325880"/>
            <a:ext cx="64008" cy="416052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38744" y="1463039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Professional titles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8744" y="1929384"/>
            <a:ext cx="3200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D2D2D"/>
                </a:solidFill>
                <a:latin typeface="Aptos"/>
              </a:defRPr>
            </a:pPr>
            <a:r>
              <a:rPr dirty="0" err="1">
                <a:ea typeface="DFKai-SB" panose="03000509000000000000" pitchFamily="65" charset="-120"/>
              </a:rPr>
              <a:t>王老</a:t>
            </a:r>
            <a:r>
              <a:rPr lang="zh-TW" altLang="en-US" dirty="0">
                <a:ea typeface="DFKai-SB" panose="03000509000000000000" pitchFamily="65" charset="-120"/>
              </a:rPr>
              <a:t>師</a:t>
            </a:r>
            <a:r>
              <a:rPr dirty="0">
                <a:ea typeface="DFKai-SB" panose="03000509000000000000" pitchFamily="65" charset="-120"/>
              </a:rPr>
              <a:t> = Teacher Wang</a:t>
            </a:r>
            <a:br>
              <a:rPr dirty="0">
                <a:ea typeface="DFKai-SB" panose="03000509000000000000" pitchFamily="65" charset="-120"/>
              </a:rPr>
            </a:br>
            <a:r>
              <a:rPr dirty="0" err="1">
                <a:ea typeface="DFKai-SB" panose="03000509000000000000" pitchFamily="65" charset="-120"/>
              </a:rPr>
              <a:t>王教授</a:t>
            </a:r>
            <a:r>
              <a:rPr dirty="0">
                <a:ea typeface="DFKai-SB" panose="03000509000000000000" pitchFamily="65" charset="-120"/>
              </a:rPr>
              <a:t> </a:t>
            </a:r>
            <a:r>
              <a:rPr dirty="0"/>
              <a:t>= Professor Wang</a:t>
            </a:r>
            <a:br>
              <a:rPr dirty="0"/>
            </a:br>
            <a:br>
              <a:rPr dirty="0"/>
            </a:br>
            <a:r>
              <a:rPr dirty="0"/>
              <a:t>Titles can signal respect in formal settings.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Cultural Atlas, “Chinese — Naming” and related guidance on addressing others.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13. Xiao, Lao—and many possible names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466952"/>
                </a:solidFill>
                <a:latin typeface="Aptos"/>
              </a:defRPr>
            </a:pPr>
            <a:r>
              <a:t>Chinese naming can change with relationship and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417320"/>
            <a:ext cx="35204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417320"/>
            <a:ext cx="64008" cy="3840480"/>
          </a:xfrm>
          <a:prstGeom prst="rect">
            <a:avLst/>
          </a:prstGeom>
          <a:solidFill>
            <a:srgbClr val="4669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55448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小王  Xiǎo Wáng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020824"/>
            <a:ext cx="3154680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D2D2D"/>
                </a:solidFill>
                <a:latin typeface="Aptos"/>
              </a:defRPr>
            </a:pPr>
            <a:r>
              <a:t>“Young / Little Wang”</a:t>
            </a:r>
            <a:br/>
            <a:br/>
            <a:r>
              <a:t>Can be used for someone younger or of similar 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4256" y="1417320"/>
            <a:ext cx="35204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34256" y="1417320"/>
            <a:ext cx="64008" cy="3840480"/>
          </a:xfrm>
          <a:prstGeom prst="rect">
            <a:avLst/>
          </a:prstGeom>
          <a:solidFill>
            <a:srgbClr val="B891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35424" y="155448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老王  Lǎo Wáng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5424" y="2020824"/>
            <a:ext cx="3154680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D2D2D"/>
                </a:solidFill>
                <a:latin typeface="Aptos"/>
              </a:defRPr>
            </a:pPr>
            <a:r>
              <a:t>“Elder / Old Wang”</a:t>
            </a:r>
            <a:br/>
            <a:br/>
            <a:r>
              <a:t>Can signal age, familiarity, or affection.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417320"/>
            <a:ext cx="352044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8E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74152" y="1417320"/>
            <a:ext cx="64008" cy="3840480"/>
          </a:xfrm>
          <a:prstGeom prst="rect">
            <a:avLst/>
          </a:prstGeom>
          <a:solidFill>
            <a:srgbClr val="1C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1554480"/>
            <a:ext cx="3154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B3A"/>
                </a:solidFill>
                <a:latin typeface="Aptos Display"/>
              </a:defRPr>
            </a:pPr>
            <a:r>
              <a:t>More than one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020824"/>
            <a:ext cx="3154680" cy="314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D2D2D"/>
                </a:solidFill>
                <a:latin typeface="Aptos"/>
              </a:defRPr>
            </a:pPr>
            <a:r>
              <a:t>A person may use:</a:t>
            </a:r>
            <a:br/>
            <a:br/>
            <a:r>
              <a:t>• Chinese name</a:t>
            </a:r>
            <a:br/>
            <a:r>
              <a:t>• Western name</a:t>
            </a:r>
            <a:br/>
            <a:r>
              <a:t>• school/business name</a:t>
            </a:r>
            <a:br/>
            <a:r>
              <a:t>• nickname or social name</a:t>
            </a:r>
            <a:br/>
            <a:br/>
            <a:r>
              <a:t>Ask which name they prefer.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Cultural Atlas; Temple University notes that some students may use an American name.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B3A"/>
                </a:solidFill>
                <a:latin typeface="Aptos Display"/>
              </a:defRPr>
            </a:pPr>
            <a:r>
              <a:t>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607040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rPr dirty="0"/>
              <a:t>• Cultural Atlas, “Chinese — Naming.”</a:t>
            </a:r>
          </a:p>
          <a:p>
            <a:pPr>
              <a:spcAft>
                <a:spcPts val="15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rPr dirty="0"/>
              <a:t>• Temple University Center for Chinese Language Instruction, “The Significance of Chinese Names and Their Pronunciation,” January 15, 2024.</a:t>
            </a:r>
          </a:p>
          <a:p>
            <a:pPr>
              <a:spcAft>
                <a:spcPts val="15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rPr dirty="0"/>
              <a:t>• Cultural Atlas, “Chinese — Greetings.”</a:t>
            </a:r>
          </a:p>
          <a:p>
            <a:pPr>
              <a:spcAft>
                <a:spcPts val="1500"/>
              </a:spcAft>
              <a:defRPr sz="1600">
                <a:solidFill>
                  <a:srgbClr val="2D2D2D"/>
                </a:solidFill>
                <a:latin typeface="Aptos"/>
              </a:defRPr>
            </a:pPr>
            <a:r>
              <a:rPr dirty="0"/>
              <a:t>• Li, </a:t>
            </a:r>
            <a:r>
              <a:rPr dirty="0" err="1"/>
              <a:t>Zhonghua</a:t>
            </a:r>
            <a:r>
              <a:rPr dirty="0"/>
              <a:t> &amp; Edwin D. Lawson. “Generation Names in China: Past, Present, and Future.” Names 50(3), 2002.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7395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>
                <a:solidFill>
                  <a:srgbClr val="696969"/>
                </a:solidFill>
                <a:latin typeface="Aptos"/>
              </a:defRPr>
            </a:pPr>
            <a:r>
              <a:t>Web sources accessed September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1142</Words>
  <Application>Microsoft Office PowerPoint</Application>
  <PresentationFormat>Widescreen</PresentationFormat>
  <Paragraphs>103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DFKai-SB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Lotus Perry</cp:lastModifiedBy>
  <cp:revision>3</cp:revision>
  <dcterms:created xsi:type="dcterms:W3CDTF">2013-01-27T09:14:16Z</dcterms:created>
  <dcterms:modified xsi:type="dcterms:W3CDTF">2026-09-03T21:50:31Z</dcterms:modified>
  <cp:category/>
</cp:coreProperties>
</file>