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91" r:id="rId2"/>
  </p:sldMasterIdLst>
  <p:notesMasterIdLst>
    <p:notesMasterId r:id="rId59"/>
  </p:notesMasterIdLst>
  <p:sldIdLst>
    <p:sldId id="257" r:id="rId3"/>
    <p:sldId id="327" r:id="rId4"/>
    <p:sldId id="329" r:id="rId5"/>
    <p:sldId id="349" r:id="rId6"/>
    <p:sldId id="256" r:id="rId7"/>
    <p:sldId id="331" r:id="rId8"/>
    <p:sldId id="269" r:id="rId9"/>
    <p:sldId id="341" r:id="rId10"/>
    <p:sldId id="342" r:id="rId11"/>
    <p:sldId id="340" r:id="rId12"/>
    <p:sldId id="335" r:id="rId13"/>
    <p:sldId id="345" r:id="rId14"/>
    <p:sldId id="294" r:id="rId15"/>
    <p:sldId id="261" r:id="rId16"/>
    <p:sldId id="289" r:id="rId17"/>
    <p:sldId id="305" r:id="rId18"/>
    <p:sldId id="344" r:id="rId19"/>
    <p:sldId id="293" r:id="rId20"/>
    <p:sldId id="271" r:id="rId21"/>
    <p:sldId id="290" r:id="rId22"/>
    <p:sldId id="291" r:id="rId23"/>
    <p:sldId id="267" r:id="rId24"/>
    <p:sldId id="278" r:id="rId25"/>
    <p:sldId id="279" r:id="rId26"/>
    <p:sldId id="277" r:id="rId27"/>
    <p:sldId id="276" r:id="rId28"/>
    <p:sldId id="285" r:id="rId29"/>
    <p:sldId id="295" r:id="rId30"/>
    <p:sldId id="309" r:id="rId31"/>
    <p:sldId id="347" r:id="rId32"/>
    <p:sldId id="348" r:id="rId33"/>
    <p:sldId id="350" r:id="rId34"/>
    <p:sldId id="351" r:id="rId35"/>
    <p:sldId id="352" r:id="rId36"/>
    <p:sldId id="272" r:id="rId37"/>
    <p:sldId id="284" r:id="rId38"/>
    <p:sldId id="307" r:id="rId39"/>
    <p:sldId id="292" r:id="rId40"/>
    <p:sldId id="286" r:id="rId41"/>
    <p:sldId id="296" r:id="rId42"/>
    <p:sldId id="308" r:id="rId43"/>
    <p:sldId id="287" r:id="rId44"/>
    <p:sldId id="297" r:id="rId45"/>
    <p:sldId id="301" r:id="rId46"/>
    <p:sldId id="302" r:id="rId47"/>
    <p:sldId id="320" r:id="rId48"/>
    <p:sldId id="306" r:id="rId49"/>
    <p:sldId id="303" r:id="rId50"/>
    <p:sldId id="300" r:id="rId51"/>
    <p:sldId id="298" r:id="rId52"/>
    <p:sldId id="299" r:id="rId53"/>
    <p:sldId id="304" r:id="rId54"/>
    <p:sldId id="262" r:id="rId55"/>
    <p:sldId id="265" r:id="rId56"/>
    <p:sldId id="263" r:id="rId57"/>
    <p:sldId id="264"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34817"/>
    <a:srgbClr val="ABA775"/>
    <a:srgbClr val="9FB46C"/>
    <a:srgbClr val="485650"/>
    <a:srgbClr val="EFE8E1"/>
    <a:srgbClr val="4B5953"/>
    <a:srgbClr val="3F4B46"/>
    <a:srgbClr val="ECECEC"/>
    <a:srgbClr val="2F3935"/>
    <a:srgbClr val="E8E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534" autoAdjust="0"/>
    <p:restoredTop sz="86335" autoAdjust="0"/>
  </p:normalViewPr>
  <p:slideViewPr>
    <p:cSldViewPr>
      <p:cViewPr varScale="1">
        <p:scale>
          <a:sx n="61" d="100"/>
          <a:sy n="61" d="100"/>
        </p:scale>
        <p:origin x="984"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G"/><Relationship Id="rId5" Type="http://schemas.openxmlformats.org/officeDocument/2006/relationships/image" Target="../media/image7.jpe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690160-D328-4B69-A035-90D3C82FA0A6}" type="doc">
      <dgm:prSet loTypeId="urn:microsoft.com/office/officeart/2005/8/layout/pList2#1" loCatId="list" qsTypeId="urn:microsoft.com/office/officeart/2005/8/quickstyle/simple4" qsCatId="simple" csTypeId="urn:microsoft.com/office/officeart/2005/8/colors/colorful2" csCatId="colorful" phldr="1"/>
      <dgm:spPr/>
    </dgm:pt>
    <dgm:pt modelId="{476E4177-EF8D-419E-AB8A-93E66CC82482}">
      <dgm:prSet phldrT="[Text]" custT="1"/>
      <dgm:spPr/>
      <dgm:t>
        <a:bodyPr lIns="73152" tIns="274320" rIns="73152"/>
        <a:lstStyle/>
        <a:p>
          <a:pPr algn="l"/>
          <a:r>
            <a:rPr lang="en-US" sz="2500" b="1" dirty="0" smtClean="0">
              <a:solidFill>
                <a:schemeClr val="bg1">
                  <a:lumMod val="85000"/>
                </a:schemeClr>
              </a:solidFill>
              <a:latin typeface="Arial Narrow" panose="020B0606020202030204" pitchFamily="34" charset="0"/>
              <a:cs typeface="Iskoola Pota" panose="020B0502040204020203" pitchFamily="34" charset="0"/>
            </a:rPr>
            <a:t>Tea “Taste”</a:t>
          </a:r>
          <a:endParaRPr lang="en-US" sz="2500" b="1" dirty="0">
            <a:solidFill>
              <a:schemeClr val="bg1">
                <a:lumMod val="85000"/>
              </a:schemeClr>
            </a:solidFill>
            <a:latin typeface="Arial Narrow" panose="020B0606020202030204" pitchFamily="34" charset="0"/>
            <a:cs typeface="Iskoola Pota" panose="020B0502040204020203" pitchFamily="34" charset="0"/>
          </a:endParaRPr>
        </a:p>
      </dgm:t>
    </dgm:pt>
    <dgm:pt modelId="{50A25A56-CEA1-40EB-822C-18475EA4B47A}" type="parTrans" cxnId="{9A40B199-C1E6-4AA6-9486-07915ED7CAE7}">
      <dgm:prSet/>
      <dgm:spPr/>
      <dgm:t>
        <a:bodyPr/>
        <a:lstStyle/>
        <a:p>
          <a:endParaRPr lang="en-US"/>
        </a:p>
      </dgm:t>
    </dgm:pt>
    <dgm:pt modelId="{A91F7A1B-DD1E-4B26-839C-2A5EF0A403AD}" type="sibTrans" cxnId="{9A40B199-C1E6-4AA6-9486-07915ED7CAE7}">
      <dgm:prSet/>
      <dgm:spPr/>
      <dgm:t>
        <a:bodyPr/>
        <a:lstStyle/>
        <a:p>
          <a:endParaRPr lang="en-US"/>
        </a:p>
      </dgm:t>
    </dgm:pt>
    <dgm:pt modelId="{5DD0A7D4-5781-4819-AF33-C5CE25A2D297}">
      <dgm:prSet phldrT="[Text]" custT="1"/>
      <dgm:spPr/>
      <dgm:t>
        <a:bodyPr lIns="73152" tIns="274320" rIns="73152"/>
        <a:lstStyle/>
        <a:p>
          <a:pPr algn="l"/>
          <a:r>
            <a:rPr lang="en-US" sz="2500" b="1" dirty="0" smtClean="0">
              <a:solidFill>
                <a:schemeClr val="bg1">
                  <a:lumMod val="85000"/>
                </a:schemeClr>
              </a:solidFill>
              <a:latin typeface="Arial Narrow" panose="020B0606020202030204" pitchFamily="34" charset="0"/>
              <a:cs typeface="Iskoola Pota" panose="020B0502040204020203" pitchFamily="34" charset="0"/>
            </a:rPr>
            <a:t>Tea History</a:t>
          </a:r>
          <a:endParaRPr lang="en-US" sz="2500" b="1" dirty="0">
            <a:solidFill>
              <a:schemeClr val="bg1">
                <a:lumMod val="85000"/>
              </a:schemeClr>
            </a:solidFill>
            <a:latin typeface="Arial Narrow" panose="020B0606020202030204" pitchFamily="34" charset="0"/>
            <a:cs typeface="Iskoola Pota" panose="020B0502040204020203" pitchFamily="34" charset="0"/>
          </a:endParaRPr>
        </a:p>
      </dgm:t>
    </dgm:pt>
    <dgm:pt modelId="{05B7C26E-C389-4346-849B-05526EF2C457}" type="parTrans" cxnId="{7417CC53-98FE-43F4-BF56-8508FB7DA803}">
      <dgm:prSet/>
      <dgm:spPr/>
      <dgm:t>
        <a:bodyPr/>
        <a:lstStyle/>
        <a:p>
          <a:endParaRPr lang="en-US"/>
        </a:p>
      </dgm:t>
    </dgm:pt>
    <dgm:pt modelId="{FD53903F-8A86-4D24-917A-36748269F973}" type="sibTrans" cxnId="{7417CC53-98FE-43F4-BF56-8508FB7DA803}">
      <dgm:prSet/>
      <dgm:spPr/>
      <dgm:t>
        <a:bodyPr/>
        <a:lstStyle/>
        <a:p>
          <a:endParaRPr lang="en-US"/>
        </a:p>
      </dgm:t>
    </dgm:pt>
    <dgm:pt modelId="{77AF15ED-F058-4A0B-B979-9880C6062DF0}">
      <dgm:prSet phldrT="[Text]" custT="1"/>
      <dgm:spPr/>
      <dgm:t>
        <a:bodyPr lIns="73152" tIns="274320" rIns="73152"/>
        <a:lstStyle/>
        <a:p>
          <a:pPr algn="l"/>
          <a:r>
            <a:rPr lang="en-US" sz="2500" b="1" dirty="0" smtClean="0">
              <a:solidFill>
                <a:schemeClr val="bg1">
                  <a:lumMod val="85000"/>
                </a:schemeClr>
              </a:solidFill>
              <a:latin typeface="Arial Narrow" panose="020B0606020202030204" pitchFamily="34" charset="0"/>
              <a:cs typeface="Iskoola Pota" panose="020B0502040204020203" pitchFamily="34" charset="0"/>
            </a:rPr>
            <a:t>The Art </a:t>
          </a:r>
          <a:br>
            <a:rPr lang="en-US" sz="2500" b="1" dirty="0" smtClean="0">
              <a:solidFill>
                <a:schemeClr val="bg1">
                  <a:lumMod val="85000"/>
                </a:schemeClr>
              </a:solidFill>
              <a:latin typeface="Arial Narrow" panose="020B0606020202030204" pitchFamily="34" charset="0"/>
              <a:cs typeface="Iskoola Pota" panose="020B0502040204020203" pitchFamily="34" charset="0"/>
            </a:rPr>
          </a:br>
          <a:r>
            <a:rPr lang="en-US" sz="2500" b="1" dirty="0" smtClean="0">
              <a:solidFill>
                <a:schemeClr val="bg1">
                  <a:lumMod val="85000"/>
                </a:schemeClr>
              </a:solidFill>
              <a:latin typeface="Arial Narrow" panose="020B0606020202030204" pitchFamily="34" charset="0"/>
              <a:cs typeface="Iskoola Pota" panose="020B0502040204020203" pitchFamily="34" charset="0"/>
            </a:rPr>
            <a:t>of Tea</a:t>
          </a:r>
          <a:endParaRPr lang="en-US" sz="2500" b="1" dirty="0">
            <a:solidFill>
              <a:schemeClr val="bg1">
                <a:lumMod val="85000"/>
              </a:schemeClr>
            </a:solidFill>
            <a:latin typeface="Arial Narrow" panose="020B0606020202030204" pitchFamily="34" charset="0"/>
            <a:cs typeface="Iskoola Pota" panose="020B0502040204020203" pitchFamily="34" charset="0"/>
          </a:endParaRPr>
        </a:p>
      </dgm:t>
    </dgm:pt>
    <dgm:pt modelId="{0DF2CDB2-0880-4047-8447-A17EAE7580E4}" type="parTrans" cxnId="{CD3B69F4-72CF-49E2-8926-8FD63E771977}">
      <dgm:prSet/>
      <dgm:spPr/>
      <dgm:t>
        <a:bodyPr/>
        <a:lstStyle/>
        <a:p>
          <a:endParaRPr lang="en-US"/>
        </a:p>
      </dgm:t>
    </dgm:pt>
    <dgm:pt modelId="{E3B236AA-E864-46E4-BC91-F2D73633FEA4}" type="sibTrans" cxnId="{CD3B69F4-72CF-49E2-8926-8FD63E771977}">
      <dgm:prSet/>
      <dgm:spPr/>
      <dgm:t>
        <a:bodyPr/>
        <a:lstStyle/>
        <a:p>
          <a:endParaRPr lang="en-US"/>
        </a:p>
      </dgm:t>
    </dgm:pt>
    <dgm:pt modelId="{5DF8D196-4D3D-4940-9F32-682169997D7A}">
      <dgm:prSet phldrT="[Text]" custT="1"/>
      <dgm:spPr/>
      <dgm:t>
        <a:bodyPr lIns="73152" tIns="274320" rIns="73152"/>
        <a:lstStyle/>
        <a:p>
          <a:pPr algn="l"/>
          <a:r>
            <a:rPr lang="en-US" sz="2500" b="1" dirty="0" smtClean="0">
              <a:solidFill>
                <a:schemeClr val="bg1">
                  <a:lumMod val="85000"/>
                </a:schemeClr>
              </a:solidFill>
              <a:latin typeface="Arial Narrow" panose="020B0606020202030204" pitchFamily="34" charset="0"/>
              <a:cs typeface="Iskoola Pota" panose="020B0502040204020203" pitchFamily="34" charset="0"/>
            </a:rPr>
            <a:t>Tea</a:t>
          </a:r>
          <a:br>
            <a:rPr lang="en-US" sz="2500" b="1" dirty="0" smtClean="0">
              <a:solidFill>
                <a:schemeClr val="bg1">
                  <a:lumMod val="85000"/>
                </a:schemeClr>
              </a:solidFill>
              <a:latin typeface="Arial Narrow" panose="020B0606020202030204" pitchFamily="34" charset="0"/>
              <a:cs typeface="Iskoola Pota" panose="020B0502040204020203" pitchFamily="34" charset="0"/>
            </a:rPr>
          </a:br>
          <a:r>
            <a:rPr lang="en-US" sz="2500" b="1" dirty="0" smtClean="0">
              <a:solidFill>
                <a:schemeClr val="bg1">
                  <a:lumMod val="85000"/>
                </a:schemeClr>
              </a:solidFill>
              <a:latin typeface="Arial Narrow" panose="020B0606020202030204" pitchFamily="34" charset="0"/>
              <a:cs typeface="Iskoola Pota" panose="020B0502040204020203" pitchFamily="34" charset="0"/>
            </a:rPr>
            <a:t>Variety </a:t>
          </a:r>
          <a:br>
            <a:rPr lang="en-US" sz="2500" b="1" dirty="0" smtClean="0">
              <a:solidFill>
                <a:schemeClr val="bg1">
                  <a:lumMod val="85000"/>
                </a:schemeClr>
              </a:solidFill>
              <a:latin typeface="Arial Narrow" panose="020B0606020202030204" pitchFamily="34" charset="0"/>
              <a:cs typeface="Iskoola Pota" panose="020B0502040204020203" pitchFamily="34" charset="0"/>
            </a:rPr>
          </a:br>
          <a:r>
            <a:rPr lang="en-US" sz="2500" b="1" dirty="0" smtClean="0">
              <a:solidFill>
                <a:schemeClr val="bg1">
                  <a:lumMod val="85000"/>
                </a:schemeClr>
              </a:solidFill>
              <a:latin typeface="Arial Narrow" panose="020B0606020202030204" pitchFamily="34" charset="0"/>
              <a:cs typeface="Iskoola Pota" panose="020B0502040204020203" pitchFamily="34" charset="0"/>
            </a:rPr>
            <a:t>Brewing</a:t>
          </a:r>
          <a:endParaRPr lang="en-US" sz="2500" b="1" dirty="0">
            <a:solidFill>
              <a:schemeClr val="bg1">
                <a:lumMod val="85000"/>
              </a:schemeClr>
            </a:solidFill>
            <a:latin typeface="Arial Narrow" panose="020B0606020202030204" pitchFamily="34" charset="0"/>
            <a:cs typeface="Iskoola Pota" panose="020B0502040204020203" pitchFamily="34" charset="0"/>
          </a:endParaRPr>
        </a:p>
      </dgm:t>
    </dgm:pt>
    <dgm:pt modelId="{51CE1848-AB2A-4E28-8CF5-8442E546E0C5}" type="parTrans" cxnId="{B9B85342-AC50-4E97-8E9E-2FD870B1E881}">
      <dgm:prSet/>
      <dgm:spPr/>
      <dgm:t>
        <a:bodyPr/>
        <a:lstStyle/>
        <a:p>
          <a:endParaRPr lang="en-US"/>
        </a:p>
      </dgm:t>
    </dgm:pt>
    <dgm:pt modelId="{90C1E242-23BD-452C-B222-DCFA2D4DAE3B}" type="sibTrans" cxnId="{B9B85342-AC50-4E97-8E9E-2FD870B1E881}">
      <dgm:prSet/>
      <dgm:spPr/>
      <dgm:t>
        <a:bodyPr/>
        <a:lstStyle/>
        <a:p>
          <a:endParaRPr lang="en-US"/>
        </a:p>
      </dgm:t>
    </dgm:pt>
    <dgm:pt modelId="{C20F2834-7A4B-463C-ABDE-12FFE93933A3}">
      <dgm:prSet phldrT="[Text]" custT="1"/>
      <dgm:spPr/>
      <dgm:t>
        <a:bodyPr lIns="73152" tIns="274320" rIns="73152"/>
        <a:lstStyle/>
        <a:p>
          <a:pPr algn="l"/>
          <a:r>
            <a:rPr lang="en-US" sz="2350" b="1" dirty="0" smtClean="0">
              <a:solidFill>
                <a:schemeClr val="bg1">
                  <a:lumMod val="85000"/>
                </a:schemeClr>
              </a:solidFill>
              <a:latin typeface="Arial Narrow" panose="020B0606020202030204" pitchFamily="34" charset="0"/>
              <a:cs typeface="Iskoola Pota" panose="020B0502040204020203" pitchFamily="34" charset="0"/>
            </a:rPr>
            <a:t>Tea</a:t>
          </a:r>
          <a:br>
            <a:rPr lang="en-US" sz="2350" b="1" dirty="0" smtClean="0">
              <a:solidFill>
                <a:schemeClr val="bg1">
                  <a:lumMod val="85000"/>
                </a:schemeClr>
              </a:solidFill>
              <a:latin typeface="Arial Narrow" panose="020B0606020202030204" pitchFamily="34" charset="0"/>
              <a:cs typeface="Iskoola Pota" panose="020B0502040204020203" pitchFamily="34" charset="0"/>
            </a:rPr>
          </a:br>
          <a:r>
            <a:rPr lang="en-US" sz="2350" b="1" dirty="0" smtClean="0">
              <a:solidFill>
                <a:schemeClr val="bg1">
                  <a:lumMod val="85000"/>
                </a:schemeClr>
              </a:solidFill>
              <a:latin typeface="Arial Narrow" panose="020B0606020202030204" pitchFamily="34" charset="0"/>
              <a:cs typeface="Iskoola Pota" panose="020B0502040204020203" pitchFamily="34" charset="0"/>
            </a:rPr>
            <a:t>Drinking</a:t>
          </a:r>
          <a:endParaRPr lang="en-US" sz="2350" b="1" dirty="0">
            <a:solidFill>
              <a:schemeClr val="bg1">
                <a:lumMod val="85000"/>
              </a:schemeClr>
            </a:solidFill>
            <a:latin typeface="Arial Narrow" panose="020B0606020202030204" pitchFamily="34" charset="0"/>
            <a:cs typeface="Iskoola Pota" panose="020B0502040204020203" pitchFamily="34" charset="0"/>
          </a:endParaRPr>
        </a:p>
      </dgm:t>
    </dgm:pt>
    <dgm:pt modelId="{BCFE97E8-F389-4CB9-AF67-54F99688D24C}" type="parTrans" cxnId="{4C839C11-576D-4F8B-A506-F28B1DFFF881}">
      <dgm:prSet/>
      <dgm:spPr/>
      <dgm:t>
        <a:bodyPr/>
        <a:lstStyle/>
        <a:p>
          <a:endParaRPr lang="en-US"/>
        </a:p>
      </dgm:t>
    </dgm:pt>
    <dgm:pt modelId="{CAE5F0D1-5C6A-4BF8-ACC0-DB67084C99C7}" type="sibTrans" cxnId="{4C839C11-576D-4F8B-A506-F28B1DFFF881}">
      <dgm:prSet/>
      <dgm:spPr/>
      <dgm:t>
        <a:bodyPr/>
        <a:lstStyle/>
        <a:p>
          <a:endParaRPr lang="en-US"/>
        </a:p>
      </dgm:t>
    </dgm:pt>
    <dgm:pt modelId="{9E4DC8AD-1AC7-4E53-B32C-25202AFDB195}" type="pres">
      <dgm:prSet presAssocID="{AA690160-D328-4B69-A035-90D3C82FA0A6}" presName="Name0" presStyleCnt="0">
        <dgm:presLayoutVars>
          <dgm:dir/>
          <dgm:resizeHandles val="exact"/>
        </dgm:presLayoutVars>
      </dgm:prSet>
      <dgm:spPr/>
    </dgm:pt>
    <dgm:pt modelId="{ACBF4AF3-FAB8-444C-81AB-52C89640E279}" type="pres">
      <dgm:prSet presAssocID="{AA690160-D328-4B69-A035-90D3C82FA0A6}" presName="bkgdShp" presStyleLbl="alignAccFollowNode1" presStyleIdx="0" presStyleCnt="1" custLinFactNeighborY="-34722"/>
      <dgm:spPr>
        <a:solidFill>
          <a:schemeClr val="bg1">
            <a:lumMod val="65000"/>
            <a:alpha val="90000"/>
          </a:schemeClr>
        </a:solidFill>
      </dgm:spPr>
    </dgm:pt>
    <dgm:pt modelId="{78248EF9-FFBB-4EB0-94C4-16A1D0A1A170}" type="pres">
      <dgm:prSet presAssocID="{AA690160-D328-4B69-A035-90D3C82FA0A6}" presName="linComp" presStyleCnt="0"/>
      <dgm:spPr/>
    </dgm:pt>
    <dgm:pt modelId="{CC8831C0-DF59-484B-83B2-A708366B3EB6}" type="pres">
      <dgm:prSet presAssocID="{476E4177-EF8D-419E-AB8A-93E66CC82482}" presName="compNode" presStyleCnt="0"/>
      <dgm:spPr/>
    </dgm:pt>
    <dgm:pt modelId="{2572025E-E8B8-4F94-94D0-DC22D7F762FB}" type="pres">
      <dgm:prSet presAssocID="{476E4177-EF8D-419E-AB8A-93E66CC82482}" presName="node" presStyleLbl="node1" presStyleIdx="0" presStyleCnt="5">
        <dgm:presLayoutVars>
          <dgm:bulletEnabled val="1"/>
        </dgm:presLayoutVars>
      </dgm:prSet>
      <dgm:spPr/>
      <dgm:t>
        <a:bodyPr/>
        <a:lstStyle/>
        <a:p>
          <a:endParaRPr lang="en-US"/>
        </a:p>
      </dgm:t>
    </dgm:pt>
    <dgm:pt modelId="{2E2B4276-DB06-4C66-80FF-919CDE10A5FE}" type="pres">
      <dgm:prSet presAssocID="{476E4177-EF8D-419E-AB8A-93E66CC82482}" presName="invisiNode" presStyleLbl="node1" presStyleIdx="0" presStyleCnt="5"/>
      <dgm:spPr/>
    </dgm:pt>
    <dgm:pt modelId="{C43EB61A-2E04-409F-8F87-79F190ED3CE0}" type="pres">
      <dgm:prSet presAssocID="{476E4177-EF8D-419E-AB8A-93E66CC82482}" presName="imagNode" presStyleLbl="fgImgPlace1" presStyleIdx="0" presStyleCnt="5"/>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3DB5F289-A8C3-40D5-8393-8636D9BFFD29}" type="pres">
      <dgm:prSet presAssocID="{A91F7A1B-DD1E-4B26-839C-2A5EF0A403AD}" presName="sibTrans" presStyleLbl="sibTrans2D1" presStyleIdx="0" presStyleCnt="0"/>
      <dgm:spPr/>
      <dgm:t>
        <a:bodyPr/>
        <a:lstStyle/>
        <a:p>
          <a:endParaRPr lang="en-US"/>
        </a:p>
      </dgm:t>
    </dgm:pt>
    <dgm:pt modelId="{0C509E44-86D3-42D8-94FF-9B9788BAB857}" type="pres">
      <dgm:prSet presAssocID="{5DD0A7D4-5781-4819-AF33-C5CE25A2D297}" presName="compNode" presStyleCnt="0"/>
      <dgm:spPr/>
    </dgm:pt>
    <dgm:pt modelId="{E4B0666F-2CF1-4C21-A251-46E6EBFF7C1D}" type="pres">
      <dgm:prSet presAssocID="{5DD0A7D4-5781-4819-AF33-C5CE25A2D297}" presName="node" presStyleLbl="node1" presStyleIdx="1" presStyleCnt="5">
        <dgm:presLayoutVars>
          <dgm:bulletEnabled val="1"/>
        </dgm:presLayoutVars>
      </dgm:prSet>
      <dgm:spPr/>
      <dgm:t>
        <a:bodyPr/>
        <a:lstStyle/>
        <a:p>
          <a:endParaRPr lang="en-US"/>
        </a:p>
      </dgm:t>
    </dgm:pt>
    <dgm:pt modelId="{BBFA0B92-8C45-4EAA-A200-A78384D846A7}" type="pres">
      <dgm:prSet presAssocID="{5DD0A7D4-5781-4819-AF33-C5CE25A2D297}" presName="invisiNode" presStyleLbl="node1" presStyleIdx="1" presStyleCnt="5"/>
      <dgm:spPr/>
    </dgm:pt>
    <dgm:pt modelId="{BF646D7A-C7D0-4489-A68F-61F32B7DB0C6}" type="pres">
      <dgm:prSet presAssocID="{5DD0A7D4-5781-4819-AF33-C5CE25A2D297}" presName="imagNode" presStyleLbl="fgImgPlace1" presStyleIdx="1" presStyleCnt="5"/>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CAAEED2F-AC44-4514-84C2-160FDC42F579}" type="pres">
      <dgm:prSet presAssocID="{FD53903F-8A86-4D24-917A-36748269F973}" presName="sibTrans" presStyleLbl="sibTrans2D1" presStyleIdx="0" presStyleCnt="0"/>
      <dgm:spPr/>
      <dgm:t>
        <a:bodyPr/>
        <a:lstStyle/>
        <a:p>
          <a:endParaRPr lang="en-US"/>
        </a:p>
      </dgm:t>
    </dgm:pt>
    <dgm:pt modelId="{3617A269-0CD9-4948-9932-FA1AD12DE27E}" type="pres">
      <dgm:prSet presAssocID="{77AF15ED-F058-4A0B-B979-9880C6062DF0}" presName="compNode" presStyleCnt="0"/>
      <dgm:spPr/>
    </dgm:pt>
    <dgm:pt modelId="{5284ED54-4761-44DA-8086-D5FD397A1C95}" type="pres">
      <dgm:prSet presAssocID="{77AF15ED-F058-4A0B-B979-9880C6062DF0}" presName="node" presStyleLbl="node1" presStyleIdx="2" presStyleCnt="5">
        <dgm:presLayoutVars>
          <dgm:bulletEnabled val="1"/>
        </dgm:presLayoutVars>
      </dgm:prSet>
      <dgm:spPr/>
      <dgm:t>
        <a:bodyPr/>
        <a:lstStyle/>
        <a:p>
          <a:endParaRPr lang="en-US"/>
        </a:p>
      </dgm:t>
    </dgm:pt>
    <dgm:pt modelId="{9666B65F-B8AB-44AD-8F33-AF566667E781}" type="pres">
      <dgm:prSet presAssocID="{77AF15ED-F058-4A0B-B979-9880C6062DF0}" presName="invisiNode" presStyleLbl="node1" presStyleIdx="2" presStyleCnt="5"/>
      <dgm:spPr/>
    </dgm:pt>
    <dgm:pt modelId="{41BC1ABA-1F87-4B1E-94EC-41724CD12655}" type="pres">
      <dgm:prSet presAssocID="{77AF15ED-F058-4A0B-B979-9880C6062DF0}" presName="imagNode" presStyleLbl="fgImgPlace1" presStyleIdx="2" presStyleCnt="5"/>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A9D6457D-CBBF-4A28-8C38-C3F75EA43CF1}" type="pres">
      <dgm:prSet presAssocID="{E3B236AA-E864-46E4-BC91-F2D73633FEA4}" presName="sibTrans" presStyleLbl="sibTrans2D1" presStyleIdx="0" presStyleCnt="0"/>
      <dgm:spPr/>
      <dgm:t>
        <a:bodyPr/>
        <a:lstStyle/>
        <a:p>
          <a:endParaRPr lang="en-US"/>
        </a:p>
      </dgm:t>
    </dgm:pt>
    <dgm:pt modelId="{CDFA4098-C274-4C84-9513-F0698696D98A}" type="pres">
      <dgm:prSet presAssocID="{5DF8D196-4D3D-4940-9F32-682169997D7A}" presName="compNode" presStyleCnt="0"/>
      <dgm:spPr/>
    </dgm:pt>
    <dgm:pt modelId="{87B5BDBA-3C7A-41F1-8C33-F13937A84B36}" type="pres">
      <dgm:prSet presAssocID="{5DF8D196-4D3D-4940-9F32-682169997D7A}" presName="node" presStyleLbl="node1" presStyleIdx="3" presStyleCnt="5">
        <dgm:presLayoutVars>
          <dgm:bulletEnabled val="1"/>
        </dgm:presLayoutVars>
      </dgm:prSet>
      <dgm:spPr/>
      <dgm:t>
        <a:bodyPr/>
        <a:lstStyle/>
        <a:p>
          <a:endParaRPr lang="en-US"/>
        </a:p>
      </dgm:t>
    </dgm:pt>
    <dgm:pt modelId="{928528D1-DD5F-4687-9BFE-878C43D23D5D}" type="pres">
      <dgm:prSet presAssocID="{5DF8D196-4D3D-4940-9F32-682169997D7A}" presName="invisiNode" presStyleLbl="node1" presStyleIdx="3" presStyleCnt="5"/>
      <dgm:spPr/>
    </dgm:pt>
    <dgm:pt modelId="{D88C7409-AB93-4FE3-A61D-F51EE8A4B008}" type="pres">
      <dgm:prSet presAssocID="{5DF8D196-4D3D-4940-9F32-682169997D7A}" presName="imagNode" presStyleLbl="fgImgPlace1" presStyleIdx="3" presStyleCnt="5"/>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CA6E58D0-F06D-4082-9183-0F2955E6C631}" type="pres">
      <dgm:prSet presAssocID="{90C1E242-23BD-452C-B222-DCFA2D4DAE3B}" presName="sibTrans" presStyleLbl="sibTrans2D1" presStyleIdx="0" presStyleCnt="0"/>
      <dgm:spPr/>
      <dgm:t>
        <a:bodyPr/>
        <a:lstStyle/>
        <a:p>
          <a:endParaRPr lang="en-US"/>
        </a:p>
      </dgm:t>
    </dgm:pt>
    <dgm:pt modelId="{8AC8F713-1879-4B70-BB31-C5C195E24471}" type="pres">
      <dgm:prSet presAssocID="{C20F2834-7A4B-463C-ABDE-12FFE93933A3}" presName="compNode" presStyleCnt="0"/>
      <dgm:spPr/>
    </dgm:pt>
    <dgm:pt modelId="{9B706799-997B-4F74-B652-58B58A51EA58}" type="pres">
      <dgm:prSet presAssocID="{C20F2834-7A4B-463C-ABDE-12FFE93933A3}" presName="node" presStyleLbl="node1" presStyleIdx="4" presStyleCnt="5">
        <dgm:presLayoutVars>
          <dgm:bulletEnabled val="1"/>
        </dgm:presLayoutVars>
      </dgm:prSet>
      <dgm:spPr/>
      <dgm:t>
        <a:bodyPr/>
        <a:lstStyle/>
        <a:p>
          <a:endParaRPr lang="en-US"/>
        </a:p>
      </dgm:t>
    </dgm:pt>
    <dgm:pt modelId="{AF8C36F4-A127-4733-8CAC-70994BB842F2}" type="pres">
      <dgm:prSet presAssocID="{C20F2834-7A4B-463C-ABDE-12FFE93933A3}" presName="invisiNode" presStyleLbl="node1" presStyleIdx="4" presStyleCnt="5"/>
      <dgm:spPr/>
    </dgm:pt>
    <dgm:pt modelId="{B68F94D2-D73D-420A-802B-DFDC9BE4ED4C}" type="pres">
      <dgm:prSet presAssocID="{C20F2834-7A4B-463C-ABDE-12FFE93933A3}" presName="imagNode" presStyleLbl="fgImgPlace1" presStyleIdx="4" presStyleCnt="5"/>
      <dgm:spPr>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Lst>
  <dgm:cxnLst>
    <dgm:cxn modelId="{7417CC53-98FE-43F4-BF56-8508FB7DA803}" srcId="{AA690160-D328-4B69-A035-90D3C82FA0A6}" destId="{5DD0A7D4-5781-4819-AF33-C5CE25A2D297}" srcOrd="1" destOrd="0" parTransId="{05B7C26E-C389-4346-849B-05526EF2C457}" sibTransId="{FD53903F-8A86-4D24-917A-36748269F973}"/>
    <dgm:cxn modelId="{CD3B69F4-72CF-49E2-8926-8FD63E771977}" srcId="{AA690160-D328-4B69-A035-90D3C82FA0A6}" destId="{77AF15ED-F058-4A0B-B979-9880C6062DF0}" srcOrd="2" destOrd="0" parTransId="{0DF2CDB2-0880-4047-8447-A17EAE7580E4}" sibTransId="{E3B236AA-E864-46E4-BC91-F2D73633FEA4}"/>
    <dgm:cxn modelId="{4C839C11-576D-4F8B-A506-F28B1DFFF881}" srcId="{AA690160-D328-4B69-A035-90D3C82FA0A6}" destId="{C20F2834-7A4B-463C-ABDE-12FFE93933A3}" srcOrd="4" destOrd="0" parTransId="{BCFE97E8-F389-4CB9-AF67-54F99688D24C}" sibTransId="{CAE5F0D1-5C6A-4BF8-ACC0-DB67084C99C7}"/>
    <dgm:cxn modelId="{D82F44E0-3E3D-4945-B44D-E0989771C1DC}" type="presOf" srcId="{5DF8D196-4D3D-4940-9F32-682169997D7A}" destId="{87B5BDBA-3C7A-41F1-8C33-F13937A84B36}" srcOrd="0" destOrd="0" presId="urn:microsoft.com/office/officeart/2005/8/layout/pList2#1"/>
    <dgm:cxn modelId="{D6C2B20E-D8EE-4EC0-8F0F-74659E9D7331}" type="presOf" srcId="{5DD0A7D4-5781-4819-AF33-C5CE25A2D297}" destId="{E4B0666F-2CF1-4C21-A251-46E6EBFF7C1D}" srcOrd="0" destOrd="0" presId="urn:microsoft.com/office/officeart/2005/8/layout/pList2#1"/>
    <dgm:cxn modelId="{7646E28E-46FE-4619-A40D-8223AB09BDDF}" type="presOf" srcId="{E3B236AA-E864-46E4-BC91-F2D73633FEA4}" destId="{A9D6457D-CBBF-4A28-8C38-C3F75EA43CF1}" srcOrd="0" destOrd="0" presId="urn:microsoft.com/office/officeart/2005/8/layout/pList2#1"/>
    <dgm:cxn modelId="{B9B85342-AC50-4E97-8E9E-2FD870B1E881}" srcId="{AA690160-D328-4B69-A035-90D3C82FA0A6}" destId="{5DF8D196-4D3D-4940-9F32-682169997D7A}" srcOrd="3" destOrd="0" parTransId="{51CE1848-AB2A-4E28-8CF5-8442E546E0C5}" sibTransId="{90C1E242-23BD-452C-B222-DCFA2D4DAE3B}"/>
    <dgm:cxn modelId="{2E4EDC28-B07B-4C37-B240-91344E6AC168}" type="presOf" srcId="{90C1E242-23BD-452C-B222-DCFA2D4DAE3B}" destId="{CA6E58D0-F06D-4082-9183-0F2955E6C631}" srcOrd="0" destOrd="0" presId="urn:microsoft.com/office/officeart/2005/8/layout/pList2#1"/>
    <dgm:cxn modelId="{6A4F3537-CF94-47D1-ABA7-58AF37683953}" type="presOf" srcId="{77AF15ED-F058-4A0B-B979-9880C6062DF0}" destId="{5284ED54-4761-44DA-8086-D5FD397A1C95}" srcOrd="0" destOrd="0" presId="urn:microsoft.com/office/officeart/2005/8/layout/pList2#1"/>
    <dgm:cxn modelId="{6CF0D760-DBF8-468A-A195-C86CFD4C4AF6}" type="presOf" srcId="{C20F2834-7A4B-463C-ABDE-12FFE93933A3}" destId="{9B706799-997B-4F74-B652-58B58A51EA58}" srcOrd="0" destOrd="0" presId="urn:microsoft.com/office/officeart/2005/8/layout/pList2#1"/>
    <dgm:cxn modelId="{9A40B199-C1E6-4AA6-9486-07915ED7CAE7}" srcId="{AA690160-D328-4B69-A035-90D3C82FA0A6}" destId="{476E4177-EF8D-419E-AB8A-93E66CC82482}" srcOrd="0" destOrd="0" parTransId="{50A25A56-CEA1-40EB-822C-18475EA4B47A}" sibTransId="{A91F7A1B-DD1E-4B26-839C-2A5EF0A403AD}"/>
    <dgm:cxn modelId="{114D0FE8-F9D9-4BD0-9EBB-6F3E7E326AA9}" type="presOf" srcId="{A91F7A1B-DD1E-4B26-839C-2A5EF0A403AD}" destId="{3DB5F289-A8C3-40D5-8393-8636D9BFFD29}" srcOrd="0" destOrd="0" presId="urn:microsoft.com/office/officeart/2005/8/layout/pList2#1"/>
    <dgm:cxn modelId="{A22C2BFB-4080-48EB-A16D-3776A5A58E4A}" type="presOf" srcId="{FD53903F-8A86-4D24-917A-36748269F973}" destId="{CAAEED2F-AC44-4514-84C2-160FDC42F579}" srcOrd="0" destOrd="0" presId="urn:microsoft.com/office/officeart/2005/8/layout/pList2#1"/>
    <dgm:cxn modelId="{9D2D6E57-4563-4E9D-B64C-4CC5CA52CD21}" type="presOf" srcId="{AA690160-D328-4B69-A035-90D3C82FA0A6}" destId="{9E4DC8AD-1AC7-4E53-B32C-25202AFDB195}" srcOrd="0" destOrd="0" presId="urn:microsoft.com/office/officeart/2005/8/layout/pList2#1"/>
    <dgm:cxn modelId="{F4BF0727-3CCF-4669-A4BD-891E0BFB8EE4}" type="presOf" srcId="{476E4177-EF8D-419E-AB8A-93E66CC82482}" destId="{2572025E-E8B8-4F94-94D0-DC22D7F762FB}" srcOrd="0" destOrd="0" presId="urn:microsoft.com/office/officeart/2005/8/layout/pList2#1"/>
    <dgm:cxn modelId="{9BF6F6B0-BEB4-49F1-924E-275E9EBD4217}" type="presParOf" srcId="{9E4DC8AD-1AC7-4E53-B32C-25202AFDB195}" destId="{ACBF4AF3-FAB8-444C-81AB-52C89640E279}" srcOrd="0" destOrd="0" presId="urn:microsoft.com/office/officeart/2005/8/layout/pList2#1"/>
    <dgm:cxn modelId="{84171304-7FF2-4994-9F0C-39B3B49D5C7D}" type="presParOf" srcId="{9E4DC8AD-1AC7-4E53-B32C-25202AFDB195}" destId="{78248EF9-FFBB-4EB0-94C4-16A1D0A1A170}" srcOrd="1" destOrd="0" presId="urn:microsoft.com/office/officeart/2005/8/layout/pList2#1"/>
    <dgm:cxn modelId="{2EAAFD75-AF37-4B50-A287-9EF102E9E495}" type="presParOf" srcId="{78248EF9-FFBB-4EB0-94C4-16A1D0A1A170}" destId="{CC8831C0-DF59-484B-83B2-A708366B3EB6}" srcOrd="0" destOrd="0" presId="urn:microsoft.com/office/officeart/2005/8/layout/pList2#1"/>
    <dgm:cxn modelId="{0CE73E52-A51A-4C10-8992-7996BA1807E0}" type="presParOf" srcId="{CC8831C0-DF59-484B-83B2-A708366B3EB6}" destId="{2572025E-E8B8-4F94-94D0-DC22D7F762FB}" srcOrd="0" destOrd="0" presId="urn:microsoft.com/office/officeart/2005/8/layout/pList2#1"/>
    <dgm:cxn modelId="{8ECB9AD0-C7CF-4C1E-85A6-5A75A2C93A65}" type="presParOf" srcId="{CC8831C0-DF59-484B-83B2-A708366B3EB6}" destId="{2E2B4276-DB06-4C66-80FF-919CDE10A5FE}" srcOrd="1" destOrd="0" presId="urn:microsoft.com/office/officeart/2005/8/layout/pList2#1"/>
    <dgm:cxn modelId="{DD2108F8-5767-4374-AEC6-71123F2150BC}" type="presParOf" srcId="{CC8831C0-DF59-484B-83B2-A708366B3EB6}" destId="{C43EB61A-2E04-409F-8F87-79F190ED3CE0}" srcOrd="2" destOrd="0" presId="urn:microsoft.com/office/officeart/2005/8/layout/pList2#1"/>
    <dgm:cxn modelId="{28E950C9-757B-4363-9952-94547141B46C}" type="presParOf" srcId="{78248EF9-FFBB-4EB0-94C4-16A1D0A1A170}" destId="{3DB5F289-A8C3-40D5-8393-8636D9BFFD29}" srcOrd="1" destOrd="0" presId="urn:microsoft.com/office/officeart/2005/8/layout/pList2#1"/>
    <dgm:cxn modelId="{EA568BDF-2F77-4A97-B7B3-64BAC2B1A245}" type="presParOf" srcId="{78248EF9-FFBB-4EB0-94C4-16A1D0A1A170}" destId="{0C509E44-86D3-42D8-94FF-9B9788BAB857}" srcOrd="2" destOrd="0" presId="urn:microsoft.com/office/officeart/2005/8/layout/pList2#1"/>
    <dgm:cxn modelId="{1995A220-FDCC-49B1-AA51-3AABC75D0F44}" type="presParOf" srcId="{0C509E44-86D3-42D8-94FF-9B9788BAB857}" destId="{E4B0666F-2CF1-4C21-A251-46E6EBFF7C1D}" srcOrd="0" destOrd="0" presId="urn:microsoft.com/office/officeart/2005/8/layout/pList2#1"/>
    <dgm:cxn modelId="{F45B8C2F-85ED-4548-BB51-BD0B12D4AAD4}" type="presParOf" srcId="{0C509E44-86D3-42D8-94FF-9B9788BAB857}" destId="{BBFA0B92-8C45-4EAA-A200-A78384D846A7}" srcOrd="1" destOrd="0" presId="urn:microsoft.com/office/officeart/2005/8/layout/pList2#1"/>
    <dgm:cxn modelId="{2326CB72-CA4C-4D8D-92D7-C22178014557}" type="presParOf" srcId="{0C509E44-86D3-42D8-94FF-9B9788BAB857}" destId="{BF646D7A-C7D0-4489-A68F-61F32B7DB0C6}" srcOrd="2" destOrd="0" presId="urn:microsoft.com/office/officeart/2005/8/layout/pList2#1"/>
    <dgm:cxn modelId="{F78741FD-E94F-4C03-B4D6-84E5777A94D5}" type="presParOf" srcId="{78248EF9-FFBB-4EB0-94C4-16A1D0A1A170}" destId="{CAAEED2F-AC44-4514-84C2-160FDC42F579}" srcOrd="3" destOrd="0" presId="urn:microsoft.com/office/officeart/2005/8/layout/pList2#1"/>
    <dgm:cxn modelId="{4135BFAA-D0BA-447A-B014-C8AF0B493813}" type="presParOf" srcId="{78248EF9-FFBB-4EB0-94C4-16A1D0A1A170}" destId="{3617A269-0CD9-4948-9932-FA1AD12DE27E}" srcOrd="4" destOrd="0" presId="urn:microsoft.com/office/officeart/2005/8/layout/pList2#1"/>
    <dgm:cxn modelId="{35644B62-CEB3-4E1C-8E54-06F6FFF4CDF4}" type="presParOf" srcId="{3617A269-0CD9-4948-9932-FA1AD12DE27E}" destId="{5284ED54-4761-44DA-8086-D5FD397A1C95}" srcOrd="0" destOrd="0" presId="urn:microsoft.com/office/officeart/2005/8/layout/pList2#1"/>
    <dgm:cxn modelId="{E6014D90-8E5C-4F62-A1B2-E7BC9921C5AE}" type="presParOf" srcId="{3617A269-0CD9-4948-9932-FA1AD12DE27E}" destId="{9666B65F-B8AB-44AD-8F33-AF566667E781}" srcOrd="1" destOrd="0" presId="urn:microsoft.com/office/officeart/2005/8/layout/pList2#1"/>
    <dgm:cxn modelId="{E3F64436-9A93-445E-9422-B118E769FDCB}" type="presParOf" srcId="{3617A269-0CD9-4948-9932-FA1AD12DE27E}" destId="{41BC1ABA-1F87-4B1E-94EC-41724CD12655}" srcOrd="2" destOrd="0" presId="urn:microsoft.com/office/officeart/2005/8/layout/pList2#1"/>
    <dgm:cxn modelId="{3F41925C-F284-4B48-AB06-93C11AD20C1D}" type="presParOf" srcId="{78248EF9-FFBB-4EB0-94C4-16A1D0A1A170}" destId="{A9D6457D-CBBF-4A28-8C38-C3F75EA43CF1}" srcOrd="5" destOrd="0" presId="urn:microsoft.com/office/officeart/2005/8/layout/pList2#1"/>
    <dgm:cxn modelId="{CE48AF1F-081C-48D9-BCC5-24881243CD1D}" type="presParOf" srcId="{78248EF9-FFBB-4EB0-94C4-16A1D0A1A170}" destId="{CDFA4098-C274-4C84-9513-F0698696D98A}" srcOrd="6" destOrd="0" presId="urn:microsoft.com/office/officeart/2005/8/layout/pList2#1"/>
    <dgm:cxn modelId="{F16D78A1-2D52-4CA6-8799-14964B5E1E1D}" type="presParOf" srcId="{CDFA4098-C274-4C84-9513-F0698696D98A}" destId="{87B5BDBA-3C7A-41F1-8C33-F13937A84B36}" srcOrd="0" destOrd="0" presId="urn:microsoft.com/office/officeart/2005/8/layout/pList2#1"/>
    <dgm:cxn modelId="{4AD916A2-F505-4061-AA3F-CCE585FD5819}" type="presParOf" srcId="{CDFA4098-C274-4C84-9513-F0698696D98A}" destId="{928528D1-DD5F-4687-9BFE-878C43D23D5D}" srcOrd="1" destOrd="0" presId="urn:microsoft.com/office/officeart/2005/8/layout/pList2#1"/>
    <dgm:cxn modelId="{9E24D239-5AFC-4068-88EE-3B66C7B774AE}" type="presParOf" srcId="{CDFA4098-C274-4C84-9513-F0698696D98A}" destId="{D88C7409-AB93-4FE3-A61D-F51EE8A4B008}" srcOrd="2" destOrd="0" presId="urn:microsoft.com/office/officeart/2005/8/layout/pList2#1"/>
    <dgm:cxn modelId="{D16396F8-6D43-42C7-8837-D36E8CD94412}" type="presParOf" srcId="{78248EF9-FFBB-4EB0-94C4-16A1D0A1A170}" destId="{CA6E58D0-F06D-4082-9183-0F2955E6C631}" srcOrd="7" destOrd="0" presId="urn:microsoft.com/office/officeart/2005/8/layout/pList2#1"/>
    <dgm:cxn modelId="{43C31E3B-4290-41C3-8AE9-F98891C8D5D9}" type="presParOf" srcId="{78248EF9-FFBB-4EB0-94C4-16A1D0A1A170}" destId="{8AC8F713-1879-4B70-BB31-C5C195E24471}" srcOrd="8" destOrd="0" presId="urn:microsoft.com/office/officeart/2005/8/layout/pList2#1"/>
    <dgm:cxn modelId="{0CD61CF8-F0B5-4BAF-A625-C7DA6315C09F}" type="presParOf" srcId="{8AC8F713-1879-4B70-BB31-C5C195E24471}" destId="{9B706799-997B-4F74-B652-58B58A51EA58}" srcOrd="0" destOrd="0" presId="urn:microsoft.com/office/officeart/2005/8/layout/pList2#1"/>
    <dgm:cxn modelId="{5AC6560F-68C4-46FE-A491-3CFF3B045368}" type="presParOf" srcId="{8AC8F713-1879-4B70-BB31-C5C195E24471}" destId="{AF8C36F4-A127-4733-8CAC-70994BB842F2}" srcOrd="1" destOrd="0" presId="urn:microsoft.com/office/officeart/2005/8/layout/pList2#1"/>
    <dgm:cxn modelId="{177AF293-275E-4907-B258-2281FD4CCD6D}" type="presParOf" srcId="{8AC8F713-1879-4B70-BB31-C5C195E24471}" destId="{B68F94D2-D73D-420A-802B-DFDC9BE4ED4C}" srcOrd="2" destOrd="0" presId="urn:microsoft.com/office/officeart/2005/8/layout/p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List2#1">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0C4AB8-25BE-445F-8073-7AAC05BD37FF}" type="datetimeFigureOut">
              <a:rPr lang="en-US" smtClean="0"/>
              <a:t>1/4/2018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566074-CEC2-4EBF-B1F3-E97A96BEB2E0}" type="slidenum">
              <a:rPr lang="en-US" smtClean="0"/>
              <a:t>‹#›</a:t>
            </a:fld>
            <a:endParaRPr lang="en-US"/>
          </a:p>
        </p:txBody>
      </p:sp>
    </p:spTree>
    <p:extLst>
      <p:ext uri="{BB962C8B-B14F-4D97-AF65-F5344CB8AC3E}">
        <p14:creationId xmlns:p14="http://schemas.microsoft.com/office/powerpoint/2010/main" val="249820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lcsd.gov.hk/ce/Museum/Arts/7thingsabouttea/en/ch5_1_1.ht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chuansong.me/account/fjtea520"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www.lincha.com/chinese-tea/jianou-beiyuan-history-488.shtml#respond" TargetMode="External"/><Relationship Id="rId5" Type="http://schemas.openxmlformats.org/officeDocument/2006/relationships/hyperlink" Target="http://www.lincha.com/chinese-tea" TargetMode="External"/><Relationship Id="rId4" Type="http://schemas.openxmlformats.org/officeDocument/2006/relationships/hyperlink" Target="http://www.lincha.com/tea-culture-wiki"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lincha.com/chinese-tea/song-dynasty-%E5%A4%A7%E8%A7%82%E8%8C%B6%E8%AE%BA-daguanchalun-478.s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douban.com/people/zhuizizhou/"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jsl641124.blog.163.com/blog/#m=0&amp;t=1&amp;c=fks_084070086087080075087081080095085081086067086083087071087"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jsl641124.blog.163.com/blog/#m=0&amp;t=3&amp;c=&#21271;&#20140;&#25925;&#23467;" TargetMode="External"/><Relationship Id="rId5" Type="http://schemas.openxmlformats.org/officeDocument/2006/relationships/hyperlink" Target="http://jsl641124.blog.163.com/blog/#m=0&amp;t=3&amp;c=&#25991;&#24501;&#26126;" TargetMode="External"/><Relationship Id="rId4" Type="http://schemas.openxmlformats.org/officeDocument/2006/relationships/hyperlink" Target="http://jsl641124.blog.163.com/blog/#m=0&amp;t=3&amp;c=&#21556;&#38376;&#22235;&#23478;" TargetMode="External"/></Relationships>
</file>

<file path=ppt/notesSlides/_rels/notesSlide36.xml.rels><?xml version="1.0" encoding="UTF-8" standalone="yes"?>
<Relationships xmlns="http://schemas.openxmlformats.org/package/2006/relationships"><Relationship Id="rId8" Type="http://schemas.openxmlformats.org/officeDocument/2006/relationships/hyperlink" Target="http://www.lcsd.gov.hk/ce/Museum/Arts/english/tea/tea.html" TargetMode="External"/><Relationship Id="rId3" Type="http://schemas.openxmlformats.org/officeDocument/2006/relationships/hyperlink" Target="http://rthk.hk/chiculture/tea/player/video_04q.htm" TargetMode="External"/><Relationship Id="rId7" Type="http://schemas.openxmlformats.org/officeDocument/2006/relationships/hyperlink" Target="http://www.lcsd.gov.hk/ce/Museum/Arts/english/notice/notice.html"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www.lcsd.gov.hk/en/info_pdo.php" TargetMode="External"/><Relationship Id="rId5" Type="http://schemas.openxmlformats.org/officeDocument/2006/relationships/hyperlink" Target="http://www.lcsd.gov.hk/ce/Museum/Arts/7thingsabouttea/en/ch17_1_0.htm" TargetMode="External"/><Relationship Id="rId4" Type="http://schemas.openxmlformats.org/officeDocument/2006/relationships/hyperlink" Target="http://www.lcsd.gov.hk/ce/Museum/Arts/7thingsabouttea/en/ch16_0_0.htm"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wikiwand.com/zh-hk/%E5%98%89%E9%9D%96"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www.wikiwand.com/zh-hk/%E9%A1%BE%E5%85%83%E5%BA%86"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8" Type="http://schemas.openxmlformats.org/officeDocument/2006/relationships/hyperlink" Target="https://en.wikipedia.org/wiki/Fermented_tea#cite_note-Haizhen.2C_Yang_Zhu_2008-1" TargetMode="External"/><Relationship Id="rId13" Type="http://schemas.openxmlformats.org/officeDocument/2006/relationships/hyperlink" Target="https://en.wikipedia.org/wiki/Organoleptic" TargetMode="External"/><Relationship Id="rId18" Type="http://schemas.openxmlformats.org/officeDocument/2006/relationships/hyperlink" Target="https://en.wikipedia.org/wiki/Fermented_tea#cite_note-4" TargetMode="External"/><Relationship Id="rId26" Type="http://schemas.openxmlformats.org/officeDocument/2006/relationships/hyperlink" Target="https://en.wikipedia.org/wiki/Fermented_tea#cite_note-bioactivity-10" TargetMode="External"/><Relationship Id="rId3" Type="http://schemas.openxmlformats.org/officeDocument/2006/relationships/hyperlink" Target="https://en.wikipedia.org/wiki/Tea" TargetMode="External"/><Relationship Id="rId21" Type="http://schemas.openxmlformats.org/officeDocument/2006/relationships/hyperlink" Target="https://en.wikipedia.org/w/index.php?title=Aspergillus_luchuensis&amp;action=edit&amp;redlink=1" TargetMode="External"/><Relationship Id="rId7" Type="http://schemas.openxmlformats.org/officeDocument/2006/relationships/hyperlink" Target="https://en.wikipedia.org/wiki/Yunnan" TargetMode="External"/><Relationship Id="rId12" Type="http://schemas.openxmlformats.org/officeDocument/2006/relationships/hyperlink" Target="https://en.wikipedia.org/wiki/Hunan_Province" TargetMode="External"/><Relationship Id="rId17" Type="http://schemas.openxmlformats.org/officeDocument/2006/relationships/hyperlink" Target="https://en.wikipedia.org/wiki/Aspergillus_niger" TargetMode="External"/><Relationship Id="rId25" Type="http://schemas.openxmlformats.org/officeDocument/2006/relationships/hyperlink" Target="https://en.wikipedia.org/wiki/Fermented_tea#cite_note-9" TargetMode="External"/><Relationship Id="rId2" Type="http://schemas.openxmlformats.org/officeDocument/2006/relationships/slide" Target="../slides/slide46.xml"/><Relationship Id="rId16" Type="http://schemas.openxmlformats.org/officeDocument/2006/relationships/hyperlink" Target="https://en.wikipedia.org/wiki/Fermented_tea#cite_note-3" TargetMode="External"/><Relationship Id="rId20" Type="http://schemas.openxmlformats.org/officeDocument/2006/relationships/hyperlink" Target="https://en.wikipedia.org/wiki/Temperature_gradient_gel_electrophoresis" TargetMode="External"/><Relationship Id="rId1" Type="http://schemas.openxmlformats.org/officeDocument/2006/relationships/notesMaster" Target="../notesMasters/notesMaster1.xml"/><Relationship Id="rId6" Type="http://schemas.openxmlformats.org/officeDocument/2006/relationships/hyperlink" Target="https://en.wikipedia.org/wiki/Pu-erh" TargetMode="External"/><Relationship Id="rId11" Type="http://schemas.openxmlformats.org/officeDocument/2006/relationships/hyperlink" Target="https://en.wikipedia.org/wiki/Anhua_County" TargetMode="External"/><Relationship Id="rId24" Type="http://schemas.openxmlformats.org/officeDocument/2006/relationships/hyperlink" Target="https://en.wikipedia.org/wiki/Fermented_tea#cite_note-8" TargetMode="External"/><Relationship Id="rId5" Type="http://schemas.openxmlformats.org/officeDocument/2006/relationships/hyperlink" Target="https://en.wikipedia.org/wiki/Black_tea" TargetMode="External"/><Relationship Id="rId15" Type="http://schemas.openxmlformats.org/officeDocument/2006/relationships/hyperlink" Target="https://en.wikipedia.org/wiki/Mouthfeel" TargetMode="External"/><Relationship Id="rId23" Type="http://schemas.openxmlformats.org/officeDocument/2006/relationships/hyperlink" Target="https://en.wikipedia.org/wiki/Fermented_tea#cite_note-7" TargetMode="External"/><Relationship Id="rId28" Type="http://schemas.openxmlformats.org/officeDocument/2006/relationships/hyperlink" Target="https://en.wikipedia.org/wiki/Fermented_tea#cite_note-Chemistry-11" TargetMode="External"/><Relationship Id="rId10" Type="http://schemas.openxmlformats.org/officeDocument/2006/relationships/hyperlink" Target="https://en.wikipedia.org/w/index.php?title=Anhua_dark_tea&amp;action=edit&amp;redlink=1" TargetMode="External"/><Relationship Id="rId19" Type="http://schemas.openxmlformats.org/officeDocument/2006/relationships/hyperlink" Target="https://en.wikipedia.org/wiki/Fermented_tea#cite_note-5" TargetMode="External"/><Relationship Id="rId4" Type="http://schemas.openxmlformats.org/officeDocument/2006/relationships/hyperlink" Target="https://en.wikipedia.org/wiki/Fermentation_(biochemistry)" TargetMode="External"/><Relationship Id="rId9" Type="http://schemas.openxmlformats.org/officeDocument/2006/relationships/hyperlink" Target="https://en.wikipedia.org/wiki/Fermented_tea#cite_note-Hai-peng.2C_2013-2" TargetMode="External"/><Relationship Id="rId14" Type="http://schemas.openxmlformats.org/officeDocument/2006/relationships/hyperlink" Target="https://en.wikipedia.org/wiki/Odor" TargetMode="External"/><Relationship Id="rId22" Type="http://schemas.openxmlformats.org/officeDocument/2006/relationships/hyperlink" Target="https://en.wikipedia.org/wiki/Fermented_tea#cite_note-6" TargetMode="External"/><Relationship Id="rId27" Type="http://schemas.openxmlformats.org/officeDocument/2006/relationships/hyperlink" Target="https://en.wikipedia.org/wiki/Lahpet"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a:t>
            </a:fld>
            <a:endParaRPr lang="en-US"/>
          </a:p>
        </p:txBody>
      </p:sp>
    </p:spTree>
    <p:extLst>
      <p:ext uri="{BB962C8B-B14F-4D97-AF65-F5344CB8AC3E}">
        <p14:creationId xmlns:p14="http://schemas.microsoft.com/office/powerpoint/2010/main" val="2222192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b="0" i="0" kern="1200" dirty="0" smtClean="0">
                <a:solidFill>
                  <a:schemeClr val="tx1"/>
                </a:solidFill>
                <a:effectLst/>
                <a:latin typeface="+mn-lt"/>
                <a:ea typeface="+mn-ea"/>
                <a:cs typeface="+mn-cs"/>
              </a:rPr>
              <a:t/>
            </a:r>
            <a:br>
              <a:rPr lang="en-US" altLang="zh-CN" sz="1200" b="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10</a:t>
            </a:fld>
            <a:endParaRPr lang="en-US"/>
          </a:p>
        </p:txBody>
      </p:sp>
    </p:spTree>
    <p:extLst>
      <p:ext uri="{BB962C8B-B14F-4D97-AF65-F5344CB8AC3E}">
        <p14:creationId xmlns:p14="http://schemas.microsoft.com/office/powerpoint/2010/main" val="3218140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11</a:t>
            </a:fld>
            <a:endParaRPr lang="en-US"/>
          </a:p>
        </p:txBody>
      </p:sp>
    </p:spTree>
    <p:extLst>
      <p:ext uri="{BB962C8B-B14F-4D97-AF65-F5344CB8AC3E}">
        <p14:creationId xmlns:p14="http://schemas.microsoft.com/office/powerpoint/2010/main" val="3587204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Accessed on 2/23/2017, retrieved from </a:t>
            </a:r>
            <a:r>
              <a:rPr lang="zh-CN" altLang="en-US" sz="1200" b="0" i="0" kern="1200" dirty="0" smtClean="0">
                <a:solidFill>
                  <a:schemeClr val="tx1"/>
                </a:solidFill>
                <a:effectLst/>
                <a:latin typeface="+mn-lt"/>
                <a:ea typeface="+mn-ea"/>
                <a:cs typeface="+mn-cs"/>
              </a:rPr>
              <a:t>中国茶网 </a:t>
            </a:r>
            <a:r>
              <a:rPr lang="en-US" sz="1200" b="0" i="0" kern="1200" dirty="0" smtClean="0">
                <a:solidFill>
                  <a:schemeClr val="tx1"/>
                </a:solidFill>
                <a:effectLst/>
                <a:latin typeface="+mn-lt"/>
                <a:ea typeface="+mn-ea"/>
                <a:cs typeface="+mn-cs"/>
              </a:rPr>
              <a:t>http://www.zgchawang.com/culture/show-34010.html </a:t>
            </a:r>
            <a:br>
              <a:rPr lang="en-US" sz="1200" b="0" i="0" kern="1200" dirty="0" smtClean="0">
                <a:solidFill>
                  <a:schemeClr val="tx1"/>
                </a:solidFill>
                <a:effectLst/>
                <a:latin typeface="+mn-lt"/>
                <a:ea typeface="+mn-ea"/>
                <a:cs typeface="+mn-cs"/>
              </a:rPr>
            </a:br>
            <a:r>
              <a:rPr lang="zh-CN" altLang="en-US" sz="1200" b="0" i="0" kern="1200" dirty="0" smtClean="0">
                <a:solidFill>
                  <a:schemeClr val="tx1"/>
                </a:solidFill>
                <a:effectLst/>
                <a:latin typeface="+mn-lt"/>
                <a:ea typeface="+mn-ea"/>
                <a:cs typeface="+mn-cs"/>
              </a:rPr>
              <a:t>发布日期：</a:t>
            </a:r>
            <a:r>
              <a:rPr lang="en-US" altLang="zh-CN" sz="1200" b="0" i="0" kern="1200" dirty="0" smtClean="0">
                <a:solidFill>
                  <a:schemeClr val="tx1"/>
                </a:solidFill>
                <a:effectLst/>
                <a:latin typeface="+mn-lt"/>
                <a:ea typeface="+mn-ea"/>
                <a:cs typeface="+mn-cs"/>
              </a:rPr>
              <a:t>2016-05-26  </a:t>
            </a:r>
            <a:r>
              <a:rPr lang="zh-CN" altLang="en-US" sz="1200" b="0" i="0" kern="1200" dirty="0" smtClean="0">
                <a:solidFill>
                  <a:schemeClr val="tx1"/>
                </a:solidFill>
                <a:effectLst/>
                <a:latin typeface="+mn-lt"/>
                <a:ea typeface="+mn-ea"/>
                <a:cs typeface="+mn-cs"/>
              </a:rPr>
              <a:t>来源：中国茶文化知识</a:t>
            </a:r>
            <a:r>
              <a:rPr lang="en-US" altLang="zh-CN" sz="1200" b="0" i="0" kern="1200" dirty="0" smtClean="0">
                <a:solidFill>
                  <a:schemeClr val="tx1"/>
                </a:solidFill>
                <a:effectLst/>
                <a:latin typeface="+mn-lt"/>
                <a:ea typeface="+mn-ea"/>
                <a:cs typeface="+mn-cs"/>
              </a:rPr>
              <a:t/>
            </a:r>
            <a:br>
              <a:rPr lang="en-US" altLang="zh-CN" sz="1200" b="0" i="0" kern="1200" dirty="0" smtClean="0">
                <a:solidFill>
                  <a:schemeClr val="tx1"/>
                </a:solidFill>
                <a:effectLst/>
                <a:latin typeface="+mn-lt"/>
                <a:ea typeface="+mn-ea"/>
                <a:cs typeface="+mn-cs"/>
              </a:rPr>
            </a:br>
            <a:r>
              <a:rPr lang="en-US" altLang="zh-CN" dirty="0" smtClean="0"/>
              <a:t>Accessed</a:t>
            </a:r>
            <a:r>
              <a:rPr lang="en-US" altLang="zh-CN" baseline="0" dirty="0" smtClean="0"/>
              <a:t> on 10/25/2016; </a:t>
            </a:r>
            <a:r>
              <a:rPr lang="en-US" baseline="0" dirty="0" smtClean="0"/>
              <a:t>r</a:t>
            </a:r>
            <a:r>
              <a:rPr lang="en-US" dirty="0" smtClean="0"/>
              <a:t>etrieved from</a:t>
            </a:r>
            <a:r>
              <a:rPr lang="en-US" altLang="zh-CN" baseline="0" dirty="0" smtClean="0"/>
              <a:t> </a:t>
            </a:r>
            <a:r>
              <a:rPr lang="en-US" dirty="0" smtClean="0"/>
              <a:t>http://www.lcsd.gov.hk/ce/Museum/Arts/7thingsabouttea/en/ch5_1_1.htm</a:t>
            </a:r>
          </a:p>
          <a:p>
            <a:endParaRPr lang="en-US" dirty="0" smtClean="0"/>
          </a:p>
          <a:p>
            <a:r>
              <a:rPr lang="en-US" sz="1200" b="0" i="0" kern="1200" dirty="0" smtClean="0">
                <a:solidFill>
                  <a:schemeClr val="tx1"/>
                </a:solidFill>
                <a:effectLst/>
                <a:latin typeface="+mn-lt"/>
                <a:ea typeface="+mn-ea"/>
                <a:cs typeface="+mn-cs"/>
              </a:rPr>
              <a:t>During the Tang dynasty, due to the popularity of Buddhism (</a:t>
            </a:r>
            <a:r>
              <a:rPr lang="en-US" sz="1200" b="0" i="0" u="sng" kern="1200" dirty="0" smtClean="0">
                <a:solidFill>
                  <a:schemeClr val="tx1"/>
                </a:solidFill>
                <a:effectLst/>
                <a:latin typeface="+mn-lt"/>
                <a:ea typeface="+mn-ea"/>
                <a:cs typeface="+mn-cs"/>
                <a:hlinkClick r:id="rId3" tooltip="Tea and Buddhism"/>
              </a:rPr>
              <a:t>Click here to read more about tea and Buddhism</a:t>
            </a:r>
            <a:r>
              <a:rPr lang="en-US" sz="1200" b="0" i="0" kern="1200" dirty="0" smtClean="0">
                <a:solidFill>
                  <a:schemeClr val="tx1"/>
                </a:solidFill>
                <a:effectLst/>
                <a:latin typeface="+mn-lt"/>
                <a:ea typeface="+mn-ea"/>
                <a:cs typeface="+mn-cs"/>
              </a:rPr>
              <a:t>) and the promotion of Lu Yu, the tea-drinking habit gradually spread from the south to the north of China. By the middle of the dynasty, tea-drinking had already developed into a national custom in China. The Tang people had different methods in preparing the tea beverage. One of them was to boil tea leaves in a pot together with ginger, leek, mint, date, dogwood, and orange peel just as what the people did in Han dynasty.</a:t>
            </a:r>
          </a:p>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12</a:t>
            </a:fld>
            <a:endParaRPr lang="en-US"/>
          </a:p>
        </p:txBody>
      </p:sp>
    </p:spTree>
    <p:extLst>
      <p:ext uri="{BB962C8B-B14F-4D97-AF65-F5344CB8AC3E}">
        <p14:creationId xmlns:p14="http://schemas.microsoft.com/office/powerpoint/2010/main" val="3838492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b="0" i="0" kern="1200" dirty="0" smtClean="0">
                <a:solidFill>
                  <a:schemeClr val="tx1"/>
                </a:solidFill>
                <a:effectLst/>
                <a:latin typeface="+mn-lt"/>
                <a:ea typeface="+mn-ea"/>
                <a:cs typeface="+mn-cs"/>
              </a:rPr>
              <a:t>顾闳中 韩熙载夜宴图 完整全卷</a:t>
            </a:r>
            <a:r>
              <a:rPr lang="en-US" altLang="zh-CN" sz="1200" b="0" i="0" kern="1200" dirty="0" smtClean="0">
                <a:solidFill>
                  <a:schemeClr val="tx1"/>
                </a:solidFill>
                <a:effectLst/>
                <a:latin typeface="+mn-lt"/>
                <a:ea typeface="+mn-ea"/>
                <a:cs typeface="+mn-cs"/>
              </a:rPr>
              <a:t>84480x3472</a:t>
            </a:r>
            <a:r>
              <a:rPr lang="zh-CN" altLang="en-US" sz="1200" b="0" i="0" kern="1200" dirty="0" smtClean="0">
                <a:solidFill>
                  <a:schemeClr val="tx1"/>
                </a:solidFill>
                <a:effectLst/>
                <a:latin typeface="+mn-lt"/>
                <a:ea typeface="+mn-ea"/>
                <a:cs typeface="+mn-cs"/>
              </a:rPr>
              <a:t>像素 </a:t>
            </a:r>
            <a:r>
              <a:rPr lang="en-US" altLang="zh-CN" sz="1200" b="0" i="0" kern="1200" dirty="0" smtClean="0">
                <a:solidFill>
                  <a:schemeClr val="tx1"/>
                </a:solidFill>
                <a:effectLst/>
                <a:latin typeface="+mn-lt"/>
                <a:ea typeface="+mn-ea"/>
                <a:cs typeface="+mn-cs"/>
              </a:rPr>
              <a:t>Accessed on 10/25/2016; </a:t>
            </a:r>
            <a:r>
              <a:rPr lang="en-US" baseline="0" dirty="0" smtClean="0"/>
              <a:t>r</a:t>
            </a:r>
            <a:r>
              <a:rPr lang="en-US" dirty="0" smtClean="0"/>
              <a:t>etrieved from</a:t>
            </a:r>
            <a:r>
              <a:rPr lang="en-US" altLang="zh-CN" sz="1200" b="0" i="0" kern="1200" baseline="0" dirty="0" smtClean="0">
                <a:solidFill>
                  <a:schemeClr val="tx1"/>
                </a:solidFill>
                <a:effectLst/>
                <a:latin typeface="+mn-lt"/>
                <a:ea typeface="+mn-ea"/>
                <a:cs typeface="+mn-cs"/>
              </a:rPr>
              <a:t> http://www.aihuahua.net/ziyuan/guohua/10744.html</a:t>
            </a:r>
            <a:endParaRPr lang="zh-CN" alt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13</a:t>
            </a:fld>
            <a:endParaRPr lang="en-US"/>
          </a:p>
        </p:txBody>
      </p:sp>
    </p:spTree>
    <p:extLst>
      <p:ext uri="{BB962C8B-B14F-4D97-AF65-F5344CB8AC3E}">
        <p14:creationId xmlns:p14="http://schemas.microsoft.com/office/powerpoint/2010/main" val="3284445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14</a:t>
            </a:fld>
            <a:endParaRPr lang="en-US" dirty="0"/>
          </a:p>
        </p:txBody>
      </p:sp>
    </p:spTree>
    <p:extLst>
      <p:ext uri="{BB962C8B-B14F-4D97-AF65-F5344CB8AC3E}">
        <p14:creationId xmlns:p14="http://schemas.microsoft.com/office/powerpoint/2010/main" val="3749211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 on 10/25/2016; </a:t>
            </a:r>
            <a:r>
              <a:rPr lang="en-US" baseline="0" dirty="0" smtClean="0"/>
              <a:t>r</a:t>
            </a:r>
            <a:r>
              <a:rPr lang="en-US" dirty="0" smtClean="0"/>
              <a:t>etrieved from http://www.cteaw.com/article/201209/04/article_show_3828.html</a:t>
            </a:r>
          </a:p>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15</a:t>
            </a:fld>
            <a:endParaRPr lang="en-US"/>
          </a:p>
        </p:txBody>
      </p:sp>
    </p:spTree>
    <p:extLst>
      <p:ext uri="{BB962C8B-B14F-4D97-AF65-F5344CB8AC3E}">
        <p14:creationId xmlns:p14="http://schemas.microsoft.com/office/powerpoint/2010/main" val="2203321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sz="1200" b="0" i="0" kern="1200" dirty="0" smtClean="0">
                <a:solidFill>
                  <a:schemeClr val="tx1"/>
                </a:solidFill>
                <a:effectLst/>
                <a:latin typeface="+mn-lt"/>
                <a:ea typeface="+mn-ea"/>
                <a:cs typeface="+mn-cs"/>
              </a:rPr>
              <a:t>細賞古代茶事美圖 </a:t>
            </a:r>
            <a:r>
              <a:rPr lang="en-US" altLang="zh-TW" sz="1200" b="0" i="0" kern="1200" dirty="0" smtClean="0">
                <a:solidFill>
                  <a:schemeClr val="tx1"/>
                </a:solidFill>
                <a:effectLst/>
                <a:latin typeface="+mn-lt"/>
                <a:ea typeface="+mn-ea"/>
                <a:cs typeface="+mn-cs"/>
              </a:rPr>
              <a:t>2015-05-26 </a:t>
            </a:r>
            <a:r>
              <a:rPr lang="zh-TW" altLang="en-US" sz="1200" b="0" i="0" kern="1200" dirty="0" smtClean="0">
                <a:solidFill>
                  <a:schemeClr val="tx1"/>
                </a:solidFill>
                <a:effectLst/>
                <a:latin typeface="+mn-lt"/>
                <a:ea typeface="+mn-ea"/>
                <a:cs typeface="+mn-cs"/>
              </a:rPr>
              <a:t>中國茶網</a:t>
            </a:r>
          </a:p>
          <a:p>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斗茶图卷</a:t>
            </a:r>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唐</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阎立本 </a:t>
            </a:r>
            <a:r>
              <a:rPr lang="en-US" altLang="zh-CN" sz="1200" b="0" i="0" kern="1200" dirty="0" smtClean="0">
                <a:solidFill>
                  <a:schemeClr val="tx1"/>
                </a:solidFill>
                <a:effectLst/>
                <a:latin typeface="+mn-lt"/>
                <a:ea typeface="+mn-ea"/>
                <a:cs typeface="+mn-cs"/>
              </a:rPr>
              <a:t>Accessed on 10/25/2016;</a:t>
            </a:r>
            <a:r>
              <a:rPr lang="en-US" altLang="zh-CN" sz="1200" b="0" i="0" kern="1200" baseline="0" dirty="0" smtClean="0">
                <a:solidFill>
                  <a:schemeClr val="tx1"/>
                </a:solidFill>
                <a:effectLst/>
                <a:latin typeface="+mn-lt"/>
                <a:ea typeface="+mn-ea"/>
                <a:cs typeface="+mn-cs"/>
              </a:rPr>
              <a:t> </a:t>
            </a:r>
            <a:r>
              <a:rPr lang="en-US" baseline="0" dirty="0" smtClean="0"/>
              <a:t>r</a:t>
            </a:r>
            <a:r>
              <a:rPr lang="en-US" dirty="0" smtClean="0"/>
              <a:t>etrieved from</a:t>
            </a:r>
            <a:r>
              <a:rPr lang="en-US" altLang="zh-CN" sz="1200" b="0" i="0" kern="1200" dirty="0" smtClean="0">
                <a:solidFill>
                  <a:schemeClr val="tx1"/>
                </a:solidFill>
                <a:effectLst/>
                <a:latin typeface="+mn-lt"/>
                <a:ea typeface="+mn-ea"/>
                <a:cs typeface="+mn-cs"/>
              </a:rPr>
              <a:t> http://www.shiansart.com/news-p158/ </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16</a:t>
            </a:fld>
            <a:endParaRPr lang="en-US"/>
          </a:p>
        </p:txBody>
      </p:sp>
    </p:spTree>
    <p:extLst>
      <p:ext uri="{BB962C8B-B14F-4D97-AF65-F5344CB8AC3E}">
        <p14:creationId xmlns:p14="http://schemas.microsoft.com/office/powerpoint/2010/main" val="967625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Accessed on 2/23/2017, retrieved from </a:t>
            </a:r>
            <a:r>
              <a:rPr lang="zh-CN" altLang="en-US" sz="1200" b="0" i="0" kern="1200" dirty="0" smtClean="0">
                <a:solidFill>
                  <a:schemeClr val="tx1"/>
                </a:solidFill>
                <a:effectLst/>
                <a:latin typeface="+mn-lt"/>
                <a:ea typeface="+mn-ea"/>
                <a:cs typeface="+mn-cs"/>
              </a:rPr>
              <a:t>中国茶网 </a:t>
            </a:r>
            <a:r>
              <a:rPr lang="en-US" sz="1200" b="0" i="0" kern="1200" dirty="0" smtClean="0">
                <a:solidFill>
                  <a:schemeClr val="tx1"/>
                </a:solidFill>
                <a:effectLst/>
                <a:latin typeface="+mn-lt"/>
                <a:ea typeface="+mn-ea"/>
                <a:cs typeface="+mn-cs"/>
              </a:rPr>
              <a:t>http://www.zgchawang.com/culture/show-34010.html </a:t>
            </a:r>
            <a:br>
              <a:rPr lang="en-US" sz="1200" b="0" i="0" kern="1200" dirty="0" smtClean="0">
                <a:solidFill>
                  <a:schemeClr val="tx1"/>
                </a:solidFill>
                <a:effectLst/>
                <a:latin typeface="+mn-lt"/>
                <a:ea typeface="+mn-ea"/>
                <a:cs typeface="+mn-cs"/>
              </a:rPr>
            </a:br>
            <a:r>
              <a:rPr lang="zh-CN" altLang="en-US" sz="1200" b="0" i="0" kern="1200" dirty="0" smtClean="0">
                <a:solidFill>
                  <a:schemeClr val="tx1"/>
                </a:solidFill>
                <a:effectLst/>
                <a:latin typeface="+mn-lt"/>
                <a:ea typeface="+mn-ea"/>
                <a:cs typeface="+mn-cs"/>
              </a:rPr>
              <a:t>发布日期：</a:t>
            </a:r>
            <a:r>
              <a:rPr lang="en-US" altLang="zh-CN" sz="1200" b="0" i="0" kern="1200" dirty="0" smtClean="0">
                <a:solidFill>
                  <a:schemeClr val="tx1"/>
                </a:solidFill>
                <a:effectLst/>
                <a:latin typeface="+mn-lt"/>
                <a:ea typeface="+mn-ea"/>
                <a:cs typeface="+mn-cs"/>
              </a:rPr>
              <a:t>2016-05-26  </a:t>
            </a:r>
            <a:r>
              <a:rPr lang="zh-CN" altLang="en-US" sz="1200" b="0" i="0" kern="1200" dirty="0" smtClean="0">
                <a:solidFill>
                  <a:schemeClr val="tx1"/>
                </a:solidFill>
                <a:effectLst/>
                <a:latin typeface="+mn-lt"/>
                <a:ea typeface="+mn-ea"/>
                <a:cs typeface="+mn-cs"/>
              </a:rPr>
              <a:t>来源：中国茶文化知识</a:t>
            </a:r>
            <a:r>
              <a:rPr lang="en-US" altLang="zh-CN" sz="1200" b="0" i="0" kern="1200" dirty="0" smtClean="0">
                <a:solidFill>
                  <a:schemeClr val="tx1"/>
                </a:solidFill>
                <a:effectLst/>
                <a:latin typeface="+mn-lt"/>
                <a:ea typeface="+mn-ea"/>
                <a:cs typeface="+mn-cs"/>
              </a:rPr>
              <a:t/>
            </a:r>
            <a:br>
              <a:rPr lang="en-US" altLang="zh-CN" sz="1200" b="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17</a:t>
            </a:fld>
            <a:endParaRPr lang="en-US"/>
          </a:p>
        </p:txBody>
      </p:sp>
    </p:spTree>
    <p:extLst>
      <p:ext uri="{BB962C8B-B14F-4D97-AF65-F5344CB8AC3E}">
        <p14:creationId xmlns:p14="http://schemas.microsoft.com/office/powerpoint/2010/main" val="3854633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In the Song dynasty, the enthusiasm of tea drinkers was reflected in the social and intellectual life of the period. Offering tea to visitors became a universally accepted etiquette. Many scholars, officials and nobles were experts in the preparation of tea, and tea parties were popular. Tea was produced in the form of tea cakes which were often scented with Borneo-Camphor.</a:t>
            </a:r>
          </a:p>
          <a:p>
            <a:r>
              <a:rPr lang="en-US" sz="1200" b="0" i="0" kern="1200" dirty="0" smtClean="0">
                <a:solidFill>
                  <a:schemeClr val="tx1"/>
                </a:solidFill>
                <a:effectLst/>
                <a:latin typeface="+mn-lt"/>
                <a:ea typeface="+mn-ea"/>
                <a:cs typeface="+mn-cs"/>
              </a:rPr>
              <a:t>The most popular way in the preparation of tea decoction at that time was called the "whipped tea" method. Tea was first ground into fine powder. A fair quantity of tea powder was placed inside a tea bowl. Hot water was then added. The mixture was whipped with a bamboo whisk until froth appeared on the tea surface.</a:t>
            </a:r>
          </a:p>
          <a:p>
            <a:r>
              <a:rPr lang="en-US" sz="1200" b="0" i="0" kern="1200" dirty="0" smtClean="0">
                <a:solidFill>
                  <a:schemeClr val="tx1"/>
                </a:solidFill>
                <a:effectLst/>
                <a:latin typeface="+mn-lt"/>
                <a:ea typeface="+mn-ea"/>
                <a:cs typeface="+mn-cs"/>
              </a:rPr>
              <a:t>In the Song dynasty, the process of preparing the tea beverage was taken as a means to </a:t>
            </a:r>
            <a:r>
              <a:rPr lang="en-US" sz="1200" b="0" i="0" kern="1200" dirty="0" err="1" smtClean="0">
                <a:solidFill>
                  <a:schemeClr val="tx1"/>
                </a:solidFill>
                <a:effectLst/>
                <a:latin typeface="+mn-lt"/>
                <a:ea typeface="+mn-ea"/>
                <a:cs typeface="+mn-cs"/>
              </a:rPr>
              <a:t>tranquilise</a:t>
            </a:r>
            <a:r>
              <a:rPr lang="en-US" sz="1200" b="0" i="0" kern="1200" dirty="0" smtClean="0">
                <a:solidFill>
                  <a:schemeClr val="tx1"/>
                </a:solidFill>
                <a:effectLst/>
                <a:latin typeface="+mn-lt"/>
                <a:ea typeface="+mn-ea"/>
                <a:cs typeface="+mn-cs"/>
              </a:rPr>
              <a:t> the mind. Much attention was paid to the different steps in preparing a bowl of tea.</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18</a:t>
            </a:fld>
            <a:endParaRPr lang="en-US"/>
          </a:p>
        </p:txBody>
      </p:sp>
    </p:spTree>
    <p:extLst>
      <p:ext uri="{BB962C8B-B14F-4D97-AF65-F5344CB8AC3E}">
        <p14:creationId xmlns:p14="http://schemas.microsoft.com/office/powerpoint/2010/main" val="1672621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Accessed</a:t>
            </a:r>
            <a:r>
              <a:rPr lang="en-US" baseline="0" dirty="0" smtClean="0"/>
              <a:t> on 10/25/2016; r</a:t>
            </a:r>
            <a:r>
              <a:rPr lang="en-US" dirty="0" smtClean="0"/>
              <a:t>etrieved from:</a:t>
            </a:r>
            <a:r>
              <a:rPr lang="en-US" baseline="0" dirty="0" smtClean="0"/>
              <a:t> </a:t>
            </a:r>
            <a:r>
              <a:rPr lang="en-US" dirty="0" smtClean="0"/>
              <a:t>https://www.teaguardian.com/tea-hows/tea-wares/pictorial-history-of-gaiwan/attachment/monks-drinking-tea-detail-the-five-hundred-luohans-arhats/</a:t>
            </a:r>
            <a:br>
              <a:rPr lang="en-US" dirty="0" smtClean="0"/>
            </a:br>
            <a:r>
              <a:rPr lang="en-US" sz="1200" b="0" i="0" kern="1200" dirty="0" smtClean="0">
                <a:solidFill>
                  <a:schemeClr val="tx1"/>
                </a:solidFill>
                <a:effectLst/>
                <a:latin typeface="+mn-lt"/>
                <a:ea typeface="+mn-ea"/>
                <a:cs typeface="+mn-cs"/>
              </a:rPr>
              <a:t>Tea drinking in China had remained pretty much unchanged for a few centuries. In this 12th century painting, the monks are still holding tea bowls with receptacles in a design similar to that the servant holds in the 7th century painting. However, the servant now uses a long spout water pot — perhaps originally a wine pot — to add water into the bowl and at the same time whisks the content. Notice that the receptacles are in red and the bowls in black — vogue at the time, which had profound influence in Japanese tea ware design to this day.</a:t>
            </a:r>
            <a:r>
              <a:rPr lang="en-US" dirty="0" smtClean="0"/>
              <a:t/>
            </a:r>
            <a:br>
              <a:rPr lang="en-US" dirty="0" smtClean="0"/>
            </a:br>
            <a:r>
              <a:rPr lang="en-US" sz="1200" b="0" i="0" kern="1200" dirty="0" smtClean="0">
                <a:solidFill>
                  <a:schemeClr val="tx1"/>
                </a:solidFill>
                <a:effectLst/>
                <a:latin typeface="+mn-lt"/>
                <a:ea typeface="+mn-ea"/>
                <a:cs typeface="+mn-cs"/>
              </a:rPr>
              <a:t>Detail, Five Hundred </a:t>
            </a:r>
            <a:r>
              <a:rPr lang="en-US" sz="1200" b="0" i="0" kern="1200" dirty="0" err="1" smtClean="0">
                <a:solidFill>
                  <a:schemeClr val="tx1"/>
                </a:solidFill>
                <a:effectLst/>
                <a:latin typeface="+mn-lt"/>
                <a:ea typeface="+mn-ea"/>
                <a:cs typeface="+mn-cs"/>
              </a:rPr>
              <a:t>Luohans</a:t>
            </a:r>
            <a:r>
              <a:rPr lang="en-US" sz="1200" b="0" i="0" kern="1200" dirty="0" smtClean="0">
                <a:solidFill>
                  <a:schemeClr val="tx1"/>
                </a:solidFill>
                <a:effectLst/>
                <a:latin typeface="+mn-lt"/>
                <a:ea typeface="+mn-ea"/>
                <a:cs typeface="+mn-cs"/>
              </a:rPr>
              <a:t> ( </a:t>
            </a:r>
            <a:r>
              <a:rPr lang="en-US" sz="1200" b="0" i="0" kern="1200" dirty="0" err="1" smtClean="0">
                <a:solidFill>
                  <a:schemeClr val="tx1"/>
                </a:solidFill>
                <a:effectLst/>
                <a:latin typeface="+mn-lt"/>
                <a:ea typeface="+mn-ea"/>
                <a:cs typeface="+mn-cs"/>
              </a:rPr>
              <a:t>ie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Arhats</a:t>
            </a:r>
            <a:r>
              <a:rPr lang="en-US" sz="1200" b="0" i="0" kern="1200" dirty="0" smtClean="0">
                <a:solidFill>
                  <a:schemeClr val="tx1"/>
                </a:solidFill>
                <a:effectLst/>
                <a:latin typeface="+mn-lt"/>
                <a:ea typeface="+mn-ea"/>
                <a:cs typeface="+mn-cs"/>
              </a:rPr>
              <a:t> / Arahants ) Scrolls </a:t>
            </a:r>
            <a:r>
              <a:rPr lang="zh-CN" altLang="en-US" sz="1200" b="0" i="0" kern="1200" dirty="0" smtClean="0">
                <a:solidFill>
                  <a:schemeClr val="tx1"/>
                </a:solidFill>
                <a:effectLst/>
                <a:latin typeface="+mn-lt"/>
                <a:ea typeface="+mn-ea"/>
                <a:cs typeface="+mn-cs"/>
              </a:rPr>
              <a:t>五百羅漢圖</a:t>
            </a:r>
            <a:r>
              <a:rPr lang="en-US" altLang="zh-CN"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Southern Song Dynasty ( 12th ~ 13th century ), no signature, probably by Zhou </a:t>
            </a:r>
            <a:r>
              <a:rPr lang="en-US" sz="1200" b="0" i="0" kern="1200" dirty="0" err="1" smtClean="0">
                <a:solidFill>
                  <a:schemeClr val="tx1"/>
                </a:solidFill>
                <a:effectLst/>
                <a:latin typeface="+mn-lt"/>
                <a:ea typeface="+mn-ea"/>
                <a:cs typeface="+mn-cs"/>
              </a:rPr>
              <a:t>Guichang</a:t>
            </a:r>
            <a:r>
              <a:rPr lang="en-US"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周季常</a:t>
            </a:r>
            <a:r>
              <a:rPr lang="en-US" altLang="zh-CN"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Collection at </a:t>
            </a:r>
            <a:r>
              <a:rPr lang="en-US" sz="1200" b="0" i="0" kern="1200" dirty="0" err="1" smtClean="0">
                <a:solidFill>
                  <a:schemeClr val="tx1"/>
                </a:solidFill>
                <a:effectLst/>
                <a:latin typeface="+mn-lt"/>
                <a:ea typeface="+mn-ea"/>
                <a:cs typeface="+mn-cs"/>
              </a:rPr>
              <a:t>Daitoku-ji</a:t>
            </a:r>
            <a:r>
              <a:rPr lang="en-US" sz="1200" b="0" i="0" kern="1200" dirty="0" smtClean="0">
                <a:solidFill>
                  <a:schemeClr val="tx1"/>
                </a:solidFill>
                <a:effectLst/>
                <a:latin typeface="+mn-lt"/>
                <a:ea typeface="+mn-ea"/>
                <a:cs typeface="+mn-cs"/>
              </a:rPr>
              <a:t>, Kyoto</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19</a:t>
            </a:fld>
            <a:endParaRPr lang="en-US" dirty="0"/>
          </a:p>
        </p:txBody>
      </p:sp>
    </p:spTree>
    <p:extLst>
      <p:ext uri="{BB962C8B-B14F-4D97-AF65-F5344CB8AC3E}">
        <p14:creationId xmlns:p14="http://schemas.microsoft.com/office/powerpoint/2010/main" val="388470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latinLnBrk="0"/>
            <a:r>
              <a:rPr lang="en-US" altLang="zh-TW" sz="1800" dirty="0" smtClean="0">
                <a:latin typeface="Arial Narrow" panose="020B0606020202030204" pitchFamily="34" charset="0"/>
                <a:ea typeface="KaiTi" panose="02010609060101010101" pitchFamily="49" charset="-122"/>
              </a:rPr>
              <a:t/>
            </a:r>
            <a:br>
              <a:rPr lang="en-US" altLang="zh-TW" sz="1800" dirty="0" smtClean="0">
                <a:latin typeface="Arial Narrow" panose="020B0606020202030204" pitchFamily="34" charset="0"/>
                <a:ea typeface="KaiTi" panose="02010609060101010101" pitchFamily="49" charset="-122"/>
              </a:rPr>
            </a:br>
            <a:r>
              <a:rPr lang="en-US" sz="1200" b="1" i="0" kern="1200" dirty="0" smtClean="0">
                <a:solidFill>
                  <a:schemeClr val="tx1"/>
                </a:solidFill>
                <a:effectLst/>
                <a:latin typeface="+mn-lt"/>
                <a:ea typeface="+mn-ea"/>
                <a:cs typeface="+mn-cs"/>
              </a:rPr>
              <a:t>The Art of Chinese Tea</a:t>
            </a:r>
            <a:r>
              <a:rPr lang="en-US" sz="1200" b="1" i="1" kern="1200" dirty="0" smtClean="0">
                <a:solidFill>
                  <a:schemeClr val="tx1"/>
                </a:solidFill>
                <a:effectLst/>
                <a:latin typeface="+mn-lt"/>
                <a:ea typeface="+mn-ea"/>
                <a:cs typeface="+mn-cs"/>
              </a:rPr>
              <a:t> and More</a:t>
            </a:r>
            <a:r>
              <a:rPr lang="en-US" sz="1200" b="1" i="0" kern="1200" dirty="0" smtClean="0">
                <a:solidFill>
                  <a:schemeClr val="tx1"/>
                </a:solidFill>
                <a:effectLst/>
                <a:latin typeface="+mn-lt"/>
                <a:ea typeface="+mn-ea"/>
                <a:cs typeface="+mn-cs"/>
              </a:rPr>
              <a:t/>
            </a:r>
            <a:br>
              <a:rPr lang="en-US" sz="1200" b="1"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CLTA-WA Spring Workshop on Sat. 3/4/2017</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Presented by Lotus Perry</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(1:00-2:30 pm)</a:t>
            </a:r>
            <a:br>
              <a:rPr lang="en-US" sz="1200" b="0" i="0" kern="1200" dirty="0" smtClean="0">
                <a:solidFill>
                  <a:schemeClr val="tx1"/>
                </a:solidFill>
                <a:effectLst/>
                <a:latin typeface="+mn-lt"/>
                <a:ea typeface="+mn-ea"/>
                <a:cs typeface="+mn-cs"/>
              </a:rPr>
            </a:br>
            <a:r>
              <a:rPr lang="en-US" sz="1200" b="1" i="0" kern="1200" dirty="0" smtClean="0">
                <a:solidFill>
                  <a:schemeClr val="tx1"/>
                </a:solidFill>
                <a:effectLst/>
                <a:latin typeface="+mn-lt"/>
                <a:ea typeface="+mn-ea"/>
                <a:cs typeface="+mn-cs"/>
              </a:rPr>
              <a:t>What We need to Know About Chinese Tea (PPT Presentation)</a:t>
            </a: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Description:</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I will give a brief history of the rise of tea, tracing through canonical texts and focusing on the idea of connoisseurship. By studying tea as a social practice in China’s cultural tradition, I hope to help the audience gain a finer appreciation of tea drinking. Teachers who are interested in adopting parts of the PPT presentation for use in their own classrooms will learn basic vocabulary as well as special terminology to explain the topic of tea.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(2:30-2:45 pm)</a:t>
            </a:r>
            <a:br>
              <a:rPr lang="en-US" sz="1200" b="0" i="0" kern="1200" dirty="0" smtClean="0">
                <a:solidFill>
                  <a:schemeClr val="tx1"/>
                </a:solidFill>
                <a:effectLst/>
                <a:latin typeface="+mn-lt"/>
                <a:ea typeface="+mn-ea"/>
                <a:cs typeface="+mn-cs"/>
              </a:rPr>
            </a:br>
            <a:r>
              <a:rPr lang="en-US" sz="1200" b="1" i="0" kern="1200" dirty="0" smtClean="0">
                <a:solidFill>
                  <a:schemeClr val="tx1"/>
                </a:solidFill>
                <a:effectLst/>
                <a:latin typeface="+mn-lt"/>
                <a:ea typeface="+mn-ea"/>
                <a:cs typeface="+mn-cs"/>
              </a:rPr>
              <a:t>Break</a:t>
            </a: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(2:45-4:00 pm)</a:t>
            </a:r>
          </a:p>
          <a:p>
            <a:r>
              <a:rPr lang="en-US" sz="1200" b="1" i="0" kern="1200" dirty="0" smtClean="0">
                <a:solidFill>
                  <a:schemeClr val="tx1"/>
                </a:solidFill>
                <a:effectLst/>
                <a:latin typeface="+mn-lt"/>
                <a:ea typeface="+mn-ea"/>
                <a:cs typeface="+mn-cs"/>
              </a:rPr>
              <a:t>Tea as a Cultural Topic in the FL Classroom: Tips, Resources &amp; Design (Discussion | Q &amp; A | Group Work) </a:t>
            </a: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This is a brainstorming session with the audience to explore ways in teaching culture in the classroom. I will use sample tea culture modules to guide audience for discussion, and will share tips, resources and ideas through a Q &amp; A session and group work.  </a:t>
            </a:r>
            <a:r>
              <a:rPr lang="en-US" sz="1200" baseline="0" dirty="0" smtClean="0">
                <a:latin typeface="Arial Narrow" panose="020B0606020202030204" pitchFamily="34" charset="0"/>
                <a:ea typeface="KaiTi" panose="02010609060101010101" pitchFamily="49" charset="-122"/>
              </a:rPr>
              <a:t/>
            </a:r>
            <a:br>
              <a:rPr lang="en-US" sz="1200" baseline="0" dirty="0" smtClean="0">
                <a:latin typeface="Arial Narrow" panose="020B0606020202030204" pitchFamily="34" charset="0"/>
                <a:ea typeface="KaiTi" panose="02010609060101010101" pitchFamily="49" charset="-122"/>
              </a:rPr>
            </a:br>
            <a:r>
              <a:rPr lang="en-US" sz="1200" baseline="0" dirty="0" smtClean="0">
                <a:latin typeface="Arial Narrow" panose="020B0606020202030204" pitchFamily="34" charset="0"/>
                <a:ea typeface="KaiTi" panose="02010609060101010101" pitchFamily="49" charset="-122"/>
              </a:rPr>
              <a:t> </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2</a:t>
            </a:fld>
            <a:endParaRPr lang="en-US"/>
          </a:p>
        </p:txBody>
      </p:sp>
    </p:spTree>
    <p:extLst>
      <p:ext uri="{BB962C8B-B14F-4D97-AF65-F5344CB8AC3E}">
        <p14:creationId xmlns:p14="http://schemas.microsoft.com/office/powerpoint/2010/main" val="6328678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b="0" i="0" kern="1200" dirty="0" smtClean="0">
                <a:solidFill>
                  <a:schemeClr val="tx1"/>
                </a:solidFill>
                <a:effectLst/>
                <a:latin typeface="+mn-lt"/>
                <a:ea typeface="+mn-ea"/>
                <a:cs typeface="+mn-cs"/>
              </a:rPr>
              <a:t>1. </a:t>
            </a:r>
            <a:r>
              <a:rPr lang="zh-CN" altLang="en-US" sz="1200" b="0" i="0" kern="1200" dirty="0" smtClean="0">
                <a:solidFill>
                  <a:schemeClr val="tx1"/>
                </a:solidFill>
                <a:effectLst/>
                <a:latin typeface="+mn-lt"/>
                <a:ea typeface="+mn-ea"/>
                <a:cs typeface="+mn-cs"/>
              </a:rPr>
              <a:t>福建茶叶历史渊源 </a:t>
            </a:r>
            <a:r>
              <a:rPr lang="en-US" altLang="zh-CN" sz="1200" b="0" i="0" kern="1200" dirty="0" smtClean="0">
                <a:solidFill>
                  <a:schemeClr val="tx1"/>
                </a:solidFill>
                <a:effectLst/>
                <a:latin typeface="+mn-lt"/>
                <a:ea typeface="+mn-ea"/>
                <a:cs typeface="+mn-cs"/>
              </a:rPr>
              <a:t>2013-12-03 </a:t>
            </a:r>
            <a:r>
              <a:rPr lang="zh-CN" altLang="en-US" sz="1200" b="0" i="0" u="none" strike="noStrike" kern="1200" dirty="0" smtClean="0">
                <a:solidFill>
                  <a:schemeClr val="tx1"/>
                </a:solidFill>
                <a:effectLst/>
                <a:latin typeface="+mn-lt"/>
                <a:ea typeface="+mn-ea"/>
                <a:cs typeface="+mn-cs"/>
                <a:hlinkClick r:id="rId3"/>
              </a:rPr>
              <a:t>福建茶叶网</a:t>
            </a:r>
            <a:r>
              <a:rPr lang="zh-CN" altLang="en-US" sz="1200" b="0" i="0" u="none" strike="noStrike" kern="1200" dirty="0" smtClean="0">
                <a:solidFill>
                  <a:schemeClr val="tx1"/>
                </a:solidFill>
                <a:effectLst/>
                <a:latin typeface="+mn-lt"/>
                <a:ea typeface="+mn-ea"/>
                <a:cs typeface="+mn-cs"/>
              </a:rPr>
              <a:t> </a:t>
            </a:r>
            <a:r>
              <a:rPr lang="en-US" altLang="zh-CN" sz="1200" b="0" i="0" u="none" strike="noStrike" kern="1200" dirty="0" smtClean="0">
                <a:solidFill>
                  <a:schemeClr val="tx1"/>
                </a:solidFill>
                <a:effectLst/>
                <a:latin typeface="+mn-lt"/>
                <a:ea typeface="+mn-ea"/>
                <a:cs typeface="+mn-cs"/>
              </a:rPr>
              <a:t>Accessed on 10/25/2016; retrieved from</a:t>
            </a:r>
            <a:r>
              <a:rPr lang="en-US" altLang="zh-CN" sz="1200" b="0" i="0" u="none" strike="noStrike" kern="1200" baseline="0" dirty="0" smtClean="0">
                <a:solidFill>
                  <a:schemeClr val="tx1"/>
                </a:solidFill>
                <a:effectLst/>
                <a:latin typeface="+mn-lt"/>
                <a:ea typeface="+mn-ea"/>
                <a:cs typeface="+mn-cs"/>
              </a:rPr>
              <a:t> http://chuansong.me/n/453522</a:t>
            </a:r>
            <a:br>
              <a:rPr lang="en-US" altLang="zh-CN" sz="1200" b="0" i="0" u="none" strike="noStrike" kern="1200" baseline="0" dirty="0" smtClean="0">
                <a:solidFill>
                  <a:schemeClr val="tx1"/>
                </a:solidFill>
                <a:effectLst/>
                <a:latin typeface="+mn-lt"/>
                <a:ea typeface="+mn-ea"/>
                <a:cs typeface="+mn-cs"/>
              </a:rPr>
            </a:br>
            <a:r>
              <a:rPr lang="en-US" altLang="zh-CN" sz="1200" b="0" i="0" u="none" strike="noStrike" kern="1200" baseline="0" dirty="0" smtClean="0">
                <a:solidFill>
                  <a:schemeClr val="tx1"/>
                </a:solidFill>
                <a:effectLst/>
                <a:latin typeface="+mn-lt"/>
                <a:ea typeface="+mn-ea"/>
                <a:cs typeface="+mn-cs"/>
              </a:rPr>
              <a:t>2. Accessed on 10/25/2016; retrieved from http://baike.baidu.com/view/1574296.htm</a:t>
            </a:r>
            <a:br>
              <a:rPr lang="en-US" altLang="zh-CN" sz="1200" b="0" i="0" u="none" strike="noStrike" kern="1200" baseline="0" dirty="0" smtClean="0">
                <a:solidFill>
                  <a:schemeClr val="tx1"/>
                </a:solidFill>
                <a:effectLst/>
                <a:latin typeface="+mn-lt"/>
                <a:ea typeface="+mn-ea"/>
                <a:cs typeface="+mn-cs"/>
              </a:rPr>
            </a:br>
            <a:r>
              <a:rPr lang="en-US" altLang="zh-CN" sz="1200" b="0" i="0" u="none" strike="noStrike" kern="1200" baseline="0" dirty="0" smtClean="0">
                <a:solidFill>
                  <a:schemeClr val="tx1"/>
                </a:solidFill>
                <a:effectLst/>
                <a:latin typeface="+mn-lt"/>
                <a:ea typeface="+mn-ea"/>
                <a:cs typeface="+mn-cs"/>
              </a:rPr>
              <a:t>3. </a:t>
            </a:r>
            <a:r>
              <a:rPr lang="zh-CN" altLang="en-US" sz="1200" b="0" i="0" kern="1200" cap="all" dirty="0" smtClean="0">
                <a:solidFill>
                  <a:schemeClr val="tx1"/>
                </a:solidFill>
                <a:effectLst/>
                <a:latin typeface="+mn-lt"/>
                <a:ea typeface="+mn-ea"/>
                <a:cs typeface="+mn-cs"/>
              </a:rPr>
              <a:t>建瓯辉煌的北苑贡茶龙团凤饼历史 建瓯茶叶六大特色</a:t>
            </a:r>
            <a:r>
              <a:rPr lang="zh-CN" altLang="en-US" sz="1200" b="0" i="0" kern="1200" dirty="0" smtClean="0">
                <a:solidFill>
                  <a:schemeClr val="tx1"/>
                </a:solidFill>
                <a:effectLst/>
                <a:latin typeface="+mn-lt"/>
                <a:ea typeface="+mn-ea"/>
                <a:cs typeface="+mn-cs"/>
              </a:rPr>
              <a:t> </a:t>
            </a:r>
            <a:r>
              <a:rPr lang="en-US" altLang="zh-CN" sz="1200" b="0" i="0" kern="1200" dirty="0" smtClean="0">
                <a:solidFill>
                  <a:schemeClr val="tx1"/>
                </a:solidFill>
                <a:effectLst/>
                <a:latin typeface="+mn-lt"/>
                <a:ea typeface="+mn-ea"/>
                <a:cs typeface="+mn-cs"/>
              </a:rPr>
              <a:t>6</a:t>
            </a:r>
            <a:r>
              <a:rPr lang="zh-CN" altLang="en-US" sz="1200" b="0" i="0" kern="1200" dirty="0" smtClean="0">
                <a:solidFill>
                  <a:schemeClr val="tx1"/>
                </a:solidFill>
                <a:effectLst/>
                <a:latin typeface="+mn-lt"/>
                <a:ea typeface="+mn-ea"/>
                <a:cs typeface="+mn-cs"/>
              </a:rPr>
              <a:t>年前 </a:t>
            </a:r>
            <a:r>
              <a:rPr lang="en-US" altLang="zh-CN" sz="1200" b="0" i="0" kern="1200" dirty="0" smtClean="0">
                <a:solidFill>
                  <a:schemeClr val="tx1"/>
                </a:solidFill>
                <a:effectLst/>
                <a:latin typeface="+mn-lt"/>
                <a:ea typeface="+mn-ea"/>
                <a:cs typeface="+mn-cs"/>
              </a:rPr>
              <a:t>(2010-08-29)</a:t>
            </a:r>
            <a:r>
              <a:rPr lang="zh-CN" altLang="en-US" sz="1200" b="0" i="0" u="none" strike="noStrike" kern="1200" dirty="0" smtClean="0">
                <a:solidFill>
                  <a:schemeClr val="tx1"/>
                </a:solidFill>
                <a:effectLst/>
                <a:latin typeface="+mn-lt"/>
                <a:ea typeface="+mn-ea"/>
                <a:cs typeface="+mn-cs"/>
                <a:hlinkClick r:id="rId4"/>
              </a:rPr>
              <a:t>茶百科文化</a:t>
            </a:r>
            <a:r>
              <a:rPr lang="en-US" altLang="zh-CN" sz="1200" b="0" i="0" kern="1200" dirty="0" smtClean="0">
                <a:solidFill>
                  <a:schemeClr val="tx1"/>
                </a:solidFill>
                <a:effectLst/>
                <a:latin typeface="+mn-lt"/>
                <a:ea typeface="+mn-ea"/>
                <a:cs typeface="+mn-cs"/>
              </a:rPr>
              <a:t>, </a:t>
            </a:r>
            <a:r>
              <a:rPr lang="zh-CN" altLang="en-US" sz="1200" b="0" i="0" u="none" strike="noStrike" kern="1200" dirty="0" smtClean="0">
                <a:solidFill>
                  <a:schemeClr val="tx1"/>
                </a:solidFill>
                <a:effectLst/>
                <a:latin typeface="+mn-lt"/>
                <a:ea typeface="+mn-ea"/>
                <a:cs typeface="+mn-cs"/>
                <a:hlinkClick r:id="rId5"/>
              </a:rPr>
              <a:t>问道中国茶</a:t>
            </a:r>
            <a:endParaRPr lang="zh-CN" altLang="en-US" sz="1200" b="0" i="0" kern="1200" dirty="0" smtClean="0">
              <a:solidFill>
                <a:schemeClr val="tx1"/>
              </a:solidFill>
              <a:effectLst/>
              <a:latin typeface="+mn-lt"/>
              <a:ea typeface="+mn-ea"/>
              <a:cs typeface="+mn-cs"/>
            </a:endParaRPr>
          </a:p>
          <a:p>
            <a:r>
              <a:rPr lang="zh-CN" altLang="en-US" sz="1200" b="0" i="0" kern="1200" dirty="0" smtClean="0">
                <a:solidFill>
                  <a:schemeClr val="tx1"/>
                </a:solidFill>
                <a:effectLst/>
                <a:latin typeface="+mn-lt"/>
                <a:ea typeface="+mn-ea"/>
                <a:cs typeface="+mn-cs"/>
              </a:rPr>
              <a:t> </a:t>
            </a:r>
            <a:r>
              <a:rPr lang="en-US" altLang="zh-CN" sz="1200" b="0" i="0" u="none" strike="noStrike" kern="1200" dirty="0" smtClean="0">
                <a:solidFill>
                  <a:schemeClr val="tx1"/>
                </a:solidFill>
                <a:effectLst/>
                <a:latin typeface="+mn-lt"/>
                <a:ea typeface="+mn-ea"/>
                <a:cs typeface="+mn-cs"/>
                <a:hlinkClick r:id="rId6"/>
              </a:rPr>
              <a:t>0</a:t>
            </a:r>
            <a:r>
              <a:rPr lang="zh-CN" altLang="en-US" sz="1200" b="0" i="0" u="none" strike="noStrike" kern="1200" dirty="0" smtClean="0">
                <a:solidFill>
                  <a:schemeClr val="tx1"/>
                </a:solidFill>
                <a:effectLst/>
                <a:latin typeface="+mn-lt"/>
                <a:ea typeface="+mn-ea"/>
                <a:cs typeface="+mn-cs"/>
                <a:hlinkClick r:id="rId6"/>
              </a:rPr>
              <a:t>评论</a:t>
            </a:r>
            <a:r>
              <a:rPr lang="zh-CN" altLang="en-US" sz="1200" b="0" i="0" kern="1200" dirty="0" smtClean="0">
                <a:solidFill>
                  <a:schemeClr val="tx1"/>
                </a:solidFill>
                <a:effectLst/>
                <a:latin typeface="+mn-lt"/>
                <a:ea typeface="+mn-ea"/>
                <a:cs typeface="+mn-cs"/>
              </a:rPr>
              <a:t>来源：本站原创 </a:t>
            </a:r>
            <a:r>
              <a:rPr lang="en-US" altLang="zh-CN" sz="1200" b="0" i="0" kern="1200" dirty="0" smtClean="0">
                <a:solidFill>
                  <a:schemeClr val="tx1"/>
                </a:solidFill>
                <a:effectLst/>
                <a:latin typeface="+mn-lt"/>
                <a:ea typeface="+mn-ea"/>
                <a:cs typeface="+mn-cs"/>
              </a:rPr>
              <a:t>Accessed on 10/25/2016; retrieved from http://www.lincha.com/chinese-tea/jianou-beiyuan-history-488.shtml</a:t>
            </a:r>
            <a:endParaRPr lang="zh-CN" altLang="en-US" sz="1200" b="0" i="0" kern="1200" dirty="0" smtClean="0">
              <a:solidFill>
                <a:schemeClr val="tx1"/>
              </a:solidFill>
              <a:effectLst/>
              <a:latin typeface="+mn-lt"/>
              <a:ea typeface="+mn-ea"/>
              <a:cs typeface="+mn-cs"/>
            </a:endParaRPr>
          </a:p>
          <a:p>
            <a:endParaRPr lang="zh-CN" alt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20</a:t>
            </a:fld>
            <a:endParaRPr lang="en-US"/>
          </a:p>
        </p:txBody>
      </p:sp>
    </p:spTree>
    <p:extLst>
      <p:ext uri="{BB962C8B-B14F-4D97-AF65-F5344CB8AC3E}">
        <p14:creationId xmlns:p14="http://schemas.microsoft.com/office/powerpoint/2010/main" val="714698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Literary </a:t>
            </a:r>
            <a:r>
              <a:rPr lang="en-US" sz="1200" b="1" i="0" kern="1200" dirty="0" smtClean="0">
                <a:solidFill>
                  <a:schemeClr val="tx1"/>
                </a:solidFill>
                <a:effectLst/>
                <a:latin typeface="+mn-lt"/>
                <a:ea typeface="+mn-ea"/>
                <a:cs typeface="+mn-cs"/>
              </a:rPr>
              <a:t>Gathering</a:t>
            </a:r>
            <a:r>
              <a:rPr lang="en-US"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文會圖</a:t>
            </a:r>
            <a:r>
              <a:rPr lang="en-US" altLang="zh-CN" sz="1200" b="0" i="0" kern="120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Zhao </a:t>
            </a:r>
            <a:r>
              <a:rPr lang="en-US" sz="1200" b="1" i="0" kern="1200" dirty="0" err="1" smtClean="0">
                <a:solidFill>
                  <a:schemeClr val="tx1"/>
                </a:solidFill>
                <a:effectLst/>
                <a:latin typeface="+mn-lt"/>
                <a:ea typeface="+mn-ea"/>
                <a:cs typeface="+mn-cs"/>
              </a:rPr>
              <a:t>Ji</a:t>
            </a:r>
            <a:r>
              <a:rPr lang="en-US"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趙佶</a:t>
            </a:r>
            <a:r>
              <a:rPr lang="en-US" altLang="zh-CN" sz="1200" b="0" i="0" kern="1200" dirty="0" smtClean="0">
                <a:solidFill>
                  <a:schemeClr val="tx1"/>
                </a:solidFill>
                <a:effectLst/>
                <a:latin typeface="+mn-lt"/>
                <a:ea typeface="+mn-ea"/>
                <a:cs typeface="+mn-cs"/>
              </a:rPr>
              <a:t>, 1082-1135), </a:t>
            </a:r>
            <a:r>
              <a:rPr lang="en-US" sz="1200" b="1" i="0" kern="1200" dirty="0" smtClean="0">
                <a:solidFill>
                  <a:schemeClr val="tx1"/>
                </a:solidFill>
                <a:effectLst/>
                <a:latin typeface="+mn-lt"/>
                <a:ea typeface="+mn-ea"/>
                <a:cs typeface="+mn-cs"/>
              </a:rPr>
              <a:t>Song Dynasty</a:t>
            </a:r>
            <a:r>
              <a:rPr lang="en-US" sz="1200" b="0" i="0" kern="1200" dirty="0" smtClean="0">
                <a:solidFill>
                  <a:schemeClr val="tx1"/>
                </a:solidFill>
                <a:effectLst/>
                <a:latin typeface="+mn-lt"/>
                <a:ea typeface="+mn-ea"/>
                <a:cs typeface="+mn-cs"/>
              </a:rPr>
              <a:t> (960-1279)</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Handscroll, ink and colors on silk, 184.4 x 123.9 cm, National Palace Museum</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21</a:t>
            </a:fld>
            <a:endParaRPr lang="en-US"/>
          </a:p>
        </p:txBody>
      </p:sp>
    </p:spTree>
    <p:extLst>
      <p:ext uri="{BB962C8B-B14F-4D97-AF65-F5344CB8AC3E}">
        <p14:creationId xmlns:p14="http://schemas.microsoft.com/office/powerpoint/2010/main" val="1195937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kern="1200" dirty="0" smtClean="0">
                <a:solidFill>
                  <a:schemeClr val="tx1"/>
                </a:solidFill>
                <a:effectLst/>
                <a:latin typeface="+mn-lt"/>
                <a:ea typeface="+mn-ea"/>
                <a:cs typeface="+mn-cs"/>
              </a:rPr>
              <a:t>据蔡襄</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茶录</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和宋徽宗赵佶的</a:t>
            </a:r>
            <a:r>
              <a:rPr lang="en-US" altLang="zh-CN" sz="1200" kern="1200" dirty="0" smtClean="0">
                <a:solidFill>
                  <a:schemeClr val="tx1"/>
                </a:solidFill>
                <a:effectLst/>
                <a:latin typeface="+mn-lt"/>
                <a:ea typeface="+mn-ea"/>
                <a:cs typeface="+mn-cs"/>
              </a:rPr>
              <a:t>《</a:t>
            </a:r>
            <a:r>
              <a:rPr lang="zh-CN" altLang="en-US" sz="1200" u="sng" kern="1200" dirty="0" smtClean="0">
                <a:solidFill>
                  <a:schemeClr val="tx1"/>
                </a:solidFill>
                <a:effectLst/>
                <a:latin typeface="+mn-lt"/>
                <a:ea typeface="+mn-ea"/>
                <a:cs typeface="+mn-cs"/>
                <a:hlinkClick r:id="rId3"/>
              </a:rPr>
              <a:t>大观茶论</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所述，建安</a:t>
            </a:r>
            <a:r>
              <a:rPr lang="en-US"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斗茶</a:t>
            </a:r>
            <a:r>
              <a:rPr lang="en-US"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大体有以下几个程序：一是研茶协盏。即第一步是要将茶饼碾碎成末，置入微热过的茶盏之中。二是调膏点注。即第二步是先要执壶注入适量的初沸开水，调和茶末似浓膏，然后轮番点注，比试汤色，以清白色为贵，黄白色为贱。三是击拂候汤。即第三步是要使茶面泛起汤花，再视茶面出现水痕的先后，先者为劣，后者为尊。四是细啜吟咏。即第四步是在胜负甫定之后，继而细啜慢饮，品评得失，吟诗赋文，尽享其趣。</a:t>
            </a:r>
            <a:r>
              <a:rPr lang="en-US" sz="1200" kern="1200" dirty="0" smtClean="0">
                <a:solidFill>
                  <a:schemeClr val="tx1"/>
                </a:solidFill>
                <a:effectLst/>
                <a:latin typeface="+mn-lt"/>
                <a:ea typeface="+mn-ea"/>
                <a:cs typeface="+mn-cs"/>
              </a:rPr>
              <a:t> </a:t>
            </a:r>
            <a:r>
              <a:rPr lang="zh-CN" altLang="en-US" sz="1200" kern="1200" dirty="0" smtClean="0">
                <a:solidFill>
                  <a:schemeClr val="tx1"/>
                </a:solidFill>
                <a:effectLst/>
                <a:latin typeface="+mn-lt"/>
                <a:ea typeface="+mn-ea"/>
                <a:cs typeface="+mn-cs"/>
              </a:rPr>
              <a:t>建安的茗战，经丁渭、蔡襄等名家的倡导，传播到上层社会，逐渐演化成一种鉴赏茶品，冲泡茶艺，清新雅致的茶道艺术。</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22</a:t>
            </a:fld>
            <a:endParaRPr lang="en-US"/>
          </a:p>
        </p:txBody>
      </p:sp>
    </p:spTree>
    <p:extLst>
      <p:ext uri="{BB962C8B-B14F-4D97-AF65-F5344CB8AC3E}">
        <p14:creationId xmlns:p14="http://schemas.microsoft.com/office/powerpoint/2010/main" val="3892730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b="0" i="0" kern="1200" dirty="0" smtClean="0">
                <a:solidFill>
                  <a:schemeClr val="tx1"/>
                </a:solidFill>
                <a:effectLst/>
                <a:latin typeface="+mn-lt"/>
                <a:ea typeface="+mn-ea"/>
                <a:cs typeface="+mn-cs"/>
              </a:rPr>
              <a:t>湖南历史数据上传频道 锋尚之王之茶百戏传奇</a:t>
            </a:r>
            <a:r>
              <a:rPr lang="en-US" altLang="zh-CN" sz="1200" b="0" i="0" kern="1200" dirty="0" smtClean="0">
                <a:solidFill>
                  <a:schemeClr val="tx1"/>
                </a:solidFill>
                <a:effectLst/>
                <a:latin typeface="+mn-lt"/>
                <a:ea typeface="+mn-ea"/>
                <a:cs typeface="+mn-cs"/>
              </a:rPr>
              <a:t/>
            </a:r>
            <a:br>
              <a:rPr lang="en-US" altLang="zh-CN" sz="1200" b="0" i="0" kern="1200" dirty="0" smtClean="0">
                <a:solidFill>
                  <a:schemeClr val="tx1"/>
                </a:solidFill>
                <a:effectLst/>
                <a:latin typeface="+mn-lt"/>
                <a:ea typeface="+mn-ea"/>
                <a:cs typeface="+mn-cs"/>
              </a:rPr>
            </a:br>
            <a:r>
              <a:rPr lang="en-US" altLang="zh-CN" sz="1200" b="0" i="0" kern="1200" dirty="0" smtClean="0">
                <a:solidFill>
                  <a:schemeClr val="tx1"/>
                </a:solidFill>
                <a:effectLst/>
                <a:latin typeface="+mn-lt"/>
                <a:ea typeface="+mn-ea"/>
                <a:cs typeface="+mn-cs"/>
              </a:rPr>
              <a:t>Accessed on 10/25/2016; retrieved from https://www.youtube.com/watch?v=lISEnQ3rNt0 </a:t>
            </a:r>
            <a:endParaRPr lang="en-US" dirty="0">
              <a:latin typeface="+mn-lt"/>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23</a:t>
            </a:fld>
            <a:endParaRPr lang="en-US"/>
          </a:p>
        </p:txBody>
      </p:sp>
    </p:spTree>
    <p:extLst>
      <p:ext uri="{BB962C8B-B14F-4D97-AF65-F5344CB8AC3E}">
        <p14:creationId xmlns:p14="http://schemas.microsoft.com/office/powerpoint/2010/main" val="38346374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b="0" i="0" kern="1200" dirty="0" smtClean="0">
                <a:solidFill>
                  <a:schemeClr val="tx1"/>
                </a:solidFill>
                <a:effectLst/>
                <a:latin typeface="+mn-lt"/>
                <a:ea typeface="+mn-ea"/>
                <a:cs typeface="+mn-cs"/>
              </a:rPr>
              <a:t>湖南历史数据上传频道 锋尚之王之茶百戏传奇</a:t>
            </a:r>
            <a:r>
              <a:rPr lang="en-US" altLang="zh-CN" sz="1200" b="0" i="0" kern="1200" dirty="0" smtClean="0">
                <a:solidFill>
                  <a:schemeClr val="tx1"/>
                </a:solidFill>
                <a:effectLst/>
                <a:latin typeface="+mn-lt"/>
                <a:ea typeface="+mn-ea"/>
                <a:cs typeface="+mn-cs"/>
              </a:rPr>
              <a:t/>
            </a:r>
            <a:br>
              <a:rPr lang="en-US" altLang="zh-CN" sz="1200" b="0" i="0" kern="1200" dirty="0" smtClean="0">
                <a:solidFill>
                  <a:schemeClr val="tx1"/>
                </a:solidFill>
                <a:effectLst/>
                <a:latin typeface="+mn-lt"/>
                <a:ea typeface="+mn-ea"/>
                <a:cs typeface="+mn-cs"/>
              </a:rPr>
            </a:br>
            <a:r>
              <a:rPr lang="en-US" altLang="zh-CN" sz="1200" b="0" i="0" kern="1200" dirty="0" smtClean="0">
                <a:solidFill>
                  <a:schemeClr val="tx1"/>
                </a:solidFill>
                <a:effectLst/>
                <a:latin typeface="+mn-lt"/>
                <a:ea typeface="+mn-ea"/>
                <a:cs typeface="+mn-cs"/>
              </a:rPr>
              <a:t>Accessed on 10/25/2016; retrieved from https://www.youtube.com/watch?v=lISEnQ3rNt0 </a:t>
            </a:r>
            <a:endParaRPr lang="en-US" dirty="0">
              <a:latin typeface="+mn-lt"/>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24</a:t>
            </a:fld>
            <a:endParaRPr lang="en-US"/>
          </a:p>
        </p:txBody>
      </p:sp>
    </p:spTree>
    <p:extLst>
      <p:ext uri="{BB962C8B-B14F-4D97-AF65-F5344CB8AC3E}">
        <p14:creationId xmlns:p14="http://schemas.microsoft.com/office/powerpoint/2010/main" val="40880219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b="0" i="0" kern="1200" dirty="0" smtClean="0">
                <a:solidFill>
                  <a:schemeClr val="tx1"/>
                </a:solidFill>
                <a:effectLst/>
                <a:latin typeface="+mn-lt"/>
                <a:ea typeface="+mn-ea"/>
                <a:cs typeface="+mn-cs"/>
              </a:rPr>
              <a:t>湖南历史数据上传频道 锋尚之王之茶百戏传奇</a:t>
            </a:r>
            <a:r>
              <a:rPr lang="en-US" altLang="zh-CN" sz="1200" b="0" i="0" kern="1200" dirty="0" smtClean="0">
                <a:solidFill>
                  <a:schemeClr val="tx1"/>
                </a:solidFill>
                <a:effectLst/>
                <a:latin typeface="+mn-lt"/>
                <a:ea typeface="+mn-ea"/>
                <a:cs typeface="+mn-cs"/>
              </a:rPr>
              <a:t/>
            </a:r>
            <a:br>
              <a:rPr lang="en-US" altLang="zh-CN" sz="1200" b="0" i="0" kern="1200" dirty="0" smtClean="0">
                <a:solidFill>
                  <a:schemeClr val="tx1"/>
                </a:solidFill>
                <a:effectLst/>
                <a:latin typeface="+mn-lt"/>
                <a:ea typeface="+mn-ea"/>
                <a:cs typeface="+mn-cs"/>
              </a:rPr>
            </a:br>
            <a:r>
              <a:rPr lang="en-US" altLang="zh-CN" sz="1200" b="0" i="0" kern="1200" dirty="0" smtClean="0">
                <a:solidFill>
                  <a:schemeClr val="tx1"/>
                </a:solidFill>
                <a:effectLst/>
                <a:latin typeface="+mn-lt"/>
                <a:ea typeface="+mn-ea"/>
                <a:cs typeface="+mn-cs"/>
              </a:rPr>
              <a:t>Accessed on 10/25/2016; retrieved from https://www.youtube.com/watch?v=lISEnQ3rNt0 </a:t>
            </a:r>
            <a:endParaRPr lang="en-US" dirty="0">
              <a:latin typeface="+mn-lt"/>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25</a:t>
            </a:fld>
            <a:endParaRPr lang="en-US"/>
          </a:p>
        </p:txBody>
      </p:sp>
    </p:spTree>
    <p:extLst>
      <p:ext uri="{BB962C8B-B14F-4D97-AF65-F5344CB8AC3E}">
        <p14:creationId xmlns:p14="http://schemas.microsoft.com/office/powerpoint/2010/main" val="25640098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a:t>
            </a:r>
            <a:r>
              <a:rPr lang="en-US" baseline="0" dirty="0" smtClean="0"/>
              <a:t> on 10/25/2016; retrieved from </a:t>
            </a:r>
            <a:r>
              <a:rPr lang="en-US" dirty="0" smtClean="0"/>
              <a:t>http://www.lib.ntu.edu.tw/events/song/</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27</a:t>
            </a:fld>
            <a:endParaRPr lang="en-US"/>
          </a:p>
        </p:txBody>
      </p:sp>
    </p:spTree>
    <p:extLst>
      <p:ext uri="{BB962C8B-B14F-4D97-AF65-F5344CB8AC3E}">
        <p14:creationId xmlns:p14="http://schemas.microsoft.com/office/powerpoint/2010/main" val="2430936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a:t>
            </a:r>
            <a:r>
              <a:rPr lang="en-US" baseline="0" dirty="0" smtClean="0"/>
              <a:t> on 10/25/2016; retrieved from </a:t>
            </a:r>
            <a:r>
              <a:rPr lang="en-US" dirty="0" smtClean="0"/>
              <a:t>http://www.lib.ntu.edu.tw/events/song/</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28</a:t>
            </a:fld>
            <a:endParaRPr lang="en-US"/>
          </a:p>
        </p:txBody>
      </p:sp>
    </p:spTree>
    <p:extLst>
      <p:ext uri="{BB962C8B-B14F-4D97-AF65-F5344CB8AC3E}">
        <p14:creationId xmlns:p14="http://schemas.microsoft.com/office/powerpoint/2010/main" val="12182376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C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29</a:t>
            </a:fld>
            <a:endParaRPr lang="en-US"/>
          </a:p>
        </p:txBody>
      </p:sp>
    </p:spTree>
    <p:extLst>
      <p:ext uri="{BB962C8B-B14F-4D97-AF65-F5344CB8AC3E}">
        <p14:creationId xmlns:p14="http://schemas.microsoft.com/office/powerpoint/2010/main" val="19242273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b="0" i="0" kern="1200" dirty="0" smtClean="0">
                <a:solidFill>
                  <a:schemeClr val="tx1"/>
                </a:solidFill>
                <a:effectLst/>
                <a:latin typeface="+mn-lt"/>
                <a:ea typeface="+mn-ea"/>
                <a:cs typeface="+mn-cs"/>
              </a:rPr>
              <a:t>品茶三不点  </a:t>
            </a:r>
            <a:r>
              <a:rPr lang="zh-CN" altLang="en-US" sz="1200" b="0" i="0" u="none" strike="noStrike" kern="1200" dirty="0" smtClean="0">
                <a:solidFill>
                  <a:schemeClr val="tx1"/>
                </a:solidFill>
                <a:effectLst/>
                <a:latin typeface="+mn-lt"/>
                <a:ea typeface="+mn-ea"/>
                <a:cs typeface="+mn-cs"/>
                <a:hlinkClick r:id="rId3"/>
              </a:rPr>
              <a:t>周重林</a:t>
            </a:r>
            <a:r>
              <a:rPr lang="zh-CN" altLang="en-US" sz="1200" b="0" i="0" kern="1200" dirty="0" smtClean="0">
                <a:solidFill>
                  <a:schemeClr val="tx1"/>
                </a:solidFill>
                <a:effectLst/>
                <a:latin typeface="+mn-lt"/>
                <a:ea typeface="+mn-ea"/>
                <a:cs typeface="+mn-cs"/>
              </a:rPr>
              <a:t> </a:t>
            </a:r>
            <a:r>
              <a:rPr lang="en-US" altLang="zh-CN" sz="1200" b="0" i="0" kern="1200" dirty="0" smtClean="0">
                <a:solidFill>
                  <a:schemeClr val="tx1"/>
                </a:solidFill>
                <a:effectLst/>
                <a:latin typeface="+mn-lt"/>
                <a:ea typeface="+mn-ea"/>
                <a:cs typeface="+mn-cs"/>
              </a:rPr>
              <a:t>2011-09-01 12:48:45</a:t>
            </a:r>
            <a:endParaRPr lang="zh-CN" altLang="en-US" sz="1200" b="0" i="0" kern="1200" dirty="0" smtClean="0">
              <a:solidFill>
                <a:schemeClr val="tx1"/>
              </a:solidFill>
              <a:effectLst/>
              <a:latin typeface="+mn-lt"/>
              <a:ea typeface="+mn-ea"/>
              <a:cs typeface="+mn-cs"/>
            </a:endParaRPr>
          </a:p>
          <a:p>
            <a:r>
              <a:rPr lang="en-US" altLang="zh-CN" sz="1200" b="0" i="0" kern="1200" dirty="0" smtClean="0">
                <a:solidFill>
                  <a:schemeClr val="tx1"/>
                </a:solidFill>
                <a:effectLst/>
                <a:latin typeface="+mn-lt"/>
                <a:ea typeface="+mn-ea"/>
                <a:cs typeface="+mn-cs"/>
              </a:rPr>
              <a:t>Accessed on 10/25/2016; retrieved from https://www.douban.com/note/170197250/</a:t>
            </a:r>
          </a:p>
          <a:p>
            <a:endParaRPr lang="en-US" altLang="zh-C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30</a:t>
            </a:fld>
            <a:endParaRPr lang="en-US"/>
          </a:p>
        </p:txBody>
      </p:sp>
    </p:spTree>
    <p:extLst>
      <p:ext uri="{BB962C8B-B14F-4D97-AF65-F5344CB8AC3E}">
        <p14:creationId xmlns:p14="http://schemas.microsoft.com/office/powerpoint/2010/main" val="2569378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latinLnBrk="0"/>
            <a:r>
              <a:rPr lang="en-US" altLang="zh-TW" sz="1800" dirty="0" smtClean="0">
                <a:latin typeface="Arial Narrow" panose="020B0606020202030204" pitchFamily="34" charset="0"/>
                <a:ea typeface="KaiTi" panose="02010609060101010101" pitchFamily="49" charset="-122"/>
              </a:rPr>
              <a:t/>
            </a:r>
            <a:br>
              <a:rPr lang="en-US" altLang="zh-TW" sz="1800" dirty="0" smtClean="0">
                <a:latin typeface="Arial Narrow" panose="020B0606020202030204" pitchFamily="34" charset="0"/>
                <a:ea typeface="KaiTi" panose="02010609060101010101" pitchFamily="49" charset="-122"/>
              </a:rPr>
            </a:br>
            <a:r>
              <a:rPr lang="en-US" sz="1200" b="1" i="0" kern="1200" dirty="0" smtClean="0">
                <a:solidFill>
                  <a:schemeClr val="tx1"/>
                </a:solidFill>
                <a:effectLst/>
                <a:latin typeface="+mn-lt"/>
                <a:ea typeface="+mn-ea"/>
                <a:cs typeface="+mn-cs"/>
              </a:rPr>
              <a:t>The Art of Chinese Tea</a:t>
            </a:r>
            <a:r>
              <a:rPr lang="en-US" sz="1200" b="1" i="1" kern="1200" dirty="0" smtClean="0">
                <a:solidFill>
                  <a:schemeClr val="tx1"/>
                </a:solidFill>
                <a:effectLst/>
                <a:latin typeface="+mn-lt"/>
                <a:ea typeface="+mn-ea"/>
                <a:cs typeface="+mn-cs"/>
              </a:rPr>
              <a:t> and More</a:t>
            </a:r>
            <a:r>
              <a:rPr lang="en-US" sz="1200" b="1" i="0" kern="1200" dirty="0" smtClean="0">
                <a:solidFill>
                  <a:schemeClr val="tx1"/>
                </a:solidFill>
                <a:effectLst/>
                <a:latin typeface="+mn-lt"/>
                <a:ea typeface="+mn-ea"/>
                <a:cs typeface="+mn-cs"/>
              </a:rPr>
              <a:t/>
            </a:r>
            <a:br>
              <a:rPr lang="en-US" sz="1200" b="1"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CLTA-WA Spring Workshop on Sat. 3/4/2017</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Presented by Lotus Perry</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(1:00-2:30 pm)</a:t>
            </a:r>
            <a:br>
              <a:rPr lang="en-US" sz="1200" b="0" i="0" kern="1200" dirty="0" smtClean="0">
                <a:solidFill>
                  <a:schemeClr val="tx1"/>
                </a:solidFill>
                <a:effectLst/>
                <a:latin typeface="+mn-lt"/>
                <a:ea typeface="+mn-ea"/>
                <a:cs typeface="+mn-cs"/>
              </a:rPr>
            </a:br>
            <a:r>
              <a:rPr lang="en-US" sz="1200" b="1" i="0" kern="1200" dirty="0" smtClean="0">
                <a:solidFill>
                  <a:schemeClr val="tx1"/>
                </a:solidFill>
                <a:effectLst/>
                <a:latin typeface="+mn-lt"/>
                <a:ea typeface="+mn-ea"/>
                <a:cs typeface="+mn-cs"/>
              </a:rPr>
              <a:t>Brief History of Chinese Tea (PPT Presentation)</a:t>
            </a: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Description:</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I will give a brief history of the rise of tea, tracing through canonical texts and focusing on the idea of connoisseurship. By studying tea as a social practice in China’s cultural tradition, I hope to help the audience gain a finer appreciation of tea drinking. Teachers who are interested in adopting parts of the PPT presentation for use in their own classrooms will learn basic vocabulary as well as special terminology to explain the topic of tea.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(2:30-2:45 pm)</a:t>
            </a:r>
            <a:br>
              <a:rPr lang="en-US" sz="1200" b="0" i="0" kern="1200" dirty="0" smtClean="0">
                <a:solidFill>
                  <a:schemeClr val="tx1"/>
                </a:solidFill>
                <a:effectLst/>
                <a:latin typeface="+mn-lt"/>
                <a:ea typeface="+mn-ea"/>
                <a:cs typeface="+mn-cs"/>
              </a:rPr>
            </a:br>
            <a:r>
              <a:rPr lang="en-US" sz="1200" b="1" i="0" kern="1200" dirty="0" smtClean="0">
                <a:solidFill>
                  <a:schemeClr val="tx1"/>
                </a:solidFill>
                <a:effectLst/>
                <a:latin typeface="+mn-lt"/>
                <a:ea typeface="+mn-ea"/>
                <a:cs typeface="+mn-cs"/>
              </a:rPr>
              <a:t>Break</a:t>
            </a: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(2:45-4:00 pm)</a:t>
            </a:r>
          </a:p>
          <a:p>
            <a:r>
              <a:rPr lang="en-US" sz="1200" b="1" i="0" kern="1200" dirty="0" smtClean="0">
                <a:solidFill>
                  <a:schemeClr val="tx1"/>
                </a:solidFill>
                <a:effectLst/>
                <a:latin typeface="+mn-lt"/>
                <a:ea typeface="+mn-ea"/>
                <a:cs typeface="+mn-cs"/>
              </a:rPr>
              <a:t>Tea as a Cultural Topic in the FL Classroom: Tips, Resources &amp; Design (Discussion | Q &amp; A | Group Work) </a:t>
            </a: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This is a brainstorming session with the audience to explore ways in teaching culture in the classroom. I will use sample tea culture modules to guide audience for discussion, and will share tips, resources and ideas through a Q &amp; A session and group work.  </a:t>
            </a:r>
            <a:r>
              <a:rPr lang="en-US" sz="1200" baseline="0" dirty="0" smtClean="0">
                <a:latin typeface="Arial Narrow" panose="020B0606020202030204" pitchFamily="34" charset="0"/>
                <a:ea typeface="KaiTi" panose="02010609060101010101" pitchFamily="49" charset="-122"/>
              </a:rPr>
              <a:t/>
            </a:r>
            <a:br>
              <a:rPr lang="en-US" sz="1200" baseline="0" dirty="0" smtClean="0">
                <a:latin typeface="Arial Narrow" panose="020B0606020202030204" pitchFamily="34" charset="0"/>
                <a:ea typeface="KaiTi" panose="02010609060101010101" pitchFamily="49" charset="-122"/>
              </a:rPr>
            </a:br>
            <a:r>
              <a:rPr lang="en-US" sz="1200" baseline="0" dirty="0" smtClean="0">
                <a:latin typeface="Arial Narrow" panose="020B0606020202030204" pitchFamily="34" charset="0"/>
                <a:ea typeface="KaiTi" panose="02010609060101010101" pitchFamily="49" charset="-122"/>
              </a:rPr>
              <a:t> </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3</a:t>
            </a:fld>
            <a:endParaRPr lang="en-US"/>
          </a:p>
        </p:txBody>
      </p:sp>
    </p:spTree>
    <p:extLst>
      <p:ext uri="{BB962C8B-B14F-4D97-AF65-F5344CB8AC3E}">
        <p14:creationId xmlns:p14="http://schemas.microsoft.com/office/powerpoint/2010/main" val="6994417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C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31</a:t>
            </a:fld>
            <a:endParaRPr lang="en-US"/>
          </a:p>
        </p:txBody>
      </p:sp>
    </p:spTree>
    <p:extLst>
      <p:ext uri="{BB962C8B-B14F-4D97-AF65-F5344CB8AC3E}">
        <p14:creationId xmlns:p14="http://schemas.microsoft.com/office/powerpoint/2010/main" val="415646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 on March 1, 2017. Retrieved from http://www.npm.gov.tw/exh98/form9801/ch_page_02.html. </a:t>
            </a:r>
            <a:br>
              <a:rPr lang="en-US" dirty="0" smtClean="0"/>
            </a:br>
            <a:r>
              <a:rPr lang="zh-TW" altLang="en-US" sz="1200" b="0" i="0" kern="1200" dirty="0" smtClean="0">
                <a:solidFill>
                  <a:schemeClr val="tx1"/>
                </a:solidFill>
                <a:effectLst/>
                <a:latin typeface="+mn-lt"/>
                <a:ea typeface="+mn-ea"/>
                <a:cs typeface="+mn-cs"/>
              </a:rPr>
              <a:t>傳　宋　錢選　畫盧仝烹茶圖　軸　紙本</a:t>
            </a:r>
            <a:endParaRPr lang="en-US" b="0" dirty="0" smtClean="0"/>
          </a:p>
          <a:p>
            <a:r>
              <a:rPr lang="zh-TW" altLang="en-US" sz="1200" b="0" i="0" kern="1200" dirty="0" smtClean="0">
                <a:solidFill>
                  <a:schemeClr val="tx1"/>
                </a:solidFill>
                <a:effectLst/>
                <a:latin typeface="+mn-lt"/>
                <a:ea typeface="+mn-ea"/>
                <a:cs typeface="+mn-cs"/>
              </a:rPr>
              <a:t>本幅描繪唐代詩人盧仝（約</a:t>
            </a:r>
            <a:r>
              <a:rPr lang="en-US" altLang="zh-TW" sz="1200" b="0" i="0" kern="1200" dirty="0" smtClean="0">
                <a:solidFill>
                  <a:schemeClr val="tx1"/>
                </a:solidFill>
                <a:effectLst/>
                <a:latin typeface="+mn-lt"/>
                <a:ea typeface="+mn-ea"/>
                <a:cs typeface="+mn-cs"/>
              </a:rPr>
              <a:t>795-835</a:t>
            </a:r>
            <a:r>
              <a:rPr lang="zh-TW" altLang="en-US" sz="1200" b="0" i="0" kern="1200" dirty="0" smtClean="0">
                <a:solidFill>
                  <a:schemeClr val="tx1"/>
                </a:solidFill>
                <a:effectLst/>
                <a:latin typeface="+mn-lt"/>
                <a:ea typeface="+mn-ea"/>
                <a:cs typeface="+mn-cs"/>
              </a:rPr>
              <a:t>）席地坐於一裝飾華麗的花毯之上，身旁擺放有三足朱泥茶壺、白瓷茶甌、朱漆茶托、書畫冊等。前面則畫一老嫗煽火烹茶。以朱泥宜興茶壺煮茶，為明中期以後的葉茶泡法，故應與元代畫家錢選無關。就其淡雅的設色與秀氣的湖石草木造型看來，乃是由吳派風格轉換而來，與院藏丁雲鵬</a:t>
            </a:r>
            <a:r>
              <a:rPr lang="en-US" altLang="zh-TW" sz="1200" b="0" i="0" kern="1200" dirty="0" smtClean="0">
                <a:solidFill>
                  <a:schemeClr val="tx1"/>
                </a:solidFill>
                <a:effectLst/>
                <a:latin typeface="+mn-lt"/>
                <a:ea typeface="+mn-ea"/>
                <a:cs typeface="+mn-cs"/>
              </a:rPr>
              <a:t>〈</a:t>
            </a:r>
            <a:r>
              <a:rPr lang="zh-TW" altLang="en-US" sz="1200" b="0" i="0" kern="1200" dirty="0" smtClean="0">
                <a:solidFill>
                  <a:schemeClr val="tx1"/>
                </a:solidFill>
                <a:effectLst/>
                <a:latin typeface="+mn-lt"/>
                <a:ea typeface="+mn-ea"/>
                <a:cs typeface="+mn-cs"/>
              </a:rPr>
              <a:t>洗象圖</a:t>
            </a:r>
            <a:r>
              <a:rPr lang="en-US" altLang="zh-TW" sz="1200" b="0" i="0" kern="1200" dirty="0" smtClean="0">
                <a:solidFill>
                  <a:schemeClr val="tx1"/>
                </a:solidFill>
                <a:effectLst/>
                <a:latin typeface="+mn-lt"/>
                <a:ea typeface="+mn-ea"/>
                <a:cs typeface="+mn-cs"/>
              </a:rPr>
              <a:t>〉</a:t>
            </a:r>
            <a:r>
              <a:rPr lang="zh-TW" altLang="en-US" sz="1200" b="0" i="0" kern="1200" dirty="0" smtClean="0">
                <a:solidFill>
                  <a:schemeClr val="tx1"/>
                </a:solidFill>
                <a:effectLst/>
                <a:latin typeface="+mn-lt"/>
                <a:ea typeface="+mn-ea"/>
                <a:cs typeface="+mn-cs"/>
              </a:rPr>
              <a:t>等畫風與用筆皆極為相似，應為晚明出身安徽的畫家丁雲鵬（</a:t>
            </a:r>
            <a:r>
              <a:rPr lang="en-US" altLang="zh-TW" sz="1200" b="0" i="0" kern="1200" dirty="0" smtClean="0">
                <a:solidFill>
                  <a:schemeClr val="tx1"/>
                </a:solidFill>
                <a:effectLst/>
                <a:latin typeface="+mn-lt"/>
                <a:ea typeface="+mn-ea"/>
                <a:cs typeface="+mn-cs"/>
              </a:rPr>
              <a:t>1547-1628</a:t>
            </a:r>
            <a:r>
              <a:rPr lang="zh-TW" altLang="en-US" sz="1200" b="0" i="0" kern="1200" dirty="0" smtClean="0">
                <a:solidFill>
                  <a:schemeClr val="tx1"/>
                </a:solidFill>
                <a:effectLst/>
                <a:latin typeface="+mn-lt"/>
                <a:ea typeface="+mn-ea"/>
                <a:cs typeface="+mn-cs"/>
              </a:rPr>
              <a:t>之後）所作。</a:t>
            </a:r>
          </a:p>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32</a:t>
            </a:fld>
            <a:endParaRPr lang="en-US"/>
          </a:p>
        </p:txBody>
      </p:sp>
    </p:spTree>
    <p:extLst>
      <p:ext uri="{BB962C8B-B14F-4D97-AF65-F5344CB8AC3E}">
        <p14:creationId xmlns:p14="http://schemas.microsoft.com/office/powerpoint/2010/main" val="29222727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http://lotusperry.com/chinese/the-seven-cups-of-tea/</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34</a:t>
            </a:fld>
            <a:endParaRPr lang="en-US"/>
          </a:p>
        </p:txBody>
      </p:sp>
    </p:spTree>
    <p:extLst>
      <p:ext uri="{BB962C8B-B14F-4D97-AF65-F5344CB8AC3E}">
        <p14:creationId xmlns:p14="http://schemas.microsoft.com/office/powerpoint/2010/main" val="3710996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 on</a:t>
            </a:r>
            <a:r>
              <a:rPr lang="en-US" baseline="0" dirty="0" smtClean="0"/>
              <a:t> 10/25/2016; retrieved form http://www.uuhuaku.com/uua/YiKuItemEW?id=2229 </a:t>
            </a:r>
          </a:p>
        </p:txBody>
      </p:sp>
      <p:sp>
        <p:nvSpPr>
          <p:cNvPr id="4" name="Slide Number Placeholder 3"/>
          <p:cNvSpPr>
            <a:spLocks noGrp="1"/>
          </p:cNvSpPr>
          <p:nvPr>
            <p:ph type="sldNum" sz="quarter" idx="10"/>
          </p:nvPr>
        </p:nvSpPr>
        <p:spPr/>
        <p:txBody>
          <a:bodyPr/>
          <a:lstStyle/>
          <a:p>
            <a:fld id="{ED566074-CEC2-4EBF-B1F3-E97A96BEB2E0}" type="slidenum">
              <a:rPr lang="en-US" smtClean="0"/>
              <a:t>35</a:t>
            </a:fld>
            <a:endParaRPr lang="en-US"/>
          </a:p>
        </p:txBody>
      </p:sp>
    </p:spTree>
    <p:extLst>
      <p:ext uri="{BB962C8B-B14F-4D97-AF65-F5344CB8AC3E}">
        <p14:creationId xmlns:p14="http://schemas.microsoft.com/office/powerpoint/2010/main" val="7539969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 on 10/25/2016; retrieved from http://www.lcsd.gov.hk/ce/Museum/Arts/7thingsabouttea/en/ch5_1_4.htm</a:t>
            </a:r>
            <a:br>
              <a:rPr lang="en-US" dirty="0" smtClean="0"/>
            </a:br>
            <a:r>
              <a:rPr lang="en-US" dirty="0" smtClean="0"/>
              <a:t/>
            </a:r>
            <a:br>
              <a:rPr lang="en-US" dirty="0" smtClean="0"/>
            </a:br>
            <a:r>
              <a:rPr lang="en-US" sz="1200" i="0" kern="1200" dirty="0" smtClean="0">
                <a:solidFill>
                  <a:schemeClr val="tx1"/>
                </a:solidFill>
                <a:effectLst/>
                <a:latin typeface="+mn-lt"/>
                <a:ea typeface="+mn-ea"/>
                <a:cs typeface="+mn-cs"/>
              </a:rPr>
              <a:t>In the Ming dynasty, people used a different method in making their cups of tea. They preferred to prepare tea by steeping refined tea leaves in a teapot. This was called the "steeping method". In order to prepare a cup of good tea by using the "steeping method", the amount of tea leaves used and the water temperature have to be carefully controlled. At the beginning of the Ming dynasty, people used large teapots to brew tea so that they could drink many cups from one pot of tea. They later discovered that when the leaves were being steeped too long in hot water, the tea would become bitter in taste and the last few cups would not be as fresh as the first few ones. That was why the size of teapots became smaller and smaller. Apart from </a:t>
            </a:r>
            <a:r>
              <a:rPr lang="en-US" sz="1200" i="0" kern="1200" dirty="0" err="1" smtClean="0">
                <a:solidFill>
                  <a:schemeClr val="tx1"/>
                </a:solidFill>
                <a:effectLst/>
                <a:latin typeface="+mn-lt"/>
                <a:ea typeface="+mn-ea"/>
                <a:cs typeface="+mn-cs"/>
              </a:rPr>
              <a:t>underglazed</a:t>
            </a:r>
            <a:r>
              <a:rPr lang="en-US" sz="1200" i="0" kern="1200" dirty="0" smtClean="0">
                <a:solidFill>
                  <a:schemeClr val="tx1"/>
                </a:solidFill>
                <a:effectLst/>
                <a:latin typeface="+mn-lt"/>
                <a:ea typeface="+mn-ea"/>
                <a:cs typeface="+mn-cs"/>
              </a:rPr>
              <a:t> teapots and white glaze teapots, those teapots made in purple clay at </a:t>
            </a:r>
            <a:r>
              <a:rPr lang="en-US" sz="1200" i="0" kern="1200" dirty="0" err="1" smtClean="0">
                <a:solidFill>
                  <a:schemeClr val="tx1"/>
                </a:solidFill>
                <a:effectLst/>
                <a:latin typeface="+mn-lt"/>
                <a:ea typeface="+mn-ea"/>
                <a:cs typeface="+mn-cs"/>
              </a:rPr>
              <a:t>Yixing</a:t>
            </a:r>
            <a:r>
              <a:rPr lang="en-US" sz="1200" i="0" kern="1200" dirty="0" smtClean="0">
                <a:solidFill>
                  <a:schemeClr val="tx1"/>
                </a:solidFill>
                <a:effectLst/>
                <a:latin typeface="+mn-lt"/>
                <a:ea typeface="+mn-ea"/>
                <a:cs typeface="+mn-cs"/>
              </a:rPr>
              <a:t> of </a:t>
            </a:r>
            <a:r>
              <a:rPr lang="en-US" sz="1200" i="0" kern="1200" dirty="0" err="1" smtClean="0">
                <a:solidFill>
                  <a:schemeClr val="tx1"/>
                </a:solidFill>
                <a:effectLst/>
                <a:latin typeface="+mn-lt"/>
                <a:ea typeface="+mn-ea"/>
                <a:cs typeface="+mn-cs"/>
              </a:rPr>
              <a:t>Jiangxu</a:t>
            </a:r>
            <a:r>
              <a:rPr lang="en-US" sz="1200" i="0" kern="1200" dirty="0" smtClean="0">
                <a:solidFill>
                  <a:schemeClr val="tx1"/>
                </a:solidFill>
                <a:effectLst/>
                <a:latin typeface="+mn-lt"/>
                <a:ea typeface="+mn-ea"/>
                <a:cs typeface="+mn-cs"/>
              </a:rPr>
              <a:t> province were most treasured by the tea epicures.</a:t>
            </a:r>
          </a:p>
        </p:txBody>
      </p:sp>
      <p:sp>
        <p:nvSpPr>
          <p:cNvPr id="4" name="Slide Number Placeholder 3"/>
          <p:cNvSpPr>
            <a:spLocks noGrp="1"/>
          </p:cNvSpPr>
          <p:nvPr>
            <p:ph type="sldNum" sz="quarter" idx="10"/>
          </p:nvPr>
        </p:nvSpPr>
        <p:spPr/>
        <p:txBody>
          <a:bodyPr/>
          <a:lstStyle/>
          <a:p>
            <a:fld id="{ED566074-CEC2-4EBF-B1F3-E97A96BEB2E0}" type="slidenum">
              <a:rPr lang="en-US" smtClean="0"/>
              <a:t>36</a:t>
            </a:fld>
            <a:endParaRPr lang="en-US" dirty="0"/>
          </a:p>
        </p:txBody>
      </p:sp>
    </p:spTree>
    <p:extLst>
      <p:ext uri="{BB962C8B-B14F-4D97-AF65-F5344CB8AC3E}">
        <p14:creationId xmlns:p14="http://schemas.microsoft.com/office/powerpoint/2010/main" val="29160047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1"/>
            <a:r>
              <a:rPr lang="en-US" altLang="zh-CN" sz="1200" b="0" i="0" kern="1200" dirty="0" smtClean="0">
                <a:solidFill>
                  <a:schemeClr val="tx1"/>
                </a:solidFill>
                <a:effectLst/>
                <a:latin typeface="+mn-lt"/>
                <a:ea typeface="+mn-ea"/>
                <a:cs typeface="+mn-cs"/>
              </a:rPr>
              <a:t>Hui Mountain Tea Banquet by Wei Zheng Ming; Ming Dynasty,</a:t>
            </a:r>
            <a:r>
              <a:rPr lang="en-US" altLang="zh-CN" sz="1200" b="0" i="0" kern="1200" baseline="0" dirty="0" smtClean="0">
                <a:solidFill>
                  <a:schemeClr val="tx1"/>
                </a:solidFill>
                <a:effectLst/>
                <a:latin typeface="+mn-lt"/>
                <a:ea typeface="+mn-ea"/>
                <a:cs typeface="+mn-cs"/>
              </a:rPr>
              <a:t> 1518</a:t>
            </a:r>
            <a:br>
              <a:rPr lang="en-US" altLang="zh-CN" sz="1200" b="0" i="0" kern="1200" baseline="0" dirty="0" smtClean="0">
                <a:solidFill>
                  <a:schemeClr val="tx1"/>
                </a:solidFill>
                <a:effectLst/>
                <a:latin typeface="+mn-lt"/>
                <a:ea typeface="+mn-ea"/>
                <a:cs typeface="+mn-cs"/>
              </a:rPr>
            </a:br>
            <a:r>
              <a:rPr lang="zh-CN" altLang="en-US" sz="1200" b="0" i="0" kern="1200" dirty="0" smtClean="0">
                <a:solidFill>
                  <a:schemeClr val="tx1"/>
                </a:solidFill>
                <a:effectLst/>
                <a:latin typeface="+mn-lt"/>
                <a:ea typeface="+mn-ea"/>
                <a:cs typeface="+mn-cs"/>
              </a:rPr>
              <a:t>文徵明作品 故宫博物院藏  </a:t>
            </a:r>
            <a:r>
              <a:rPr lang="en-US" altLang="zh-CN" sz="1200" b="0" i="0" kern="1200" dirty="0" smtClean="0">
                <a:solidFill>
                  <a:schemeClr val="tx1"/>
                </a:solidFill>
                <a:effectLst/>
                <a:latin typeface="+mn-lt"/>
                <a:ea typeface="+mn-ea"/>
                <a:cs typeface="+mn-cs"/>
              </a:rPr>
              <a:t>2015-06-27 00:41:17|  </a:t>
            </a:r>
            <a:r>
              <a:rPr lang="zh-CN" altLang="en-US" sz="1200" b="0" i="0" kern="1200" dirty="0" smtClean="0">
                <a:solidFill>
                  <a:schemeClr val="tx1"/>
                </a:solidFill>
                <a:effectLst/>
                <a:latin typeface="+mn-lt"/>
                <a:ea typeface="+mn-ea"/>
                <a:cs typeface="+mn-cs"/>
              </a:rPr>
              <a:t>分类： </a:t>
            </a:r>
            <a:r>
              <a:rPr lang="zh-CN" altLang="en-US" sz="1200" b="0" i="0" u="none" strike="noStrike" kern="1200" dirty="0" smtClean="0">
                <a:solidFill>
                  <a:schemeClr val="tx1"/>
                </a:solidFill>
                <a:effectLst/>
                <a:latin typeface="+mn-lt"/>
                <a:ea typeface="+mn-ea"/>
                <a:cs typeface="+mn-cs"/>
                <a:hlinkClick r:id="rId3" tooltip="明代绘画"/>
              </a:rPr>
              <a:t>明代绘画</a:t>
            </a:r>
            <a:r>
              <a:rPr lang="zh-CN" altLang="en-US" sz="1200" b="0" i="0" kern="1200" dirty="0" smtClean="0">
                <a:solidFill>
                  <a:schemeClr val="tx1"/>
                </a:solidFill>
                <a:effectLst/>
                <a:latin typeface="+mn-lt"/>
                <a:ea typeface="+mn-ea"/>
                <a:cs typeface="+mn-cs"/>
              </a:rPr>
              <a:t> </a:t>
            </a:r>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标签：</a:t>
            </a:r>
            <a:r>
              <a:rPr lang="zh-CN" altLang="en-US" sz="1200" b="0" i="0" u="none" strike="noStrike" kern="1200" dirty="0" smtClean="0">
                <a:solidFill>
                  <a:schemeClr val="tx1"/>
                </a:solidFill>
                <a:effectLst/>
                <a:latin typeface="+mn-lt"/>
                <a:ea typeface="+mn-ea"/>
                <a:cs typeface="+mn-cs"/>
                <a:hlinkClick r:id="rId4"/>
              </a:rPr>
              <a:t>吴门四家</a:t>
            </a:r>
            <a:r>
              <a:rPr lang="zh-CN" altLang="en-US" sz="1200" b="0" i="0" kern="1200" dirty="0" smtClean="0">
                <a:solidFill>
                  <a:schemeClr val="tx1"/>
                </a:solidFill>
                <a:effectLst/>
                <a:latin typeface="+mn-lt"/>
                <a:ea typeface="+mn-ea"/>
                <a:cs typeface="+mn-cs"/>
              </a:rPr>
              <a:t>  </a:t>
            </a:r>
            <a:r>
              <a:rPr lang="zh-CN" altLang="en-US" sz="1200" b="0" i="0" u="none" strike="noStrike" kern="1200" dirty="0" smtClean="0">
                <a:solidFill>
                  <a:schemeClr val="tx1"/>
                </a:solidFill>
                <a:effectLst/>
                <a:latin typeface="+mn-lt"/>
                <a:ea typeface="+mn-ea"/>
                <a:cs typeface="+mn-cs"/>
                <a:hlinkClick r:id="rId5"/>
              </a:rPr>
              <a:t>文徵明</a:t>
            </a:r>
            <a:r>
              <a:rPr lang="zh-CN" altLang="en-US" sz="1200" b="0" i="0" kern="1200" dirty="0" smtClean="0">
                <a:solidFill>
                  <a:schemeClr val="tx1"/>
                </a:solidFill>
                <a:effectLst/>
                <a:latin typeface="+mn-lt"/>
                <a:ea typeface="+mn-ea"/>
                <a:cs typeface="+mn-cs"/>
              </a:rPr>
              <a:t>  </a:t>
            </a:r>
            <a:r>
              <a:rPr lang="zh-CN" altLang="en-US" sz="1200" b="0" i="0" u="none" strike="noStrike" kern="1200" dirty="0" smtClean="0">
                <a:solidFill>
                  <a:schemeClr val="tx1"/>
                </a:solidFill>
                <a:effectLst/>
                <a:latin typeface="+mn-lt"/>
                <a:ea typeface="+mn-ea"/>
                <a:cs typeface="+mn-cs"/>
                <a:hlinkClick r:id="rId6"/>
              </a:rPr>
              <a:t>北京故宫</a:t>
            </a:r>
            <a:r>
              <a:rPr lang="zh-CN" altLang="en-US" sz="1200" b="0" i="0" kern="1200" dirty="0" smtClean="0">
                <a:solidFill>
                  <a:schemeClr val="tx1"/>
                </a:solidFill>
                <a:effectLst/>
                <a:latin typeface="+mn-lt"/>
                <a:ea typeface="+mn-ea"/>
                <a:cs typeface="+mn-cs"/>
              </a:rPr>
              <a:t>  </a:t>
            </a:r>
            <a:r>
              <a:rPr lang="en-US" altLang="zh-CN" sz="1200" b="0" i="0" kern="1200" dirty="0" smtClean="0">
                <a:solidFill>
                  <a:schemeClr val="tx1"/>
                </a:solidFill>
                <a:effectLst/>
                <a:latin typeface="+mn-lt"/>
                <a:ea typeface="+mn-ea"/>
                <a:cs typeface="+mn-cs"/>
              </a:rPr>
              <a:t/>
            </a:r>
            <a:br>
              <a:rPr lang="en-US" altLang="zh-CN" sz="1200" b="0" i="0" kern="1200" dirty="0" smtClean="0">
                <a:solidFill>
                  <a:schemeClr val="tx1"/>
                </a:solidFill>
                <a:effectLst/>
                <a:latin typeface="+mn-lt"/>
                <a:ea typeface="+mn-ea"/>
                <a:cs typeface="+mn-cs"/>
              </a:rPr>
            </a:br>
            <a:r>
              <a:rPr lang="en-US" altLang="zh-CN" sz="1200" b="0" i="0" kern="1200" dirty="0" smtClean="0">
                <a:solidFill>
                  <a:schemeClr val="tx1"/>
                </a:solidFill>
                <a:effectLst/>
                <a:latin typeface="+mn-lt"/>
                <a:ea typeface="+mn-ea"/>
                <a:cs typeface="+mn-cs"/>
              </a:rPr>
              <a:t>Accessed on 10/25/2016; retrieved from http://jsl641124.blog.163.com/blog/static/17702514320155261411601/</a:t>
            </a:r>
            <a:endParaRPr lang="zh-CN" alt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38</a:t>
            </a:fld>
            <a:endParaRPr lang="en-US"/>
          </a:p>
        </p:txBody>
      </p:sp>
    </p:spTree>
    <p:extLst>
      <p:ext uri="{BB962C8B-B14F-4D97-AF65-F5344CB8AC3E}">
        <p14:creationId xmlns:p14="http://schemas.microsoft.com/office/powerpoint/2010/main" val="23034836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 on 10/25/2016;</a:t>
            </a:r>
            <a:r>
              <a:rPr lang="en-US" baseline="0" dirty="0" smtClean="0"/>
              <a:t> retrieved from http://www.lcsd.gov.hk/ce/Museum/Arts/7thingsabouttea/en/ch5_1_5.htm</a:t>
            </a:r>
            <a:br>
              <a:rPr lang="en-US" baseline="0" dirty="0" smtClean="0"/>
            </a:br>
            <a:r>
              <a:rPr lang="en-US" baseline="0" dirty="0" smtClean="0"/>
              <a:t/>
            </a:r>
            <a:br>
              <a:rPr lang="en-US" baseline="0" dirty="0" smtClean="0"/>
            </a:br>
            <a:r>
              <a:rPr lang="en-US" sz="1200" i="0" kern="1200" dirty="0" smtClean="0">
                <a:solidFill>
                  <a:schemeClr val="tx1"/>
                </a:solidFill>
                <a:effectLst/>
                <a:latin typeface="+mn-lt"/>
                <a:ea typeface="+mn-ea"/>
                <a:cs typeface="+mn-cs"/>
              </a:rPr>
              <a:t>People of the Qing dynasty followed the tradition of the Ming dynasty in preparing tea by the "steeping method". More attention was paid to the quality of teapots used. Purple clay teapots made at </a:t>
            </a:r>
            <a:r>
              <a:rPr lang="en-US" sz="1200" i="0" kern="1200" dirty="0" err="1" smtClean="0">
                <a:solidFill>
                  <a:schemeClr val="tx1"/>
                </a:solidFill>
                <a:effectLst/>
                <a:latin typeface="+mn-lt"/>
                <a:ea typeface="+mn-ea"/>
                <a:cs typeface="+mn-cs"/>
              </a:rPr>
              <a:t>Yixing</a:t>
            </a:r>
            <a:r>
              <a:rPr lang="en-US" sz="1200" i="0" kern="1200" dirty="0" smtClean="0">
                <a:solidFill>
                  <a:schemeClr val="tx1"/>
                </a:solidFill>
                <a:effectLst/>
                <a:latin typeface="+mn-lt"/>
                <a:ea typeface="+mn-ea"/>
                <a:cs typeface="+mn-cs"/>
              </a:rPr>
              <a:t> were still the </a:t>
            </a:r>
            <a:r>
              <a:rPr lang="en-US" sz="1200" i="0" kern="1200" dirty="0" err="1" smtClean="0">
                <a:solidFill>
                  <a:schemeClr val="tx1"/>
                </a:solidFill>
                <a:effectLst/>
                <a:latin typeface="+mn-lt"/>
                <a:ea typeface="+mn-ea"/>
                <a:cs typeface="+mn-cs"/>
              </a:rPr>
              <a:t>favourites</a:t>
            </a:r>
            <a:r>
              <a:rPr lang="en-US" sz="1200" i="0" kern="1200" dirty="0" smtClean="0">
                <a:solidFill>
                  <a:schemeClr val="tx1"/>
                </a:solidFill>
                <a:effectLst/>
                <a:latin typeface="+mn-lt"/>
                <a:ea typeface="+mn-ea"/>
                <a:cs typeface="+mn-cs"/>
              </a:rPr>
              <a:t> of tea lovers because these teapots were said to be the best ones in bringing out and retaining the </a:t>
            </a:r>
            <a:r>
              <a:rPr lang="en-US" sz="1200" i="0" kern="1200" dirty="0" err="1" smtClean="0">
                <a:solidFill>
                  <a:schemeClr val="tx1"/>
                </a:solidFill>
                <a:effectLst/>
                <a:latin typeface="+mn-lt"/>
                <a:ea typeface="+mn-ea"/>
                <a:cs typeface="+mn-cs"/>
              </a:rPr>
              <a:t>colour</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flavour</a:t>
            </a:r>
            <a:r>
              <a:rPr lang="en-US" sz="1200" i="0" kern="1200" dirty="0" smtClean="0">
                <a:solidFill>
                  <a:schemeClr val="tx1"/>
                </a:solidFill>
                <a:effectLst/>
                <a:latin typeface="+mn-lt"/>
                <a:ea typeface="+mn-ea"/>
                <a:cs typeface="+mn-cs"/>
              </a:rPr>
              <a:t>, and aroma of tea. Teapots made in pewter and porcelain were also treasured by some tea epicures because the former could keep the tea warm for a longer time while the latter had the feeling of cleanliness. Besides teapots, people of the Qing dynasty also used covered teacups for brewing tea.</a:t>
            </a:r>
          </a:p>
          <a:p>
            <a:r>
              <a:rPr lang="en-US" sz="1200" i="0" kern="1200" dirty="0" smtClean="0">
                <a:solidFill>
                  <a:schemeClr val="tx1"/>
                </a:solidFill>
                <a:effectLst/>
                <a:latin typeface="+mn-lt"/>
                <a:ea typeface="+mn-ea"/>
                <a:cs typeface="+mn-cs"/>
              </a:rPr>
              <a:t>Covered teacup was an ideal utensil for preparing tea for one person. Tea manufacturers of the Qing dynasty invented the special method to control tea fermentation, which resulted in the production of black tea and oolong tea. Beginning from the Qing dynasty, people had more choice in the selection of tea.</a:t>
            </a:r>
          </a:p>
          <a:p>
            <a:r>
              <a:rPr lang="en-US" sz="1200" i="0" kern="1200" dirty="0" smtClean="0">
                <a:solidFill>
                  <a:schemeClr val="tx1"/>
                </a:solidFill>
                <a:effectLst/>
                <a:latin typeface="+mn-lt"/>
                <a:ea typeface="+mn-ea"/>
                <a:cs typeface="+mn-cs"/>
              </a:rPr>
              <a:t>The production of oolong tea in the Qing dynasty had brought along a new way in brewing this special kind of tea, which is often referred to as the "</a:t>
            </a:r>
            <a:r>
              <a:rPr lang="en-US" sz="1200" i="0" kern="1200" dirty="0" err="1" smtClean="0">
                <a:solidFill>
                  <a:schemeClr val="tx1"/>
                </a:solidFill>
                <a:effectLst/>
                <a:latin typeface="+mn-lt"/>
                <a:ea typeface="+mn-ea"/>
                <a:cs typeface="+mn-cs"/>
              </a:rPr>
              <a:t>gongfu</a:t>
            </a:r>
            <a:r>
              <a:rPr lang="en-US" sz="1200" i="0" kern="1200" dirty="0" smtClean="0">
                <a:solidFill>
                  <a:schemeClr val="tx1"/>
                </a:solidFill>
                <a:effectLst/>
                <a:latin typeface="+mn-lt"/>
                <a:ea typeface="+mn-ea"/>
                <a:cs typeface="+mn-cs"/>
              </a:rPr>
              <a:t> tea".</a:t>
            </a:r>
          </a:p>
          <a:p>
            <a:r>
              <a:rPr lang="en-US" sz="1200" i="0" kern="1200" dirty="0" smtClean="0">
                <a:solidFill>
                  <a:schemeClr val="tx1"/>
                </a:solidFill>
                <a:effectLst/>
                <a:latin typeface="+mn-lt"/>
                <a:ea typeface="+mn-ea"/>
                <a:cs typeface="+mn-cs"/>
              </a:rPr>
              <a:t>The procedures in the preparation of </a:t>
            </a:r>
            <a:r>
              <a:rPr lang="en-US" sz="1200" i="0" kern="1200" dirty="0" err="1" smtClean="0">
                <a:solidFill>
                  <a:schemeClr val="tx1"/>
                </a:solidFill>
                <a:effectLst/>
                <a:latin typeface="+mn-lt"/>
                <a:ea typeface="+mn-ea"/>
                <a:cs typeface="+mn-cs"/>
              </a:rPr>
              <a:t>gongfu</a:t>
            </a:r>
            <a:r>
              <a:rPr lang="en-US" sz="1200" i="0" kern="1200" dirty="0" smtClean="0">
                <a:solidFill>
                  <a:schemeClr val="tx1"/>
                </a:solidFill>
                <a:effectLst/>
                <a:latin typeface="+mn-lt"/>
                <a:ea typeface="+mn-ea"/>
                <a:cs typeface="+mn-cs"/>
              </a:rPr>
              <a:t> tea are very complicated. Special requirements are set by the </a:t>
            </a:r>
            <a:r>
              <a:rPr lang="en-US" sz="1200" i="0" kern="1200" dirty="0" err="1" smtClean="0">
                <a:solidFill>
                  <a:schemeClr val="tx1"/>
                </a:solidFill>
                <a:effectLst/>
                <a:latin typeface="+mn-lt"/>
                <a:ea typeface="+mn-ea"/>
                <a:cs typeface="+mn-cs"/>
              </a:rPr>
              <a:t>gongfu</a:t>
            </a:r>
            <a:r>
              <a:rPr lang="en-US" sz="1200" i="0" kern="1200" dirty="0" smtClean="0">
                <a:solidFill>
                  <a:schemeClr val="tx1"/>
                </a:solidFill>
                <a:effectLst/>
                <a:latin typeface="+mn-lt"/>
                <a:ea typeface="+mn-ea"/>
                <a:cs typeface="+mn-cs"/>
              </a:rPr>
              <a:t> tea lovers as to how the water should be prepared, the amount of tea leaves to be used, how to pour in the boiling water, and how to drink the tea. The teapot and teacups used for the </a:t>
            </a:r>
            <a:r>
              <a:rPr lang="en-US" sz="1200" i="0" kern="1200" dirty="0" err="1" smtClean="0">
                <a:solidFill>
                  <a:schemeClr val="tx1"/>
                </a:solidFill>
                <a:effectLst/>
                <a:latin typeface="+mn-lt"/>
                <a:ea typeface="+mn-ea"/>
                <a:cs typeface="+mn-cs"/>
              </a:rPr>
              <a:t>gongfu</a:t>
            </a:r>
            <a:r>
              <a:rPr lang="en-US" sz="1200" i="0" kern="1200" dirty="0" smtClean="0">
                <a:solidFill>
                  <a:schemeClr val="tx1"/>
                </a:solidFill>
                <a:effectLst/>
                <a:latin typeface="+mn-lt"/>
                <a:ea typeface="+mn-ea"/>
                <a:cs typeface="+mn-cs"/>
              </a:rPr>
              <a:t> tea are very small in size and they are often purple-clay wares from </a:t>
            </a:r>
            <a:r>
              <a:rPr lang="en-US" sz="1200" i="0" kern="1200" dirty="0" err="1" smtClean="0">
                <a:solidFill>
                  <a:schemeClr val="tx1"/>
                </a:solidFill>
                <a:effectLst/>
                <a:latin typeface="+mn-lt"/>
                <a:ea typeface="+mn-ea"/>
                <a:cs typeface="+mn-cs"/>
              </a:rPr>
              <a:t>Yixing</a:t>
            </a:r>
            <a:r>
              <a:rPr lang="en-US" sz="1200" i="0" kern="1200" dirty="0" smtClean="0">
                <a:solidFill>
                  <a:schemeClr val="tx1"/>
                </a:solidFill>
                <a:effectLst/>
                <a:latin typeface="+mn-lt"/>
                <a:ea typeface="+mn-ea"/>
                <a:cs typeface="+mn-cs"/>
              </a:rPr>
              <a:t> of the </a:t>
            </a:r>
            <a:r>
              <a:rPr lang="en-US" sz="1200" i="0" kern="1200" dirty="0" err="1" smtClean="0">
                <a:solidFill>
                  <a:schemeClr val="tx1"/>
                </a:solidFill>
                <a:effectLst/>
                <a:latin typeface="+mn-lt"/>
                <a:ea typeface="+mn-ea"/>
                <a:cs typeface="+mn-cs"/>
              </a:rPr>
              <a:t>Jiangxu</a:t>
            </a:r>
            <a:r>
              <a:rPr lang="en-US" sz="1200" i="0" kern="1200" dirty="0" smtClean="0">
                <a:solidFill>
                  <a:schemeClr val="tx1"/>
                </a:solidFill>
                <a:effectLst/>
                <a:latin typeface="+mn-lt"/>
                <a:ea typeface="+mn-ea"/>
                <a:cs typeface="+mn-cs"/>
              </a:rPr>
              <a:t> province. It is said that such a drinking style is the best way in bringing out the </a:t>
            </a:r>
            <a:r>
              <a:rPr lang="en-US" sz="1200" i="0" kern="1200" dirty="0" err="1" smtClean="0">
                <a:solidFill>
                  <a:schemeClr val="tx1"/>
                </a:solidFill>
                <a:effectLst/>
                <a:latin typeface="+mn-lt"/>
                <a:ea typeface="+mn-ea"/>
                <a:cs typeface="+mn-cs"/>
              </a:rPr>
              <a:t>colour</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flavour</a:t>
            </a:r>
            <a:r>
              <a:rPr lang="en-US" sz="1200" i="0" kern="1200" dirty="0" smtClean="0">
                <a:solidFill>
                  <a:schemeClr val="tx1"/>
                </a:solidFill>
                <a:effectLst/>
                <a:latin typeface="+mn-lt"/>
                <a:ea typeface="+mn-ea"/>
                <a:cs typeface="+mn-cs"/>
              </a:rPr>
              <a:t>, and aroma of oolong tea. Perhaps this explains why such a drinking style has survived for a few hundred years and its still very popular among the natives of Chaozhou and Fujian province. (</a:t>
            </a:r>
            <a:r>
              <a:rPr lang="en-US" sz="1200" i="0" u="sng" kern="1200" dirty="0" smtClean="0">
                <a:solidFill>
                  <a:schemeClr val="tx1"/>
                </a:solidFill>
                <a:effectLst/>
                <a:latin typeface="+mn-lt"/>
                <a:ea typeface="+mn-ea"/>
                <a:cs typeface="+mn-cs"/>
                <a:hlinkClick r:id="rId3" tooltip="Preparing gongfu tea"/>
              </a:rPr>
              <a:t>Click here for a video presentation on "</a:t>
            </a:r>
            <a:r>
              <a:rPr lang="en-US" sz="1200" i="0" u="sng" kern="1200" dirty="0" err="1" smtClean="0">
                <a:solidFill>
                  <a:schemeClr val="tx1"/>
                </a:solidFill>
                <a:effectLst/>
                <a:latin typeface="+mn-lt"/>
                <a:ea typeface="+mn-ea"/>
                <a:cs typeface="+mn-cs"/>
                <a:hlinkClick r:id="rId3" tooltip="Preparing gongfu tea"/>
              </a:rPr>
              <a:t>gongfu</a:t>
            </a:r>
            <a:r>
              <a:rPr lang="en-US" sz="1200" i="0" u="sng" kern="1200" dirty="0" smtClean="0">
                <a:solidFill>
                  <a:schemeClr val="tx1"/>
                </a:solidFill>
                <a:effectLst/>
                <a:latin typeface="+mn-lt"/>
                <a:ea typeface="+mn-ea"/>
                <a:cs typeface="+mn-cs"/>
                <a:hlinkClick r:id="rId3" tooltip="Preparing gongfu tea"/>
              </a:rPr>
              <a:t> tea"</a:t>
            </a:r>
            <a:r>
              <a:rPr lang="en-US" sz="1200" i="0" kern="1200" dirty="0" smtClean="0">
                <a:solidFill>
                  <a:schemeClr val="tx1"/>
                </a:solidFill>
                <a:effectLst/>
                <a:latin typeface="+mn-lt"/>
                <a:ea typeface="+mn-ea"/>
                <a:cs typeface="+mn-cs"/>
              </a:rPr>
              <a:t>)</a:t>
            </a:r>
          </a:p>
          <a:p>
            <a:r>
              <a:rPr lang="en-US" sz="1200" i="0" u="none" strike="noStrike" kern="1200" dirty="0" smtClean="0">
                <a:solidFill>
                  <a:schemeClr val="tx1"/>
                </a:solidFill>
                <a:effectLst/>
                <a:latin typeface="+mn-lt"/>
                <a:ea typeface="+mn-ea"/>
                <a:cs typeface="+mn-cs"/>
                <a:hlinkClick r:id="rId4" tooltip="Info. for teachers"/>
              </a:rPr>
              <a:t>Info. for teachers</a:t>
            </a:r>
            <a:r>
              <a:rPr lang="en-US" sz="1200" kern="1200" dirty="0" smtClean="0">
                <a:solidFill>
                  <a:schemeClr val="tx1"/>
                </a:solidFill>
                <a:effectLst/>
                <a:latin typeface="+mn-lt"/>
                <a:ea typeface="+mn-ea"/>
                <a:cs typeface="+mn-cs"/>
              </a:rPr>
              <a:t> | </a:t>
            </a:r>
            <a:r>
              <a:rPr lang="en-US" sz="1200" i="0" u="none" strike="noStrike" kern="1200" dirty="0" smtClean="0">
                <a:solidFill>
                  <a:schemeClr val="tx1"/>
                </a:solidFill>
                <a:effectLst/>
                <a:latin typeface="+mn-lt"/>
                <a:ea typeface="+mn-ea"/>
                <a:cs typeface="+mn-cs"/>
                <a:hlinkClick r:id="rId5" tooltip="About us"/>
              </a:rPr>
              <a:t>About us</a:t>
            </a:r>
            <a:r>
              <a:rPr lang="en-US" sz="1200" kern="1200" dirty="0" smtClean="0">
                <a:solidFill>
                  <a:schemeClr val="tx1"/>
                </a:solidFill>
                <a:effectLst/>
                <a:latin typeface="+mn-lt"/>
                <a:ea typeface="+mn-ea"/>
                <a:cs typeface="+mn-cs"/>
              </a:rPr>
              <a:t> | </a:t>
            </a:r>
            <a:r>
              <a:rPr lang="en-US" sz="1200" i="0" u="none" strike="noStrike" kern="1200" dirty="0" smtClean="0">
                <a:solidFill>
                  <a:schemeClr val="tx1"/>
                </a:solidFill>
                <a:effectLst/>
                <a:latin typeface="+mn-lt"/>
                <a:ea typeface="+mn-ea"/>
                <a:cs typeface="+mn-cs"/>
                <a:hlinkClick r:id="rId6" tooltip="Privacy policy"/>
              </a:rPr>
              <a:t>Privacy policy</a:t>
            </a:r>
            <a:r>
              <a:rPr lang="en-US" sz="1200" kern="1200" dirty="0" smtClean="0">
                <a:solidFill>
                  <a:schemeClr val="tx1"/>
                </a:solidFill>
                <a:effectLst/>
                <a:latin typeface="+mn-lt"/>
                <a:ea typeface="+mn-ea"/>
                <a:cs typeface="+mn-cs"/>
              </a:rPr>
              <a:t> | </a:t>
            </a:r>
            <a:r>
              <a:rPr lang="en-US" sz="1200" i="0" u="none" strike="noStrike" kern="1200" dirty="0" smtClean="0">
                <a:solidFill>
                  <a:schemeClr val="tx1"/>
                </a:solidFill>
                <a:effectLst/>
                <a:latin typeface="+mn-lt"/>
                <a:ea typeface="+mn-ea"/>
                <a:cs typeface="+mn-cs"/>
                <a:hlinkClick r:id="rId7" tooltip="Important notices"/>
              </a:rPr>
              <a:t>Important notices</a:t>
            </a:r>
            <a:r>
              <a:rPr lang="en-US" sz="1200" i="0" u="none" strike="noStrike" kern="1200" dirty="0" smtClean="0">
                <a:solidFill>
                  <a:schemeClr val="tx1"/>
                </a:solidFill>
                <a:effectLst/>
                <a:latin typeface="+mn-lt"/>
                <a:ea typeface="+mn-ea"/>
                <a:cs typeface="+mn-cs"/>
                <a:hlinkClick r:id="rId8" tooltip="Hong Kong Museum of Tea Ware"/>
              </a:rPr>
              <a:t>© 2012 Hong Kong Museum of Tea Ware</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39</a:t>
            </a:fld>
            <a:endParaRPr lang="en-US" dirty="0"/>
          </a:p>
        </p:txBody>
      </p:sp>
    </p:spTree>
    <p:extLst>
      <p:ext uri="{BB962C8B-B14F-4D97-AF65-F5344CB8AC3E}">
        <p14:creationId xmlns:p14="http://schemas.microsoft.com/office/powerpoint/2010/main" val="28645306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https://www.kanripo.org/text/KR3i0024/003</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40</a:t>
            </a:fld>
            <a:endParaRPr lang="en-US"/>
          </a:p>
        </p:txBody>
      </p:sp>
    </p:spTree>
    <p:extLst>
      <p:ext uri="{BB962C8B-B14F-4D97-AF65-F5344CB8AC3E}">
        <p14:creationId xmlns:p14="http://schemas.microsoft.com/office/powerpoint/2010/main" val="2611894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sz="1200" b="1" i="0" kern="1200" dirty="0" smtClean="0">
                <a:solidFill>
                  <a:schemeClr val="tx1"/>
                </a:solidFill>
                <a:effectLst/>
                <a:latin typeface="+mn-lt"/>
                <a:ea typeface="+mn-ea"/>
                <a:cs typeface="+mn-cs"/>
              </a:rPr>
              <a:t>《</a:t>
            </a:r>
            <a:r>
              <a:rPr lang="zh-TW" altLang="en-US" sz="1200" b="1" i="0" kern="1200" dirty="0" smtClean="0">
                <a:solidFill>
                  <a:schemeClr val="tx1"/>
                </a:solidFill>
                <a:effectLst/>
                <a:latin typeface="+mn-lt"/>
                <a:ea typeface="+mn-ea"/>
                <a:cs typeface="+mn-cs"/>
              </a:rPr>
              <a:t>茶譜</a:t>
            </a:r>
            <a:r>
              <a:rPr lang="en-US" altLang="zh-TW" sz="1200" b="1" i="0" kern="1200" dirty="0" smtClean="0">
                <a:solidFill>
                  <a:schemeClr val="tx1"/>
                </a:solidFill>
                <a:effectLst/>
                <a:latin typeface="+mn-lt"/>
                <a:ea typeface="+mn-ea"/>
                <a:cs typeface="+mn-cs"/>
              </a:rPr>
              <a:t>》</a:t>
            </a:r>
            <a:r>
              <a:rPr lang="zh-TW" altLang="en-US" sz="1200" b="0" i="0" kern="1200" dirty="0" smtClean="0">
                <a:solidFill>
                  <a:schemeClr val="tx1"/>
                </a:solidFill>
                <a:effectLst/>
                <a:latin typeface="+mn-lt"/>
                <a:ea typeface="+mn-ea"/>
                <a:cs typeface="+mn-cs"/>
              </a:rPr>
              <a:t>（明）錢椿年著於</a:t>
            </a:r>
            <a:r>
              <a:rPr lang="zh-TW" altLang="en-US" sz="1200" b="0" i="0" u="none" strike="noStrike" kern="1200" dirty="0" smtClean="0">
                <a:solidFill>
                  <a:schemeClr val="tx1"/>
                </a:solidFill>
                <a:effectLst/>
                <a:latin typeface="+mn-lt"/>
                <a:ea typeface="+mn-ea"/>
                <a:cs typeface="+mn-cs"/>
                <a:hlinkClick r:id="rId3" tooltip="嘉靖"/>
              </a:rPr>
              <a:t>嘉靖</a:t>
            </a:r>
            <a:r>
              <a:rPr lang="zh-TW" altLang="en-US" sz="1200" b="0" i="0" kern="1200" dirty="0" smtClean="0">
                <a:solidFill>
                  <a:schemeClr val="tx1"/>
                </a:solidFill>
                <a:effectLst/>
                <a:latin typeface="+mn-lt"/>
                <a:ea typeface="+mn-ea"/>
                <a:cs typeface="+mn-cs"/>
              </a:rPr>
              <a:t>十八年（</a:t>
            </a:r>
            <a:r>
              <a:rPr lang="en-US" altLang="zh-TW" sz="1200" b="0" i="0" kern="1200" dirty="0" smtClean="0">
                <a:solidFill>
                  <a:schemeClr val="tx1"/>
                </a:solidFill>
                <a:effectLst/>
                <a:latin typeface="+mn-lt"/>
                <a:ea typeface="+mn-ea"/>
                <a:cs typeface="+mn-cs"/>
              </a:rPr>
              <a:t>1539</a:t>
            </a:r>
            <a:r>
              <a:rPr lang="zh-TW" altLang="en-US" sz="1200" b="0" i="0" kern="1200" dirty="0" smtClean="0">
                <a:solidFill>
                  <a:schemeClr val="tx1"/>
                </a:solidFill>
                <a:effectLst/>
                <a:latin typeface="+mn-lt"/>
                <a:ea typeface="+mn-ea"/>
                <a:cs typeface="+mn-cs"/>
              </a:rPr>
              <a:t>年），</a:t>
            </a:r>
            <a:r>
              <a:rPr lang="zh-TW" altLang="en-US" sz="1200" b="0" i="0" u="none" strike="noStrike" kern="1200" dirty="0" smtClean="0">
                <a:solidFill>
                  <a:schemeClr val="tx1"/>
                </a:solidFill>
                <a:effectLst/>
                <a:latin typeface="+mn-lt"/>
                <a:ea typeface="+mn-ea"/>
                <a:cs typeface="+mn-cs"/>
                <a:hlinkClick r:id="rId4" tooltip="顧元慶"/>
              </a:rPr>
              <a:t>顧元慶</a:t>
            </a:r>
            <a:r>
              <a:rPr lang="zh-TW" altLang="en-US" sz="1200" b="0" i="0" kern="1200" dirty="0" smtClean="0">
                <a:solidFill>
                  <a:schemeClr val="tx1"/>
                </a:solidFill>
                <a:effectLst/>
                <a:latin typeface="+mn-lt"/>
                <a:ea typeface="+mn-ea"/>
                <a:cs typeface="+mn-cs"/>
              </a:rPr>
              <a:t>於</a:t>
            </a:r>
            <a:r>
              <a:rPr lang="zh-TW" altLang="en-US" sz="1200" b="0" i="0" u="none" strike="noStrike" kern="1200" dirty="0" smtClean="0">
                <a:solidFill>
                  <a:schemeClr val="tx1"/>
                </a:solidFill>
                <a:effectLst/>
                <a:latin typeface="+mn-lt"/>
                <a:ea typeface="+mn-ea"/>
                <a:cs typeface="+mn-cs"/>
                <a:hlinkClick r:id="rId3" tooltip="嘉靖"/>
              </a:rPr>
              <a:t>嘉靖</a:t>
            </a:r>
            <a:r>
              <a:rPr lang="zh-TW" altLang="en-US" sz="1200" b="0" i="0" kern="1200" dirty="0" smtClean="0">
                <a:solidFill>
                  <a:schemeClr val="tx1"/>
                </a:solidFill>
                <a:effectLst/>
                <a:latin typeface="+mn-lt"/>
                <a:ea typeface="+mn-ea"/>
                <a:cs typeface="+mn-cs"/>
              </a:rPr>
              <a:t>二十年</a:t>
            </a:r>
            <a:r>
              <a:rPr lang="en-US" altLang="zh-TW" sz="1200" b="0" i="0" kern="1200" dirty="0" smtClean="0">
                <a:solidFill>
                  <a:schemeClr val="tx1"/>
                </a:solidFill>
                <a:effectLst/>
                <a:latin typeface="+mn-lt"/>
                <a:ea typeface="+mn-ea"/>
                <a:cs typeface="+mn-cs"/>
              </a:rPr>
              <a:t>15</a:t>
            </a:r>
            <a:r>
              <a:rPr lang="zh-TW" altLang="en-US" sz="1200" b="0" i="0" kern="1200" dirty="0" smtClean="0">
                <a:solidFill>
                  <a:schemeClr val="tx1"/>
                </a:solidFill>
                <a:effectLst/>
                <a:latin typeface="+mn-lt"/>
                <a:ea typeface="+mn-ea"/>
                <a:cs typeface="+mn-cs"/>
              </a:rPr>
              <a:t>刪校。全書共</a:t>
            </a:r>
            <a:r>
              <a:rPr lang="en-US" altLang="zh-TW" sz="1200" b="0" i="0" kern="1200" dirty="0" smtClean="0">
                <a:solidFill>
                  <a:schemeClr val="tx1"/>
                </a:solidFill>
                <a:effectLst/>
                <a:latin typeface="+mn-lt"/>
                <a:ea typeface="+mn-ea"/>
                <a:cs typeface="+mn-cs"/>
              </a:rPr>
              <a:t>9</a:t>
            </a:r>
            <a:r>
              <a:rPr lang="zh-TW" altLang="en-US" sz="1200" b="0" i="0" kern="1200" dirty="0" smtClean="0">
                <a:solidFill>
                  <a:schemeClr val="tx1"/>
                </a:solidFill>
                <a:effectLst/>
                <a:latin typeface="+mn-lt"/>
                <a:ea typeface="+mn-ea"/>
                <a:cs typeface="+mn-cs"/>
              </a:rPr>
              <a:t>節：</a:t>
            </a:r>
          </a:p>
          <a:p>
            <a:r>
              <a:rPr lang="zh-TW" altLang="en-US" sz="1200" b="0" i="0" kern="1200" dirty="0" smtClean="0">
                <a:solidFill>
                  <a:schemeClr val="tx1"/>
                </a:solidFill>
                <a:effectLst/>
                <a:latin typeface="+mn-lt"/>
                <a:ea typeface="+mn-ea"/>
                <a:cs typeface="+mn-cs"/>
              </a:rPr>
              <a:t>茶略</a:t>
            </a:r>
          </a:p>
          <a:p>
            <a:r>
              <a:rPr lang="zh-TW" altLang="en-US" sz="1200" b="0" i="0" kern="1200" dirty="0" smtClean="0">
                <a:solidFill>
                  <a:schemeClr val="tx1"/>
                </a:solidFill>
                <a:effectLst/>
                <a:latin typeface="+mn-lt"/>
                <a:ea typeface="+mn-ea"/>
                <a:cs typeface="+mn-cs"/>
              </a:rPr>
              <a:t>茶品</a:t>
            </a:r>
          </a:p>
          <a:p>
            <a:r>
              <a:rPr lang="zh-TW" altLang="en-US" sz="1200" b="0" i="0" kern="1200" dirty="0" smtClean="0">
                <a:solidFill>
                  <a:schemeClr val="tx1"/>
                </a:solidFill>
                <a:effectLst/>
                <a:latin typeface="+mn-lt"/>
                <a:ea typeface="+mn-ea"/>
                <a:cs typeface="+mn-cs"/>
              </a:rPr>
              <a:t>藝茶</a:t>
            </a:r>
          </a:p>
          <a:p>
            <a:r>
              <a:rPr lang="zh-TW" altLang="en-US" sz="1200" b="0" i="0" kern="1200" dirty="0" smtClean="0">
                <a:solidFill>
                  <a:schemeClr val="tx1"/>
                </a:solidFill>
                <a:effectLst/>
                <a:latin typeface="+mn-lt"/>
                <a:ea typeface="+mn-ea"/>
                <a:cs typeface="+mn-cs"/>
              </a:rPr>
              <a:t>採茶 一芽二葉</a:t>
            </a:r>
          </a:p>
          <a:p>
            <a:r>
              <a:rPr lang="zh-TW" altLang="en-US" sz="1200" b="0" i="0" kern="1200" dirty="0" smtClean="0">
                <a:solidFill>
                  <a:schemeClr val="tx1"/>
                </a:solidFill>
                <a:effectLst/>
                <a:latin typeface="+mn-lt"/>
                <a:ea typeface="+mn-ea"/>
                <a:cs typeface="+mn-cs"/>
              </a:rPr>
              <a:t>藏茶 收藏時用箬葉包裹，兩三天焙一次，溫度同人體溫。</a:t>
            </a:r>
          </a:p>
          <a:p>
            <a:r>
              <a:rPr lang="zh-TW" altLang="en-US" sz="1200" b="0" i="0" kern="1200" dirty="0" smtClean="0">
                <a:solidFill>
                  <a:schemeClr val="tx1"/>
                </a:solidFill>
                <a:effectLst/>
                <a:latin typeface="+mn-lt"/>
                <a:ea typeface="+mn-ea"/>
                <a:cs typeface="+mn-cs"/>
              </a:rPr>
              <a:t>制茶諸法</a:t>
            </a:r>
          </a:p>
          <a:p>
            <a:pPr lvl="1"/>
            <a:r>
              <a:rPr lang="zh-TW" altLang="en-US" sz="1200" b="0" i="0" kern="1200" dirty="0" smtClean="0">
                <a:solidFill>
                  <a:schemeClr val="tx1"/>
                </a:solidFill>
                <a:effectLst/>
                <a:latin typeface="+mn-lt"/>
                <a:ea typeface="+mn-ea"/>
                <a:cs typeface="+mn-cs"/>
              </a:rPr>
              <a:t>橙茶、蓮花茶、茉莉花茶、玫瑰花茶等的製法。</a:t>
            </a:r>
          </a:p>
          <a:p>
            <a:r>
              <a:rPr lang="zh-TW" altLang="en-US" sz="1200" b="0" i="0" kern="1200" dirty="0" smtClean="0">
                <a:solidFill>
                  <a:schemeClr val="tx1"/>
                </a:solidFill>
                <a:effectLst/>
                <a:latin typeface="+mn-lt"/>
                <a:ea typeface="+mn-ea"/>
                <a:cs typeface="+mn-cs"/>
              </a:rPr>
              <a:t>煎茶四要：擇水，洗茶，侯湯，擇瓶。</a:t>
            </a:r>
          </a:p>
          <a:p>
            <a:r>
              <a:rPr lang="zh-TW" altLang="en-US" sz="1200" b="0" i="0" kern="1200" dirty="0" smtClean="0">
                <a:solidFill>
                  <a:schemeClr val="tx1"/>
                </a:solidFill>
                <a:effectLst/>
                <a:latin typeface="+mn-lt"/>
                <a:ea typeface="+mn-ea"/>
                <a:cs typeface="+mn-cs"/>
              </a:rPr>
              <a:t>點茶三要：洗滌器，熁盞，擇果。</a:t>
            </a:r>
          </a:p>
          <a:p>
            <a:r>
              <a:rPr lang="zh-TW" altLang="en-US" sz="1200" b="0" i="0" kern="1200" dirty="0" smtClean="0">
                <a:solidFill>
                  <a:schemeClr val="tx1"/>
                </a:solidFill>
                <a:effectLst/>
                <a:latin typeface="+mn-lt"/>
                <a:ea typeface="+mn-ea"/>
                <a:cs typeface="+mn-cs"/>
              </a:rPr>
              <a:t>茶效。止咳，利水道，明目，除煩。</a:t>
            </a:r>
            <a:endParaRPr lang="en-US" altLang="zh-TW" sz="1200" b="0" i="0" kern="1200" dirty="0" smtClean="0">
              <a:solidFill>
                <a:schemeClr val="tx1"/>
              </a:solidFill>
              <a:effectLst/>
              <a:latin typeface="+mn-lt"/>
              <a:ea typeface="+mn-ea"/>
              <a:cs typeface="+mn-cs"/>
            </a:endParaRPr>
          </a:p>
          <a:p>
            <a:endParaRPr lang="en-US" altLang="zh-TW" sz="1200" b="0" i="0" kern="1200" dirty="0" smtClean="0">
              <a:solidFill>
                <a:schemeClr val="tx1"/>
              </a:solidFill>
              <a:effectLst/>
              <a:latin typeface="+mn-lt"/>
              <a:ea typeface="+mn-ea"/>
              <a:cs typeface="+mn-cs"/>
            </a:endParaRPr>
          </a:p>
          <a:p>
            <a:r>
              <a:rPr lang="en-US" altLang="zh-TW" sz="1200" b="0" i="0" kern="1200" dirty="0" smtClean="0">
                <a:solidFill>
                  <a:schemeClr val="tx1"/>
                </a:solidFill>
                <a:effectLst/>
                <a:latin typeface="+mn-lt"/>
                <a:ea typeface="+mn-ea"/>
                <a:cs typeface="+mn-cs"/>
              </a:rPr>
              <a:t>Accessed on 10/25/2016; retrieved from http://www.aictea.it/risorse/materiali/pdf_chashu/chapu_guyuanqing.pdf</a:t>
            </a:r>
            <a:endParaRPr lang="zh-TW" alt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42</a:t>
            </a:fld>
            <a:endParaRPr lang="en-US"/>
          </a:p>
        </p:txBody>
      </p:sp>
    </p:spTree>
    <p:extLst>
      <p:ext uri="{BB962C8B-B14F-4D97-AF65-F5344CB8AC3E}">
        <p14:creationId xmlns:p14="http://schemas.microsoft.com/office/powerpoint/2010/main" val="33770663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43</a:t>
            </a:fld>
            <a:endParaRPr lang="en-US"/>
          </a:p>
        </p:txBody>
      </p:sp>
    </p:spTree>
    <p:extLst>
      <p:ext uri="{BB962C8B-B14F-4D97-AF65-F5344CB8AC3E}">
        <p14:creationId xmlns:p14="http://schemas.microsoft.com/office/powerpoint/2010/main" val="613160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latinLnBrk="0"/>
            <a:r>
              <a:rPr lang="en-US" altLang="zh-TW" sz="1800" dirty="0" smtClean="0">
                <a:latin typeface="Arial Narrow" panose="020B0606020202030204" pitchFamily="34" charset="0"/>
                <a:ea typeface="KaiTi" panose="02010609060101010101" pitchFamily="49" charset="-122"/>
              </a:rPr>
              <a:t/>
            </a:r>
            <a:br>
              <a:rPr lang="en-US" altLang="zh-TW" sz="1800" dirty="0" smtClean="0">
                <a:latin typeface="Arial Narrow" panose="020B0606020202030204" pitchFamily="34" charset="0"/>
                <a:ea typeface="KaiTi" panose="02010609060101010101" pitchFamily="49" charset="-122"/>
              </a:rPr>
            </a:br>
            <a:r>
              <a:rPr lang="en-US" sz="1200" b="1" i="0" kern="1200" dirty="0" smtClean="0">
                <a:solidFill>
                  <a:schemeClr val="tx1"/>
                </a:solidFill>
                <a:effectLst/>
                <a:latin typeface="+mn-lt"/>
                <a:ea typeface="+mn-ea"/>
                <a:cs typeface="+mn-cs"/>
              </a:rPr>
              <a:t>The Art of Chinese Tea</a:t>
            </a:r>
            <a:r>
              <a:rPr lang="en-US" sz="1200" b="1" i="1" kern="1200" dirty="0" smtClean="0">
                <a:solidFill>
                  <a:schemeClr val="tx1"/>
                </a:solidFill>
                <a:effectLst/>
                <a:latin typeface="+mn-lt"/>
                <a:ea typeface="+mn-ea"/>
                <a:cs typeface="+mn-cs"/>
              </a:rPr>
              <a:t> and More</a:t>
            </a:r>
            <a:r>
              <a:rPr lang="en-US" sz="1200" b="1" i="0" kern="1200" dirty="0" smtClean="0">
                <a:solidFill>
                  <a:schemeClr val="tx1"/>
                </a:solidFill>
                <a:effectLst/>
                <a:latin typeface="+mn-lt"/>
                <a:ea typeface="+mn-ea"/>
                <a:cs typeface="+mn-cs"/>
              </a:rPr>
              <a:t/>
            </a:r>
            <a:br>
              <a:rPr lang="en-US" sz="1200" b="1"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CLTA-WA Spring Workshop on Sat. 3/4/2017</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Presented by Lotus Perry</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(1:00-2:30 pm)</a:t>
            </a:r>
            <a:br>
              <a:rPr lang="en-US" sz="1200" b="0" i="0" kern="1200" dirty="0" smtClean="0">
                <a:solidFill>
                  <a:schemeClr val="tx1"/>
                </a:solidFill>
                <a:effectLst/>
                <a:latin typeface="+mn-lt"/>
                <a:ea typeface="+mn-ea"/>
                <a:cs typeface="+mn-cs"/>
              </a:rPr>
            </a:br>
            <a:r>
              <a:rPr lang="en-US" sz="1200" b="1" i="0" kern="1200" dirty="0" smtClean="0">
                <a:solidFill>
                  <a:schemeClr val="tx1"/>
                </a:solidFill>
                <a:effectLst/>
                <a:latin typeface="+mn-lt"/>
                <a:ea typeface="+mn-ea"/>
                <a:cs typeface="+mn-cs"/>
              </a:rPr>
              <a:t>Brief History of Chinese Tea (PPT Presentation)</a:t>
            </a: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Description:</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I will give a brief history of the rise of tea, tracing through canonical texts and focusing on the idea of connoisseurship. By studying tea as a social practice in China’s cultural tradition, I hope to help the audience gain a finer appreciation of tea drinking. Teachers who are interested in adopting parts of the PPT presentation for use in their own classrooms will learn basic vocabulary as well as special terminology to explain the topic of tea.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(2:30-2:45 pm)</a:t>
            </a:r>
            <a:br>
              <a:rPr lang="en-US" sz="1200" b="0" i="0" kern="1200" dirty="0" smtClean="0">
                <a:solidFill>
                  <a:schemeClr val="tx1"/>
                </a:solidFill>
                <a:effectLst/>
                <a:latin typeface="+mn-lt"/>
                <a:ea typeface="+mn-ea"/>
                <a:cs typeface="+mn-cs"/>
              </a:rPr>
            </a:br>
            <a:r>
              <a:rPr lang="en-US" sz="1200" b="1" i="0" kern="1200" dirty="0" smtClean="0">
                <a:solidFill>
                  <a:schemeClr val="tx1"/>
                </a:solidFill>
                <a:effectLst/>
                <a:latin typeface="+mn-lt"/>
                <a:ea typeface="+mn-ea"/>
                <a:cs typeface="+mn-cs"/>
              </a:rPr>
              <a:t>Break</a:t>
            </a: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(2:45-4:00 pm)</a:t>
            </a:r>
          </a:p>
          <a:p>
            <a:r>
              <a:rPr lang="en-US" sz="1200" b="1" i="0" kern="1200" dirty="0" smtClean="0">
                <a:solidFill>
                  <a:schemeClr val="tx1"/>
                </a:solidFill>
                <a:effectLst/>
                <a:latin typeface="+mn-lt"/>
                <a:ea typeface="+mn-ea"/>
                <a:cs typeface="+mn-cs"/>
              </a:rPr>
              <a:t>Tea as a Cultural Topic in the FL Classroom: Tips, Resources &amp; Design (Discussion | Q &amp; A | Group Work) </a:t>
            </a: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This is a brainstorming session with the audience to explore ways in teaching culture in the classroom. I will use sample tea culture modules to guide audience for discussion, and will share tips, resources and ideas through a Q &amp; A session and group work.  </a:t>
            </a:r>
            <a:r>
              <a:rPr lang="en-US" sz="1200" baseline="0" dirty="0" smtClean="0">
                <a:latin typeface="Arial Narrow" panose="020B0606020202030204" pitchFamily="34" charset="0"/>
                <a:ea typeface="KaiTi" panose="02010609060101010101" pitchFamily="49" charset="-122"/>
              </a:rPr>
              <a:t/>
            </a:r>
            <a:br>
              <a:rPr lang="en-US" sz="1200" baseline="0" dirty="0" smtClean="0">
                <a:latin typeface="Arial Narrow" panose="020B0606020202030204" pitchFamily="34" charset="0"/>
                <a:ea typeface="KaiTi" panose="02010609060101010101" pitchFamily="49" charset="-122"/>
              </a:rPr>
            </a:br>
            <a:r>
              <a:rPr lang="en-US" sz="1200" baseline="0" dirty="0" smtClean="0">
                <a:latin typeface="Arial Narrow" panose="020B0606020202030204" pitchFamily="34" charset="0"/>
                <a:ea typeface="KaiTi" panose="02010609060101010101" pitchFamily="49" charset="-122"/>
              </a:rPr>
              <a:t> </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4</a:t>
            </a:fld>
            <a:endParaRPr lang="en-US"/>
          </a:p>
        </p:txBody>
      </p:sp>
    </p:spTree>
    <p:extLst>
      <p:ext uri="{BB962C8B-B14F-4D97-AF65-F5344CB8AC3E}">
        <p14:creationId xmlns:p14="http://schemas.microsoft.com/office/powerpoint/2010/main" val="6926079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a:t>
            </a:r>
            <a:r>
              <a:rPr lang="en-US" baseline="0" dirty="0" smtClean="0"/>
              <a:t> on 10/25/2016; retrieved from http://www.zgchaye.cn/file/upload/201404/28/10-40-24-56-1.jpg</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44</a:t>
            </a:fld>
            <a:endParaRPr lang="en-US"/>
          </a:p>
        </p:txBody>
      </p:sp>
    </p:spTree>
    <p:extLst>
      <p:ext uri="{BB962C8B-B14F-4D97-AF65-F5344CB8AC3E}">
        <p14:creationId xmlns:p14="http://schemas.microsoft.com/office/powerpoint/2010/main" val="4530529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45</a:t>
            </a:fld>
            <a:endParaRPr lang="en-US"/>
          </a:p>
        </p:txBody>
      </p:sp>
    </p:spTree>
    <p:extLst>
      <p:ext uri="{BB962C8B-B14F-4D97-AF65-F5344CB8AC3E}">
        <p14:creationId xmlns:p14="http://schemas.microsoft.com/office/powerpoint/2010/main" val="40025186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Fermented tea</a:t>
            </a:r>
            <a:r>
              <a:rPr lang="en-US" sz="1200" kern="1200" dirty="0" smtClean="0">
                <a:solidFill>
                  <a:schemeClr val="tx1"/>
                </a:solidFill>
                <a:effectLst/>
                <a:latin typeface="+mn-lt"/>
                <a:ea typeface="+mn-ea"/>
                <a:cs typeface="+mn-cs"/>
              </a:rPr>
              <a:t> (also known as </a:t>
            </a:r>
            <a:r>
              <a:rPr lang="en-US" sz="1200" b="1" kern="1200" dirty="0" smtClean="0">
                <a:solidFill>
                  <a:schemeClr val="tx1"/>
                </a:solidFill>
                <a:effectLst/>
                <a:latin typeface="+mn-lt"/>
                <a:ea typeface="+mn-ea"/>
                <a:cs typeface="+mn-cs"/>
              </a:rPr>
              <a:t>post-fermented tea</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dark tea</a:t>
            </a:r>
            <a:r>
              <a:rPr lang="en-US" sz="1200" kern="1200" dirty="0" smtClean="0">
                <a:solidFill>
                  <a:schemeClr val="tx1"/>
                </a:solidFill>
                <a:effectLst/>
                <a:latin typeface="+mn-lt"/>
                <a:ea typeface="+mn-ea"/>
                <a:cs typeface="+mn-cs"/>
              </a:rPr>
              <a:t>) is a class of </a:t>
            </a:r>
            <a:r>
              <a:rPr lang="en-US" sz="1200" u="none" strike="noStrike" kern="1200" dirty="0" smtClean="0">
                <a:solidFill>
                  <a:schemeClr val="tx1"/>
                </a:solidFill>
                <a:effectLst/>
                <a:latin typeface="+mn-lt"/>
                <a:ea typeface="+mn-ea"/>
                <a:cs typeface="+mn-cs"/>
                <a:hlinkClick r:id="rId3" tooltip="Tea"/>
              </a:rPr>
              <a:t>tea</a:t>
            </a:r>
            <a:r>
              <a:rPr lang="en-US" sz="1200" kern="1200" dirty="0" smtClean="0">
                <a:solidFill>
                  <a:schemeClr val="tx1"/>
                </a:solidFill>
                <a:effectLst/>
                <a:latin typeface="+mn-lt"/>
                <a:ea typeface="+mn-ea"/>
                <a:cs typeface="+mn-cs"/>
              </a:rPr>
              <a:t> that has undergone microbial </a:t>
            </a:r>
            <a:r>
              <a:rPr lang="en-US" sz="1200" u="none" strike="noStrike" kern="1200" dirty="0" smtClean="0">
                <a:solidFill>
                  <a:schemeClr val="tx1"/>
                </a:solidFill>
                <a:effectLst/>
                <a:latin typeface="+mn-lt"/>
                <a:ea typeface="+mn-ea"/>
                <a:cs typeface="+mn-cs"/>
                <a:hlinkClick r:id="rId4" tooltip="Fermentation (biochemistry)"/>
              </a:rPr>
              <a:t>fermentation</a:t>
            </a:r>
            <a:r>
              <a:rPr lang="en-US" sz="1200" kern="1200" dirty="0" smtClean="0">
                <a:solidFill>
                  <a:schemeClr val="tx1"/>
                </a:solidFill>
                <a:effectLst/>
                <a:latin typeface="+mn-lt"/>
                <a:ea typeface="+mn-ea"/>
                <a:cs typeface="+mn-cs"/>
              </a:rPr>
              <a:t>, from several months to many years. The exposure of the tea leaves to humidity and oxygen during the process also causes </a:t>
            </a:r>
            <a:r>
              <a:rPr lang="en-US" sz="1200" kern="1200" dirty="0" err="1" smtClean="0">
                <a:solidFill>
                  <a:schemeClr val="tx1"/>
                </a:solidFill>
                <a:effectLst/>
                <a:latin typeface="+mn-lt"/>
                <a:ea typeface="+mn-ea"/>
                <a:cs typeface="+mn-cs"/>
              </a:rPr>
              <a:t>endo</a:t>
            </a:r>
            <a:r>
              <a:rPr lang="en-US" sz="1200" kern="1200" dirty="0" smtClean="0">
                <a:solidFill>
                  <a:schemeClr val="tx1"/>
                </a:solidFill>
                <a:effectLst/>
                <a:latin typeface="+mn-lt"/>
                <a:ea typeface="+mn-ea"/>
                <a:cs typeface="+mn-cs"/>
              </a:rPr>
              <a:t>-oxidation (derived from the tea-leaf enzymes themselves) and </a:t>
            </a:r>
            <a:r>
              <a:rPr lang="en-US" sz="1200" kern="1200" dirty="0" err="1" smtClean="0">
                <a:solidFill>
                  <a:schemeClr val="tx1"/>
                </a:solidFill>
                <a:effectLst/>
                <a:latin typeface="+mn-lt"/>
                <a:ea typeface="+mn-ea"/>
                <a:cs typeface="+mn-cs"/>
              </a:rPr>
              <a:t>exo</a:t>
            </a:r>
            <a:r>
              <a:rPr lang="en-US" sz="1200" kern="1200" dirty="0" smtClean="0">
                <a:solidFill>
                  <a:schemeClr val="tx1"/>
                </a:solidFill>
                <a:effectLst/>
                <a:latin typeface="+mn-lt"/>
                <a:ea typeface="+mn-ea"/>
                <a:cs typeface="+mn-cs"/>
              </a:rPr>
              <a:t>-oxidation (which is </a:t>
            </a:r>
            <a:r>
              <a:rPr lang="en-US" sz="1200" kern="1200" dirty="0" err="1" smtClean="0">
                <a:solidFill>
                  <a:schemeClr val="tx1"/>
                </a:solidFill>
                <a:effectLst/>
                <a:latin typeface="+mn-lt"/>
                <a:ea typeface="+mn-ea"/>
                <a:cs typeface="+mn-cs"/>
              </a:rPr>
              <a:t>microbially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catalysed</a:t>
            </a:r>
            <a:r>
              <a:rPr lang="en-US" sz="1200" kern="1200" dirty="0" smtClean="0">
                <a:solidFill>
                  <a:schemeClr val="tx1"/>
                </a:solidFill>
                <a:effectLst/>
                <a:latin typeface="+mn-lt"/>
                <a:ea typeface="+mn-ea"/>
                <a:cs typeface="+mn-cs"/>
              </a:rPr>
              <a:t>). The tea leaves and the liquor made from them become darker with oxidation. Thus, the various kinds of fermented teas produced across China are also referred to as dark tea, not be confused with </a:t>
            </a:r>
            <a:r>
              <a:rPr lang="en-US" sz="1200" u="none" strike="noStrike" kern="1200" dirty="0" smtClean="0">
                <a:solidFill>
                  <a:schemeClr val="tx1"/>
                </a:solidFill>
                <a:effectLst/>
                <a:latin typeface="+mn-lt"/>
                <a:ea typeface="+mn-ea"/>
                <a:cs typeface="+mn-cs"/>
                <a:hlinkClick r:id="rId5" tooltip="Black tea"/>
              </a:rPr>
              <a:t>black tea</a:t>
            </a:r>
            <a:r>
              <a:rPr lang="en-US" sz="1200" kern="1200" dirty="0" smtClean="0">
                <a:solidFill>
                  <a:schemeClr val="tx1"/>
                </a:solidFill>
                <a:effectLst/>
                <a:latin typeface="+mn-lt"/>
                <a:ea typeface="+mn-ea"/>
                <a:cs typeface="+mn-cs"/>
              </a:rPr>
              <a:t>. The most famous fermented tea is </a:t>
            </a:r>
            <a:r>
              <a:rPr lang="en-US" sz="1200" u="none" strike="noStrike" kern="1200" dirty="0" smtClean="0">
                <a:solidFill>
                  <a:schemeClr val="tx1"/>
                </a:solidFill>
                <a:effectLst/>
                <a:latin typeface="+mn-lt"/>
                <a:ea typeface="+mn-ea"/>
                <a:cs typeface="+mn-cs"/>
                <a:hlinkClick r:id="rId6" tooltip="Pu-erh"/>
              </a:rPr>
              <a:t>Pu-</a:t>
            </a:r>
            <a:r>
              <a:rPr lang="en-US" sz="1200" u="none" strike="noStrike" kern="1200" dirty="0" err="1" smtClean="0">
                <a:solidFill>
                  <a:schemeClr val="tx1"/>
                </a:solidFill>
                <a:effectLst/>
                <a:latin typeface="+mn-lt"/>
                <a:ea typeface="+mn-ea"/>
                <a:cs typeface="+mn-cs"/>
                <a:hlinkClick r:id="rId6" tooltip="Pu-erh"/>
              </a:rPr>
              <a:t>erh</a:t>
            </a:r>
            <a:r>
              <a:rPr lang="en-US" sz="1200" kern="1200" dirty="0" smtClean="0">
                <a:solidFill>
                  <a:schemeClr val="tx1"/>
                </a:solidFill>
                <a:effectLst/>
                <a:latin typeface="+mn-lt"/>
                <a:ea typeface="+mn-ea"/>
                <a:cs typeface="+mn-cs"/>
              </a:rPr>
              <a:t>, produced in </a:t>
            </a:r>
            <a:r>
              <a:rPr lang="en-US" sz="1200" u="none" strike="noStrike" kern="1200" dirty="0" smtClean="0">
                <a:solidFill>
                  <a:schemeClr val="tx1"/>
                </a:solidFill>
                <a:effectLst/>
                <a:latin typeface="+mn-lt"/>
                <a:ea typeface="+mn-ea"/>
                <a:cs typeface="+mn-cs"/>
                <a:hlinkClick r:id="rId7" tooltip="Yunnan"/>
              </a:rPr>
              <a:t>Yunnan Province</a:t>
            </a:r>
            <a:r>
              <a:rPr lang="en-US" sz="1200" kern="1200" dirty="0" smtClean="0">
                <a:solidFill>
                  <a:schemeClr val="tx1"/>
                </a:solidFill>
                <a:effectLst/>
                <a:latin typeface="+mn-lt"/>
                <a:ea typeface="+mn-ea"/>
                <a:cs typeface="+mn-cs"/>
              </a:rPr>
              <a:t>,</a:t>
            </a:r>
            <a:r>
              <a:rPr lang="en-US" sz="1200" u="none" strike="noStrike" kern="1200" baseline="30000" dirty="0" smtClean="0">
                <a:solidFill>
                  <a:schemeClr val="tx1"/>
                </a:solidFill>
                <a:effectLst/>
                <a:latin typeface="+mn-lt"/>
                <a:ea typeface="+mn-ea"/>
                <a:cs typeface="+mn-cs"/>
                <a:hlinkClick r:id="rId8"/>
              </a:rPr>
              <a:t>[1]</a:t>
            </a:r>
            <a:r>
              <a:rPr lang="en-US" sz="1200" u="none" strike="noStrike" kern="1200" baseline="30000" dirty="0" smtClean="0">
                <a:solidFill>
                  <a:schemeClr val="tx1"/>
                </a:solidFill>
                <a:effectLst/>
                <a:latin typeface="+mn-lt"/>
                <a:ea typeface="+mn-ea"/>
                <a:cs typeface="+mn-cs"/>
                <a:hlinkClick r:id="rId9"/>
              </a:rPr>
              <a:t>[2]</a:t>
            </a:r>
            <a:r>
              <a:rPr lang="en-US" sz="1200" kern="1200" dirty="0" smtClean="0">
                <a:solidFill>
                  <a:schemeClr val="tx1"/>
                </a:solidFill>
                <a:effectLst/>
                <a:latin typeface="+mn-lt"/>
                <a:ea typeface="+mn-ea"/>
                <a:cs typeface="+mn-cs"/>
              </a:rPr>
              <a:t> and the </a:t>
            </a:r>
            <a:r>
              <a:rPr lang="en-US" sz="1200" u="none" strike="noStrike" kern="1200" dirty="0" err="1" smtClean="0">
                <a:solidFill>
                  <a:schemeClr val="tx1"/>
                </a:solidFill>
                <a:effectLst/>
                <a:latin typeface="+mn-lt"/>
                <a:ea typeface="+mn-ea"/>
                <a:cs typeface="+mn-cs"/>
                <a:hlinkClick r:id="rId10" tooltip="Anhua dark tea (page does not exist)"/>
              </a:rPr>
              <a:t>Anhua</a:t>
            </a:r>
            <a:r>
              <a:rPr lang="en-US" sz="1200" u="none" strike="noStrike" kern="1200" dirty="0" smtClean="0">
                <a:solidFill>
                  <a:schemeClr val="tx1"/>
                </a:solidFill>
                <a:effectLst/>
                <a:latin typeface="+mn-lt"/>
                <a:ea typeface="+mn-ea"/>
                <a:cs typeface="+mn-cs"/>
                <a:hlinkClick r:id="rId10" tooltip="Anhua dark tea (page does not exist)"/>
              </a:rPr>
              <a:t> dark tea</a:t>
            </a:r>
            <a:r>
              <a:rPr lang="en-US" sz="1200" kern="1200" dirty="0" smtClean="0">
                <a:solidFill>
                  <a:schemeClr val="tx1"/>
                </a:solidFill>
                <a:effectLst/>
                <a:latin typeface="+mn-lt"/>
                <a:ea typeface="+mn-ea"/>
                <a:cs typeface="+mn-cs"/>
              </a:rPr>
              <a:t> produced in </a:t>
            </a:r>
            <a:r>
              <a:rPr lang="en-US" sz="1200" u="none" strike="noStrike" kern="1200" dirty="0" err="1" smtClean="0">
                <a:solidFill>
                  <a:schemeClr val="tx1"/>
                </a:solidFill>
                <a:effectLst/>
                <a:latin typeface="+mn-lt"/>
                <a:ea typeface="+mn-ea"/>
                <a:cs typeface="+mn-cs"/>
                <a:hlinkClick r:id="rId11" tooltip="Anhua County"/>
              </a:rPr>
              <a:t>Anhua</a:t>
            </a:r>
            <a:r>
              <a:rPr lang="en-US" sz="1200" u="none" strike="noStrike" kern="1200" dirty="0" smtClean="0">
                <a:solidFill>
                  <a:schemeClr val="tx1"/>
                </a:solidFill>
                <a:effectLst/>
                <a:latin typeface="+mn-lt"/>
                <a:ea typeface="+mn-ea"/>
                <a:cs typeface="+mn-cs"/>
                <a:hlinkClick r:id="rId11" tooltip="Anhua County"/>
              </a:rPr>
              <a:t> County</a:t>
            </a:r>
            <a:r>
              <a:rPr lang="en-US" sz="1200" kern="1200" dirty="0" smtClean="0">
                <a:solidFill>
                  <a:schemeClr val="tx1"/>
                </a:solidFill>
                <a:effectLst/>
                <a:latin typeface="+mn-lt"/>
                <a:ea typeface="+mn-ea"/>
                <a:cs typeface="+mn-cs"/>
              </a:rPr>
              <a:t> of </a:t>
            </a:r>
            <a:r>
              <a:rPr lang="en-US" sz="1200" u="none" strike="noStrike" kern="1200" dirty="0" smtClean="0">
                <a:solidFill>
                  <a:schemeClr val="tx1"/>
                </a:solidFill>
                <a:effectLst/>
                <a:latin typeface="+mn-lt"/>
                <a:ea typeface="+mn-ea"/>
                <a:cs typeface="+mn-cs"/>
                <a:hlinkClick r:id="rId12" tooltip="Hunan Province"/>
              </a:rPr>
              <a:t>Hunan Province</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The fermentation of tea leaves alters their chemistry, affecting the </a:t>
            </a:r>
            <a:r>
              <a:rPr lang="en-US" sz="1200" u="none" strike="noStrike" kern="1200" dirty="0" smtClean="0">
                <a:solidFill>
                  <a:schemeClr val="tx1"/>
                </a:solidFill>
                <a:effectLst/>
                <a:latin typeface="+mn-lt"/>
                <a:ea typeface="+mn-ea"/>
                <a:cs typeface="+mn-cs"/>
                <a:hlinkClick r:id="rId13" tooltip="Organoleptic"/>
              </a:rPr>
              <a:t>organoleptic</a:t>
            </a:r>
            <a:r>
              <a:rPr lang="en-US" sz="1200" kern="1200" dirty="0" smtClean="0">
                <a:solidFill>
                  <a:schemeClr val="tx1"/>
                </a:solidFill>
                <a:effectLst/>
                <a:latin typeface="+mn-lt"/>
                <a:ea typeface="+mn-ea"/>
                <a:cs typeface="+mn-cs"/>
              </a:rPr>
              <a:t> qualities of the tea made from them. Fermentation affects the </a:t>
            </a:r>
            <a:r>
              <a:rPr lang="en-US" sz="1200" u="none" strike="noStrike" kern="1200" dirty="0" smtClean="0">
                <a:solidFill>
                  <a:schemeClr val="tx1"/>
                </a:solidFill>
                <a:effectLst/>
                <a:latin typeface="+mn-lt"/>
                <a:ea typeface="+mn-ea"/>
                <a:cs typeface="+mn-cs"/>
                <a:hlinkClick r:id="rId14" tooltip="Odor"/>
              </a:rPr>
              <a:t>smell</a:t>
            </a:r>
            <a:r>
              <a:rPr lang="en-US" sz="1200" kern="1200" dirty="0" smtClean="0">
                <a:solidFill>
                  <a:schemeClr val="tx1"/>
                </a:solidFill>
                <a:effectLst/>
                <a:latin typeface="+mn-lt"/>
                <a:ea typeface="+mn-ea"/>
                <a:cs typeface="+mn-cs"/>
              </a:rPr>
              <a:t> of the tea and typically mellows its taste, reducing astringency and bitterness while improving </a:t>
            </a:r>
            <a:r>
              <a:rPr lang="en-US" sz="1200" u="none" strike="noStrike" kern="1200" dirty="0" smtClean="0">
                <a:solidFill>
                  <a:schemeClr val="tx1"/>
                </a:solidFill>
                <a:effectLst/>
                <a:latin typeface="+mn-lt"/>
                <a:ea typeface="+mn-ea"/>
                <a:cs typeface="+mn-cs"/>
                <a:hlinkClick r:id="rId15" tooltip="Mouthfeel"/>
              </a:rPr>
              <a:t>mouthfeel</a:t>
            </a:r>
            <a:r>
              <a:rPr lang="en-US" sz="1200" kern="1200" dirty="0" smtClean="0">
                <a:solidFill>
                  <a:schemeClr val="tx1"/>
                </a:solidFill>
                <a:effectLst/>
                <a:latin typeface="+mn-lt"/>
                <a:ea typeface="+mn-ea"/>
                <a:cs typeface="+mn-cs"/>
              </a:rPr>
              <a:t> and aftertaste. The microbes may also produce metabolites with health benefits.</a:t>
            </a:r>
            <a:r>
              <a:rPr lang="en-US" sz="1200" u="none" strike="noStrike" kern="1200" baseline="30000" dirty="0" smtClean="0">
                <a:solidFill>
                  <a:schemeClr val="tx1"/>
                </a:solidFill>
                <a:effectLst/>
                <a:latin typeface="+mn-lt"/>
                <a:ea typeface="+mn-ea"/>
                <a:cs typeface="+mn-cs"/>
                <a:hlinkClick r:id="rId8"/>
              </a:rPr>
              <a:t>[1]</a:t>
            </a:r>
            <a:r>
              <a:rPr lang="en-US" sz="1200" u="none" strike="noStrike" kern="1200" baseline="30000" dirty="0" smtClean="0">
                <a:solidFill>
                  <a:schemeClr val="tx1"/>
                </a:solidFill>
                <a:effectLst/>
                <a:latin typeface="+mn-lt"/>
                <a:ea typeface="+mn-ea"/>
                <a:cs typeface="+mn-cs"/>
                <a:hlinkClick r:id="rId16"/>
              </a:rPr>
              <a:t>[3]</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fermentation is carried out primarily by molds. </a:t>
            </a:r>
            <a:r>
              <a:rPr lang="en-US" sz="1200" i="1" u="none" strike="noStrike" kern="1200" dirty="0" err="1" smtClean="0">
                <a:solidFill>
                  <a:schemeClr val="tx1"/>
                </a:solidFill>
                <a:effectLst/>
                <a:latin typeface="+mn-lt"/>
                <a:ea typeface="+mn-ea"/>
                <a:cs typeface="+mn-cs"/>
                <a:hlinkClick r:id="rId17" tooltip="Aspergillus niger"/>
              </a:rPr>
              <a:t>Aspergillus</a:t>
            </a:r>
            <a:r>
              <a:rPr lang="en-US" sz="1200" i="1" u="none" strike="noStrike" kern="1200" dirty="0" smtClean="0">
                <a:solidFill>
                  <a:schemeClr val="tx1"/>
                </a:solidFill>
                <a:effectLst/>
                <a:latin typeface="+mn-lt"/>
                <a:ea typeface="+mn-ea"/>
                <a:cs typeface="+mn-cs"/>
                <a:hlinkClick r:id="rId17" tooltip="Aspergillus niger"/>
              </a:rPr>
              <a:t> </a:t>
            </a:r>
            <a:r>
              <a:rPr lang="en-US" sz="1200" i="1" u="none" strike="noStrike" kern="1200" dirty="0" err="1" smtClean="0">
                <a:solidFill>
                  <a:schemeClr val="tx1"/>
                </a:solidFill>
                <a:effectLst/>
                <a:latin typeface="+mn-lt"/>
                <a:ea typeface="+mn-ea"/>
                <a:cs typeface="+mn-cs"/>
                <a:hlinkClick r:id="rId17" tooltip="Aspergillus niger"/>
              </a:rPr>
              <a:t>niger</a:t>
            </a:r>
            <a:r>
              <a:rPr lang="en-US" sz="1200" kern="1200" dirty="0" smtClean="0">
                <a:solidFill>
                  <a:schemeClr val="tx1"/>
                </a:solidFill>
                <a:effectLst/>
                <a:latin typeface="+mn-lt"/>
                <a:ea typeface="+mn-ea"/>
                <a:cs typeface="+mn-cs"/>
              </a:rPr>
              <a:t> was implicated as the main microbial organism in the Pu-</a:t>
            </a:r>
            <a:r>
              <a:rPr lang="en-US" sz="1200" kern="1200" dirty="0" err="1" smtClean="0">
                <a:solidFill>
                  <a:schemeClr val="tx1"/>
                </a:solidFill>
                <a:effectLst/>
                <a:latin typeface="+mn-lt"/>
                <a:ea typeface="+mn-ea"/>
                <a:cs typeface="+mn-cs"/>
              </a:rPr>
              <a:t>erh</a:t>
            </a:r>
            <a:r>
              <a:rPr lang="en-US" sz="1200" kern="1200" dirty="0" smtClean="0">
                <a:solidFill>
                  <a:schemeClr val="tx1"/>
                </a:solidFill>
                <a:effectLst/>
                <a:latin typeface="+mn-lt"/>
                <a:ea typeface="+mn-ea"/>
                <a:cs typeface="+mn-cs"/>
              </a:rPr>
              <a:t> process,</a:t>
            </a:r>
            <a:r>
              <a:rPr lang="en-US" sz="1200" u="none" strike="noStrike" kern="1200" baseline="30000" dirty="0" smtClean="0">
                <a:solidFill>
                  <a:schemeClr val="tx1"/>
                </a:solidFill>
                <a:effectLst/>
                <a:latin typeface="+mn-lt"/>
                <a:ea typeface="+mn-ea"/>
                <a:cs typeface="+mn-cs"/>
                <a:hlinkClick r:id="rId8"/>
              </a:rPr>
              <a:t>[1]</a:t>
            </a:r>
            <a:r>
              <a:rPr lang="en-US" sz="1200" u="none" strike="noStrike" kern="1200" baseline="30000" dirty="0" smtClean="0">
                <a:solidFill>
                  <a:schemeClr val="tx1"/>
                </a:solidFill>
                <a:effectLst/>
                <a:latin typeface="+mn-lt"/>
                <a:ea typeface="+mn-ea"/>
                <a:cs typeface="+mn-cs"/>
                <a:hlinkClick r:id="rId18"/>
              </a:rPr>
              <a:t>[4]</a:t>
            </a:r>
            <a:r>
              <a:rPr lang="en-US" sz="1200" u="none" strike="noStrike" kern="1200" baseline="30000" dirty="0" smtClean="0">
                <a:solidFill>
                  <a:schemeClr val="tx1"/>
                </a:solidFill>
                <a:effectLst/>
                <a:latin typeface="+mn-lt"/>
                <a:ea typeface="+mn-ea"/>
                <a:cs typeface="+mn-cs"/>
                <a:hlinkClick r:id="rId19"/>
              </a:rPr>
              <a:t>[5]</a:t>
            </a:r>
            <a:r>
              <a:rPr lang="en-US" sz="1200" kern="1200" dirty="0" smtClean="0">
                <a:solidFill>
                  <a:schemeClr val="tx1"/>
                </a:solidFill>
                <a:effectLst/>
                <a:latin typeface="+mn-lt"/>
                <a:ea typeface="+mn-ea"/>
                <a:cs typeface="+mn-cs"/>
              </a:rPr>
              <a:t> but that species identification has been challenged by comprehensive </a:t>
            </a:r>
            <a:r>
              <a:rPr lang="en-US" sz="1200" u="none" strike="noStrike" kern="1200" dirty="0" smtClean="0">
                <a:solidFill>
                  <a:schemeClr val="tx1"/>
                </a:solidFill>
                <a:effectLst/>
                <a:latin typeface="+mn-lt"/>
                <a:ea typeface="+mn-ea"/>
                <a:cs typeface="+mn-cs"/>
                <a:hlinkClick r:id="rId20" tooltip="Temperature gradient gel electrophoresis"/>
              </a:rPr>
              <a:t>PCR-DGGE</a:t>
            </a:r>
            <a:r>
              <a:rPr lang="en-US" sz="1200" kern="1200" dirty="0" smtClean="0">
                <a:solidFill>
                  <a:schemeClr val="tx1"/>
                </a:solidFill>
                <a:effectLst/>
                <a:latin typeface="+mn-lt"/>
                <a:ea typeface="+mn-ea"/>
                <a:cs typeface="+mn-cs"/>
              </a:rPr>
              <a:t> analysis, which points to </a:t>
            </a:r>
            <a:r>
              <a:rPr lang="en-US" sz="1200" i="1" u="none" strike="noStrike" kern="1200" dirty="0" err="1" smtClean="0">
                <a:solidFill>
                  <a:schemeClr val="tx1"/>
                </a:solidFill>
                <a:effectLst/>
                <a:latin typeface="+mn-lt"/>
                <a:ea typeface="+mn-ea"/>
                <a:cs typeface="+mn-cs"/>
                <a:hlinkClick r:id="rId21" tooltip="Aspergillus luchuensis (page does not exist)"/>
              </a:rPr>
              <a:t>Aspergillus</a:t>
            </a:r>
            <a:r>
              <a:rPr lang="en-US" sz="1200" i="1" u="none" strike="noStrike" kern="1200" dirty="0" smtClean="0">
                <a:solidFill>
                  <a:schemeClr val="tx1"/>
                </a:solidFill>
                <a:effectLst/>
                <a:latin typeface="+mn-lt"/>
                <a:ea typeface="+mn-ea"/>
                <a:cs typeface="+mn-cs"/>
                <a:hlinkClick r:id="rId21" tooltip="Aspergillus luchuensis (page does not exist)"/>
              </a:rPr>
              <a:t> </a:t>
            </a:r>
            <a:r>
              <a:rPr lang="en-US" sz="1200" i="1" u="none" strike="noStrike" kern="1200" dirty="0" err="1" smtClean="0">
                <a:solidFill>
                  <a:schemeClr val="tx1"/>
                </a:solidFill>
                <a:effectLst/>
                <a:latin typeface="+mn-lt"/>
                <a:ea typeface="+mn-ea"/>
                <a:cs typeface="+mn-cs"/>
                <a:hlinkClick r:id="rId21" tooltip="Aspergillus luchuensis (page does not exist)"/>
              </a:rPr>
              <a:t>luchuensis</a:t>
            </a:r>
            <a:r>
              <a:rPr lang="en-US" sz="1200" kern="1200" dirty="0" smtClean="0">
                <a:solidFill>
                  <a:schemeClr val="tx1"/>
                </a:solidFill>
                <a:effectLst/>
                <a:latin typeface="+mn-lt"/>
                <a:ea typeface="+mn-ea"/>
                <a:cs typeface="+mn-cs"/>
              </a:rPr>
              <a:t> as the primary agent of fermentation.</a:t>
            </a:r>
            <a:r>
              <a:rPr lang="en-US" sz="1200" u="none" strike="noStrike" kern="1200" baseline="30000" dirty="0" smtClean="0">
                <a:solidFill>
                  <a:schemeClr val="tx1"/>
                </a:solidFill>
                <a:effectLst/>
                <a:latin typeface="+mn-lt"/>
                <a:ea typeface="+mn-ea"/>
                <a:cs typeface="+mn-cs"/>
                <a:hlinkClick r:id="rId22"/>
              </a:rPr>
              <a:t>[6]</a:t>
            </a:r>
            <a:r>
              <a:rPr lang="en-US" sz="1200" u="none" strike="noStrike" kern="1200" baseline="30000" dirty="0" smtClean="0">
                <a:solidFill>
                  <a:schemeClr val="tx1"/>
                </a:solidFill>
                <a:effectLst/>
                <a:latin typeface="+mn-lt"/>
                <a:ea typeface="+mn-ea"/>
                <a:cs typeface="+mn-cs"/>
                <a:hlinkClick r:id="rId23"/>
              </a:rPr>
              <a:t>[7]</a:t>
            </a:r>
            <a:r>
              <a:rPr lang="en-US" sz="1200" u="none" strike="noStrike" kern="1200" baseline="30000" dirty="0" smtClean="0">
                <a:solidFill>
                  <a:schemeClr val="tx1"/>
                </a:solidFill>
                <a:effectLst/>
                <a:latin typeface="+mn-lt"/>
                <a:ea typeface="+mn-ea"/>
                <a:cs typeface="+mn-cs"/>
                <a:hlinkClick r:id="rId24"/>
              </a:rPr>
              <a:t>[8]</a:t>
            </a:r>
            <a:r>
              <a:rPr lang="en-US" sz="1200" u="none" strike="noStrike" kern="1200" baseline="30000" dirty="0" smtClean="0">
                <a:solidFill>
                  <a:schemeClr val="tx1"/>
                </a:solidFill>
                <a:effectLst/>
                <a:latin typeface="+mn-lt"/>
                <a:ea typeface="+mn-ea"/>
                <a:cs typeface="+mn-cs"/>
                <a:hlinkClick r:id="rId25"/>
              </a:rPr>
              <a:t>[9]</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Most fermented teas are made in China, but several varieties are produced in Japan.</a:t>
            </a:r>
            <a:r>
              <a:rPr lang="en-US" sz="1200" u="none" strike="noStrike" kern="1200" baseline="30000" dirty="0" smtClean="0">
                <a:solidFill>
                  <a:schemeClr val="tx1"/>
                </a:solidFill>
                <a:effectLst/>
                <a:latin typeface="+mn-lt"/>
                <a:ea typeface="+mn-ea"/>
                <a:cs typeface="+mn-cs"/>
                <a:hlinkClick r:id="rId26"/>
              </a:rPr>
              <a:t>[10]</a:t>
            </a:r>
            <a:r>
              <a:rPr lang="en-US" sz="1200" kern="1200" dirty="0" smtClean="0">
                <a:solidFill>
                  <a:schemeClr val="tx1"/>
                </a:solidFill>
                <a:effectLst/>
                <a:latin typeface="+mn-lt"/>
                <a:ea typeface="+mn-ea"/>
                <a:cs typeface="+mn-cs"/>
              </a:rPr>
              <a:t> In Shan State, Myanmar, </a:t>
            </a:r>
            <a:r>
              <a:rPr lang="en-US" sz="1200" u="none" strike="noStrike" kern="1200" dirty="0" err="1" smtClean="0">
                <a:solidFill>
                  <a:schemeClr val="tx1"/>
                </a:solidFill>
                <a:effectLst/>
                <a:latin typeface="+mn-lt"/>
                <a:ea typeface="+mn-ea"/>
                <a:cs typeface="+mn-cs"/>
                <a:hlinkClick r:id="rId27" tooltip="Lahpet"/>
              </a:rPr>
              <a:t>lahpet</a:t>
            </a:r>
            <a:r>
              <a:rPr lang="en-US" sz="1200" kern="1200" dirty="0" smtClean="0">
                <a:solidFill>
                  <a:schemeClr val="tx1"/>
                </a:solidFill>
                <a:effectLst/>
                <a:latin typeface="+mn-lt"/>
                <a:ea typeface="+mn-ea"/>
                <a:cs typeface="+mn-cs"/>
              </a:rPr>
              <a:t> is a form of fermented tea that is eaten, and similar pickled teas are also eaten in northern Thailand and southern Yunnan.</a:t>
            </a:r>
            <a:r>
              <a:rPr lang="en-US" sz="1200" u="none" strike="noStrike" kern="1200" baseline="30000" dirty="0" smtClean="0">
                <a:solidFill>
                  <a:schemeClr val="tx1"/>
                </a:solidFill>
                <a:effectLst/>
                <a:latin typeface="+mn-lt"/>
                <a:ea typeface="+mn-ea"/>
                <a:cs typeface="+mn-cs"/>
                <a:hlinkClick r:id="rId28"/>
              </a:rPr>
              <a:t>[11]</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46</a:t>
            </a:fld>
            <a:endParaRPr lang="en-US"/>
          </a:p>
        </p:txBody>
      </p:sp>
    </p:spTree>
    <p:extLst>
      <p:ext uri="{BB962C8B-B14F-4D97-AF65-F5344CB8AC3E}">
        <p14:creationId xmlns:p14="http://schemas.microsoft.com/office/powerpoint/2010/main" val="27339436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b="0" i="0" kern="1200" dirty="0" smtClean="0">
                <a:solidFill>
                  <a:schemeClr val="tx1"/>
                </a:solidFill>
                <a:effectLst/>
                <a:latin typeface="+mn-lt"/>
                <a:ea typeface="+mn-ea"/>
                <a:cs typeface="+mn-cs"/>
              </a:rPr>
              <a:t>http://teaarts.blogspot.com/2012/03/chinese-english-tea-studies-terminology.html</a:t>
            </a:r>
            <a:br>
              <a:rPr lang="en-US" altLang="zh-CN" sz="1200" b="0" i="0" kern="1200" dirty="0" smtClean="0">
                <a:solidFill>
                  <a:schemeClr val="tx1"/>
                </a:solidFill>
                <a:effectLst/>
                <a:latin typeface="+mn-lt"/>
                <a:ea typeface="+mn-ea"/>
                <a:cs typeface="+mn-cs"/>
              </a:rPr>
            </a:br>
            <a:r>
              <a:rPr lang="zh-CN" altLang="en-US" sz="1200" b="0" i="0" kern="1200" dirty="0" smtClean="0">
                <a:solidFill>
                  <a:schemeClr val="tx1"/>
                </a:solidFill>
                <a:effectLst/>
                <a:latin typeface="+mn-lt"/>
                <a:ea typeface="+mn-ea"/>
                <a:cs typeface="+mn-cs"/>
              </a:rPr>
              <a:t>泡茶的基本態度是“與茶為友</a:t>
            </a:r>
            <a:r>
              <a:rPr lang="en-US" sz="1200" b="0" i="0" kern="1200" dirty="0" smtClean="0">
                <a:solidFill>
                  <a:schemeClr val="tx1"/>
                </a:solidFill>
                <a:effectLst/>
                <a:latin typeface="+mn-lt"/>
                <a:ea typeface="+mn-ea"/>
                <a:cs typeface="+mn-cs"/>
              </a:rPr>
              <a:t>be friends with tea”。</a:t>
            </a:r>
            <a:r>
              <a:rPr lang="en-US" dirty="0" smtClean="0"/>
              <a:t/>
            </a:r>
            <a:br>
              <a:rPr lang="en-US" dirty="0" smtClean="0"/>
            </a:br>
            <a:r>
              <a:rPr lang="en-US" dirty="0" smtClean="0"/>
              <a:t/>
            </a:r>
            <a:br>
              <a:rPr lang="en-US" dirty="0" smtClean="0"/>
            </a:br>
            <a:r>
              <a:rPr lang="en-US" sz="1200" b="0" i="0" kern="1200" dirty="0" smtClean="0">
                <a:solidFill>
                  <a:schemeClr val="tx1"/>
                </a:solidFill>
                <a:effectLst/>
                <a:latin typeface="+mn-lt"/>
                <a:ea typeface="+mn-ea"/>
                <a:cs typeface="+mn-cs"/>
              </a:rPr>
              <a:t>4.2.</a:t>
            </a:r>
            <a:r>
              <a:rPr lang="zh-CN" altLang="en-US" sz="1200" b="0" i="0" kern="1200" dirty="0" smtClean="0">
                <a:solidFill>
                  <a:schemeClr val="tx1"/>
                </a:solidFill>
                <a:effectLst/>
                <a:latin typeface="+mn-lt"/>
                <a:ea typeface="+mn-ea"/>
                <a:cs typeface="+mn-cs"/>
              </a:rPr>
              <a:t>泡茶五要素</a:t>
            </a:r>
            <a:r>
              <a:rPr lang="en-US" altLang="zh-CN" sz="1200" b="0" i="0" kern="1200" dirty="0" smtClean="0">
                <a:solidFill>
                  <a:schemeClr val="tx1"/>
                </a:solidFill>
                <a:effectLst/>
                <a:latin typeface="+mn-lt"/>
                <a:ea typeface="+mn-ea"/>
                <a:cs typeface="+mn-cs"/>
              </a:rPr>
              <a:t>5-</a:t>
            </a:r>
            <a:r>
              <a:rPr lang="en-US" sz="1200" b="0" i="0" kern="1200" dirty="0" smtClean="0">
                <a:solidFill>
                  <a:schemeClr val="tx1"/>
                </a:solidFill>
                <a:effectLst/>
                <a:latin typeface="+mn-lt"/>
                <a:ea typeface="+mn-ea"/>
                <a:cs typeface="+mn-cs"/>
              </a:rPr>
              <a:t>Keys of Brewing </a:t>
            </a:r>
            <a:r>
              <a:rPr lang="en-US" dirty="0" smtClean="0"/>
              <a:t/>
            </a:r>
            <a:br>
              <a:rPr lang="en-US" dirty="0" smtClean="0"/>
            </a:br>
            <a:r>
              <a:rPr lang="en-US" sz="1200" b="0" i="0" kern="1200" dirty="0" smtClean="0">
                <a:solidFill>
                  <a:schemeClr val="tx1"/>
                </a:solidFill>
                <a:effectLst/>
                <a:latin typeface="+mn-lt"/>
                <a:ea typeface="+mn-ea"/>
                <a:cs typeface="+mn-cs"/>
              </a:rPr>
              <a:t>4.3.</a:t>
            </a:r>
            <a:r>
              <a:rPr lang="zh-CN" altLang="en-US" sz="1200" b="0" i="0" kern="1200" dirty="0" smtClean="0">
                <a:solidFill>
                  <a:schemeClr val="tx1"/>
                </a:solidFill>
                <a:effectLst/>
                <a:latin typeface="+mn-lt"/>
                <a:ea typeface="+mn-ea"/>
                <a:cs typeface="+mn-cs"/>
              </a:rPr>
              <a:t>水溫</a:t>
            </a:r>
            <a:r>
              <a:rPr lang="en-US" sz="1200" b="0" i="0" kern="1200" dirty="0" smtClean="0">
                <a:solidFill>
                  <a:schemeClr val="tx1"/>
                </a:solidFill>
                <a:effectLst/>
                <a:latin typeface="+mn-lt"/>
                <a:ea typeface="+mn-ea"/>
                <a:cs typeface="+mn-cs"/>
              </a:rPr>
              <a:t>water temperature </a:t>
            </a:r>
            <a:r>
              <a:rPr lang="en-US" dirty="0" smtClean="0"/>
              <a:t/>
            </a:r>
            <a:br>
              <a:rPr lang="en-US" dirty="0" smtClean="0"/>
            </a:br>
            <a:r>
              <a:rPr lang="en-US" sz="1200" b="0" i="0" kern="1200" dirty="0" smtClean="0">
                <a:solidFill>
                  <a:schemeClr val="tx1"/>
                </a:solidFill>
                <a:effectLst/>
                <a:latin typeface="+mn-lt"/>
                <a:ea typeface="+mn-ea"/>
                <a:cs typeface="+mn-cs"/>
              </a:rPr>
              <a:t>4.4.</a:t>
            </a:r>
            <a:r>
              <a:rPr lang="zh-CN" altLang="en-US" sz="1200" b="0" i="0" kern="1200" dirty="0" smtClean="0">
                <a:solidFill>
                  <a:schemeClr val="tx1"/>
                </a:solidFill>
                <a:effectLst/>
                <a:latin typeface="+mn-lt"/>
                <a:ea typeface="+mn-ea"/>
                <a:cs typeface="+mn-cs"/>
              </a:rPr>
              <a:t>水質</a:t>
            </a:r>
            <a:r>
              <a:rPr lang="en-US" sz="1200" b="0" i="0" kern="1200" dirty="0" smtClean="0">
                <a:solidFill>
                  <a:schemeClr val="tx1"/>
                </a:solidFill>
                <a:effectLst/>
                <a:latin typeface="+mn-lt"/>
                <a:ea typeface="+mn-ea"/>
                <a:cs typeface="+mn-cs"/>
              </a:rPr>
              <a:t>water quality </a:t>
            </a:r>
            <a:r>
              <a:rPr lang="en-US" dirty="0" smtClean="0"/>
              <a:t/>
            </a:r>
            <a:br>
              <a:rPr lang="en-US" dirty="0" smtClean="0"/>
            </a:br>
            <a:r>
              <a:rPr lang="en-US" sz="1200" b="0" i="0" kern="1200" dirty="0" smtClean="0">
                <a:solidFill>
                  <a:schemeClr val="tx1"/>
                </a:solidFill>
                <a:effectLst/>
                <a:latin typeface="+mn-lt"/>
                <a:ea typeface="+mn-ea"/>
                <a:cs typeface="+mn-cs"/>
              </a:rPr>
              <a:t>4.5.</a:t>
            </a:r>
            <a:r>
              <a:rPr lang="zh-CN" altLang="en-US" sz="1200" b="0" i="0" kern="1200" dirty="0" smtClean="0">
                <a:solidFill>
                  <a:schemeClr val="tx1"/>
                </a:solidFill>
                <a:effectLst/>
                <a:latin typeface="+mn-lt"/>
                <a:ea typeface="+mn-ea"/>
                <a:cs typeface="+mn-cs"/>
              </a:rPr>
              <a:t>茶水比例</a:t>
            </a:r>
            <a:r>
              <a:rPr lang="en-US" sz="1200" b="0" i="0" kern="1200" dirty="0" smtClean="0">
                <a:solidFill>
                  <a:schemeClr val="tx1"/>
                </a:solidFill>
                <a:effectLst/>
                <a:latin typeface="+mn-lt"/>
                <a:ea typeface="+mn-ea"/>
                <a:cs typeface="+mn-cs"/>
              </a:rPr>
              <a:t>tea to water ratio （</a:t>
            </a:r>
            <a:r>
              <a:rPr lang="en-US" sz="1200" b="0" i="0" kern="1200" dirty="0" err="1" smtClean="0">
                <a:solidFill>
                  <a:schemeClr val="tx1"/>
                </a:solidFill>
                <a:effectLst/>
                <a:latin typeface="+mn-lt"/>
                <a:ea typeface="+mn-ea"/>
                <a:cs typeface="+mn-cs"/>
              </a:rPr>
              <a:t>g：cc</a:t>
            </a:r>
            <a:r>
              <a:rPr lang="en-US" sz="1200" b="0" i="0" kern="1200" dirty="0" smtClean="0">
                <a:solidFill>
                  <a:schemeClr val="tx1"/>
                </a:solidFill>
                <a:effectLst/>
                <a:latin typeface="+mn-lt"/>
                <a:ea typeface="+mn-ea"/>
                <a:cs typeface="+mn-cs"/>
              </a:rPr>
              <a:t>）</a:t>
            </a:r>
            <a:r>
              <a:rPr lang="en-US" dirty="0" smtClean="0"/>
              <a:t/>
            </a:r>
            <a:br>
              <a:rPr lang="en-US" dirty="0" smtClean="0"/>
            </a:br>
            <a:r>
              <a:rPr lang="en-US" sz="1200" b="0" i="0" kern="1200" dirty="0" smtClean="0">
                <a:solidFill>
                  <a:schemeClr val="tx1"/>
                </a:solidFill>
                <a:effectLst/>
                <a:latin typeface="+mn-lt"/>
                <a:ea typeface="+mn-ea"/>
                <a:cs typeface="+mn-cs"/>
              </a:rPr>
              <a:t>4.6.</a:t>
            </a:r>
            <a:r>
              <a:rPr lang="zh-CN" altLang="en-US" sz="1200" b="0" i="0" kern="1200" dirty="0" smtClean="0">
                <a:solidFill>
                  <a:schemeClr val="tx1"/>
                </a:solidFill>
                <a:effectLst/>
                <a:latin typeface="+mn-lt"/>
                <a:ea typeface="+mn-ea"/>
                <a:cs typeface="+mn-cs"/>
              </a:rPr>
              <a:t>時間</a:t>
            </a:r>
            <a:r>
              <a:rPr lang="en-US" sz="1200" b="0" i="0" kern="1200" dirty="0" smtClean="0">
                <a:solidFill>
                  <a:schemeClr val="tx1"/>
                </a:solidFill>
                <a:effectLst/>
                <a:latin typeface="+mn-lt"/>
                <a:ea typeface="+mn-ea"/>
                <a:cs typeface="+mn-cs"/>
              </a:rPr>
              <a:t>infusion time </a:t>
            </a:r>
            <a:r>
              <a:rPr lang="en-US" dirty="0" smtClean="0"/>
              <a:t/>
            </a:r>
            <a:br>
              <a:rPr lang="en-US" dirty="0" smtClean="0"/>
            </a:br>
            <a:r>
              <a:rPr lang="en-US" sz="1200" b="0" i="0" kern="1200" dirty="0" smtClean="0">
                <a:solidFill>
                  <a:schemeClr val="tx1"/>
                </a:solidFill>
                <a:effectLst/>
                <a:latin typeface="+mn-lt"/>
                <a:ea typeface="+mn-ea"/>
                <a:cs typeface="+mn-cs"/>
              </a:rPr>
              <a:t>4.7.</a:t>
            </a:r>
            <a:r>
              <a:rPr lang="zh-CN" altLang="en-US" sz="1200" b="0" i="0" kern="1200" dirty="0" smtClean="0">
                <a:solidFill>
                  <a:schemeClr val="tx1"/>
                </a:solidFill>
                <a:effectLst/>
                <a:latin typeface="+mn-lt"/>
                <a:ea typeface="+mn-ea"/>
                <a:cs typeface="+mn-cs"/>
              </a:rPr>
              <a:t>沖泡器</a:t>
            </a:r>
            <a:r>
              <a:rPr lang="en-US" sz="1200" b="0" i="0" kern="1200" dirty="0" smtClean="0">
                <a:solidFill>
                  <a:schemeClr val="tx1"/>
                </a:solidFill>
                <a:effectLst/>
                <a:latin typeface="+mn-lt"/>
                <a:ea typeface="+mn-ea"/>
                <a:cs typeface="+mn-cs"/>
              </a:rPr>
              <a:t>brewing vessel </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47</a:t>
            </a:fld>
            <a:endParaRPr lang="en-US"/>
          </a:p>
        </p:txBody>
      </p:sp>
    </p:spTree>
    <p:extLst>
      <p:ext uri="{BB962C8B-B14F-4D97-AF65-F5344CB8AC3E}">
        <p14:creationId xmlns:p14="http://schemas.microsoft.com/office/powerpoint/2010/main" val="15839151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 on 10/25/2016, retrieved from http://tearroir.com/premium-loose-leaf-teas/three-things-tea-needs-to-learn-from-wine</a:t>
            </a:r>
          </a:p>
          <a:p>
            <a:pPr fontAlgn="base"/>
            <a:r>
              <a:rPr lang="en-US" sz="1200" b="1" i="0" kern="1200" dirty="0" smtClean="0">
                <a:solidFill>
                  <a:schemeClr val="tx1"/>
                </a:solidFill>
                <a:effectLst/>
                <a:latin typeface="+mn-lt"/>
                <a:ea typeface="+mn-ea"/>
                <a:cs typeface="+mn-cs"/>
              </a:rPr>
              <a:t>1. Color Matters as Much for Tea as it does for Wine</a:t>
            </a:r>
            <a:endParaRPr lang="en-US" sz="1200" b="0" i="0" kern="1200" dirty="0" smtClean="0">
              <a:solidFill>
                <a:schemeClr val="tx1"/>
              </a:solidFill>
              <a:effectLst/>
              <a:latin typeface="+mn-lt"/>
              <a:ea typeface="+mn-ea"/>
              <a:cs typeface="+mn-cs"/>
            </a:endParaRPr>
          </a:p>
          <a:p>
            <a:pPr fontAlgn="base"/>
            <a:r>
              <a:rPr lang="en-US" sz="1200" b="0" i="0" kern="1200" dirty="0" smtClean="0">
                <a:solidFill>
                  <a:schemeClr val="tx1"/>
                </a:solidFill>
                <a:effectLst/>
                <a:latin typeface="+mn-lt"/>
                <a:ea typeface="+mn-ea"/>
                <a:cs typeface="+mn-cs"/>
              </a:rPr>
              <a:t>Wine people know how to look at color.</a:t>
            </a:r>
          </a:p>
          <a:p>
            <a:pPr fontAlgn="base"/>
            <a:r>
              <a:rPr lang="en-US" sz="1200" b="0" i="0" kern="1200" dirty="0" smtClean="0">
                <a:solidFill>
                  <a:schemeClr val="tx1"/>
                </a:solidFill>
                <a:effectLst/>
                <a:latin typeface="+mn-lt"/>
                <a:ea typeface="+mn-ea"/>
                <a:cs typeface="+mn-cs"/>
              </a:rPr>
              <a:t>For serious.</a:t>
            </a:r>
          </a:p>
          <a:p>
            <a:pPr fontAlgn="base"/>
            <a:r>
              <a:rPr lang="en-US" sz="1200" b="0" i="0" kern="1200" dirty="0" smtClean="0">
                <a:solidFill>
                  <a:schemeClr val="tx1"/>
                </a:solidFill>
                <a:effectLst/>
                <a:latin typeface="+mn-lt"/>
                <a:ea typeface="+mn-ea"/>
                <a:cs typeface="+mn-cs"/>
              </a:rPr>
              <a:t>When wine lovers drink wine, they hold their glass up to the light. They look at the color of the wine in the glass against the light, examine how transparent or opaque the wine is, and watch the “legs” of the wine roll down the glass to get an idea of their wine’s viscosity.</a:t>
            </a:r>
          </a:p>
          <a:p>
            <a:pPr fontAlgn="base"/>
            <a:r>
              <a:rPr lang="en-US" sz="1200" b="0" i="0" kern="1200" dirty="0" smtClean="0">
                <a:solidFill>
                  <a:schemeClr val="tx1"/>
                </a:solidFill>
                <a:effectLst/>
                <a:latin typeface="+mn-lt"/>
                <a:ea typeface="+mn-ea"/>
                <a:cs typeface="+mn-cs"/>
              </a:rPr>
              <a:t>Although color is just as important in tea as it is in wine, tea lovers tend to be a little bit behind the times. They just don’t know quite what to look for when they check the color of a tea.</a:t>
            </a:r>
          </a:p>
          <a:p>
            <a:pPr fontAlgn="base"/>
            <a:r>
              <a:rPr lang="en-US" sz="1200" b="0" i="0" kern="1200" dirty="0" smtClean="0">
                <a:solidFill>
                  <a:schemeClr val="tx1"/>
                </a:solidFill>
                <a:effectLst/>
                <a:latin typeface="+mn-lt"/>
                <a:ea typeface="+mn-ea"/>
                <a:cs typeface="+mn-cs"/>
              </a:rPr>
              <a:t>We check the color of the tea before we brew it. We pour some tea into a white ceramic platelet, and go in and push the tea around with our fingers, inspecting all of the different leaves, strips, shapes, colors.</a:t>
            </a:r>
          </a:p>
          <a:p>
            <a:pPr fontAlgn="base"/>
            <a:r>
              <a:rPr lang="en-US" sz="1200" b="0" i="0" kern="1200" dirty="0" smtClean="0">
                <a:solidFill>
                  <a:schemeClr val="tx1"/>
                </a:solidFill>
                <a:effectLst/>
                <a:latin typeface="+mn-lt"/>
                <a:ea typeface="+mn-ea"/>
                <a:cs typeface="+mn-cs"/>
              </a:rPr>
              <a:t>The color of a leaf should be consistent. There shouldn’t be wild variation between green and yellow and brown. The shape of the leaves pre-brew should be fairly uniform.</a:t>
            </a:r>
          </a:p>
          <a:p>
            <a:pPr fontAlgn="base"/>
            <a:r>
              <a:rPr lang="en-US" sz="1200" b="0" i="0" kern="1200" dirty="0" smtClean="0">
                <a:solidFill>
                  <a:schemeClr val="tx1"/>
                </a:solidFill>
                <a:effectLst/>
                <a:latin typeface="+mn-lt"/>
                <a:ea typeface="+mn-ea"/>
                <a:cs typeface="+mn-cs"/>
              </a:rPr>
              <a:t>When you brew up the tea, be sure to look at it just like wine people look at their wines. Put your tea in a glass and throw it up against some light in the background. Is the tea a light greenish-yellow, or is it a darker amber, or brown color? Look at how transparent or opaque the tea is. All of these factors say something about the body, and character of the tea you’re about to taste.</a:t>
            </a:r>
          </a:p>
          <a:p>
            <a:pPr fontAlgn="base"/>
            <a:r>
              <a:rPr lang="en-US" sz="1200" b="1" i="0" kern="1200" dirty="0" smtClean="0">
                <a:solidFill>
                  <a:schemeClr val="tx1"/>
                </a:solidFill>
                <a:effectLst/>
                <a:latin typeface="+mn-lt"/>
                <a:ea typeface="+mn-ea"/>
                <a:cs typeface="+mn-cs"/>
              </a:rPr>
              <a:t>2. Smell Matters as Much for Tea as it does for Wine</a:t>
            </a:r>
            <a:endParaRPr lang="en-US" sz="1200" b="0" i="0" kern="1200" dirty="0" smtClean="0">
              <a:solidFill>
                <a:schemeClr val="tx1"/>
              </a:solidFill>
              <a:effectLst/>
              <a:latin typeface="+mn-lt"/>
              <a:ea typeface="+mn-ea"/>
              <a:cs typeface="+mn-cs"/>
            </a:endParaRPr>
          </a:p>
          <a:p>
            <a:pPr fontAlgn="base"/>
            <a:r>
              <a:rPr lang="en-US" sz="1200" b="0" i="0" kern="1200" dirty="0" smtClean="0">
                <a:solidFill>
                  <a:schemeClr val="tx1"/>
                </a:solidFill>
                <a:effectLst/>
                <a:latin typeface="+mn-lt"/>
                <a:ea typeface="+mn-ea"/>
                <a:cs typeface="+mn-cs"/>
              </a:rPr>
              <a:t>The nose. The aroma. The bouquet.</a:t>
            </a:r>
          </a:p>
          <a:p>
            <a:pPr fontAlgn="base"/>
            <a:r>
              <a:rPr lang="en-US" sz="1200" b="0" i="0" kern="1200" dirty="0" smtClean="0">
                <a:solidFill>
                  <a:schemeClr val="tx1"/>
                </a:solidFill>
                <a:effectLst/>
                <a:latin typeface="+mn-lt"/>
                <a:ea typeface="+mn-ea"/>
                <a:cs typeface="+mn-cs"/>
              </a:rPr>
              <a:t>The nose of the tea is the foreplay, and foreplay matters.</a:t>
            </a:r>
          </a:p>
          <a:p>
            <a:pPr fontAlgn="base"/>
            <a:r>
              <a:rPr lang="en-US" sz="1200" b="0" i="0" kern="1200" dirty="0" smtClean="0">
                <a:solidFill>
                  <a:schemeClr val="tx1"/>
                </a:solidFill>
                <a:effectLst/>
                <a:latin typeface="+mn-lt"/>
                <a:ea typeface="+mn-ea"/>
                <a:cs typeface="+mn-cs"/>
              </a:rPr>
              <a:t>Just like in wine, smell is an important aspect of your tasting experience with tea (or any beverage, for that matter). If you’ve got an exceptional high mountain Oolong tea, or 25 year old </a:t>
            </a:r>
            <a:r>
              <a:rPr lang="en-US" sz="1200" b="0" i="0" kern="1200" dirty="0" err="1" smtClean="0">
                <a:solidFill>
                  <a:schemeClr val="tx1"/>
                </a:solidFill>
                <a:effectLst/>
                <a:latin typeface="+mn-lt"/>
                <a:ea typeface="+mn-ea"/>
                <a:cs typeface="+mn-cs"/>
              </a:rPr>
              <a:t>Pu’er</a:t>
            </a:r>
            <a:r>
              <a:rPr lang="en-US" sz="1200" b="0" i="0" kern="1200" dirty="0" smtClean="0">
                <a:solidFill>
                  <a:schemeClr val="tx1"/>
                </a:solidFill>
                <a:effectLst/>
                <a:latin typeface="+mn-lt"/>
                <a:ea typeface="+mn-ea"/>
                <a:cs typeface="+mn-cs"/>
              </a:rPr>
              <a:t> tea that has an amazing and complex flavor profile, but the nose of the tea just isn’t up to snuff – you aren’t going to enjoy it as much as you should.</a:t>
            </a:r>
          </a:p>
          <a:p>
            <a:pPr fontAlgn="base"/>
            <a:r>
              <a:rPr lang="en-US" sz="1200" b="0" i="0" kern="1200" dirty="0" smtClean="0">
                <a:solidFill>
                  <a:schemeClr val="tx1"/>
                </a:solidFill>
                <a:effectLst/>
                <a:latin typeface="+mn-lt"/>
                <a:ea typeface="+mn-ea"/>
                <a:cs typeface="+mn-cs"/>
              </a:rPr>
              <a:t>When you smell a tea, your nose, your nasal cavities, and your brain should all feel happy. If you smell a tea and feel like you’ve been transported to a fresh spring meadow – that’s a good thing. If you smell a tea and feel like your head has been locked in a cage in an underground sewer, that’s not such a good thing.</a:t>
            </a:r>
          </a:p>
          <a:p>
            <a:pPr fontAlgn="base"/>
            <a:r>
              <a:rPr lang="en-US" sz="1200" b="0" i="0" kern="1200" dirty="0" smtClean="0">
                <a:solidFill>
                  <a:schemeClr val="tx1"/>
                </a:solidFill>
                <a:effectLst/>
                <a:latin typeface="+mn-lt"/>
                <a:ea typeface="+mn-ea"/>
                <a:cs typeface="+mn-cs"/>
              </a:rPr>
              <a:t>Never, ever overlook the importance of smell in a tea – it will help you make a good decision about the quality of what you’re tasting or drinking in a very short amount of time. And in some instances, paying close attention to the nose of a tea will help you avoid tasting some truly awful teas.</a:t>
            </a:r>
          </a:p>
          <a:p>
            <a:pPr fontAlgn="base"/>
            <a:r>
              <a:rPr lang="en-US" sz="1200" b="1" i="0" kern="1200" dirty="0" smtClean="0">
                <a:solidFill>
                  <a:schemeClr val="tx1"/>
                </a:solidFill>
                <a:effectLst/>
                <a:latin typeface="+mn-lt"/>
                <a:ea typeface="+mn-ea"/>
                <a:cs typeface="+mn-cs"/>
              </a:rPr>
              <a:t>3. The “Finish” Matters as Much for Tea as it does for Wine</a:t>
            </a:r>
            <a:endParaRPr lang="en-US" sz="1200" b="0" i="0" kern="1200" dirty="0" smtClean="0">
              <a:solidFill>
                <a:schemeClr val="tx1"/>
              </a:solidFill>
              <a:effectLst/>
              <a:latin typeface="+mn-lt"/>
              <a:ea typeface="+mn-ea"/>
              <a:cs typeface="+mn-cs"/>
            </a:endParaRPr>
          </a:p>
          <a:p>
            <a:pPr fontAlgn="base"/>
            <a:r>
              <a:rPr lang="en-US" sz="1200" b="0" i="0" kern="1200" dirty="0" smtClean="0">
                <a:solidFill>
                  <a:schemeClr val="tx1"/>
                </a:solidFill>
                <a:effectLst/>
                <a:latin typeface="+mn-lt"/>
                <a:ea typeface="+mn-ea"/>
                <a:cs typeface="+mn-cs"/>
              </a:rPr>
              <a:t>The “Finish” is another concept from the wine world which carries over directly into tea. When wine folks talk about the “finish” of a wine, they’re talking about the aftertaste. The flavors and textures of the wine that linger on their palate after they swallow the wine in their mouth. Some wines have a finish that will last for just a few seconds, and some more exceptional wines have a finish which will last for full minutes.</a:t>
            </a:r>
          </a:p>
          <a:p>
            <a:pPr fontAlgn="base"/>
            <a:r>
              <a:rPr lang="en-US" sz="1200" b="0" i="0" kern="1200" dirty="0" smtClean="0">
                <a:solidFill>
                  <a:schemeClr val="tx1"/>
                </a:solidFill>
                <a:effectLst/>
                <a:latin typeface="+mn-lt"/>
                <a:ea typeface="+mn-ea"/>
                <a:cs typeface="+mn-cs"/>
              </a:rPr>
              <a:t>The Chinese have a number of terms which all get at the idea of the “finish” for tea. </a:t>
            </a:r>
            <a:r>
              <a:rPr lang="en-US" sz="1200" b="0" i="1" kern="1200" dirty="0" smtClean="0">
                <a:solidFill>
                  <a:schemeClr val="tx1"/>
                </a:solidFill>
                <a:effectLst/>
                <a:latin typeface="+mn-lt"/>
                <a:ea typeface="+mn-ea"/>
                <a:cs typeface="+mn-cs"/>
              </a:rPr>
              <a:t>Hui </a:t>
            </a:r>
            <a:r>
              <a:rPr lang="en-US" sz="1200" b="0" i="1" kern="1200" dirty="0" err="1" smtClean="0">
                <a:solidFill>
                  <a:schemeClr val="tx1"/>
                </a:solidFill>
                <a:effectLst/>
                <a:latin typeface="+mn-lt"/>
                <a:ea typeface="+mn-ea"/>
                <a:cs typeface="+mn-cs"/>
              </a:rPr>
              <a:t>wei</a:t>
            </a:r>
            <a:r>
              <a:rPr lang="en-US" sz="1200" b="0" i="1"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describes the general idea of an aftertaste, something which resurges after you swallow the tea in your mouth.</a:t>
            </a:r>
            <a:r>
              <a:rPr lang="en-US" sz="1200" b="0" i="1" kern="1200" dirty="0" smtClean="0">
                <a:solidFill>
                  <a:schemeClr val="tx1"/>
                </a:solidFill>
                <a:effectLst/>
                <a:latin typeface="+mn-lt"/>
                <a:ea typeface="+mn-ea"/>
                <a:cs typeface="+mn-cs"/>
              </a:rPr>
              <a:t> Hui </a:t>
            </a:r>
            <a:r>
              <a:rPr lang="en-US" sz="1200" b="0" i="1" kern="1200" dirty="0" err="1" smtClean="0">
                <a:solidFill>
                  <a:schemeClr val="tx1"/>
                </a:solidFill>
                <a:effectLst/>
                <a:latin typeface="+mn-lt"/>
                <a:ea typeface="+mn-ea"/>
                <a:cs typeface="+mn-cs"/>
              </a:rPr>
              <a:t>gan</a:t>
            </a:r>
            <a:r>
              <a:rPr lang="en-US" sz="1200" b="0" i="0" kern="1200" dirty="0" smtClean="0">
                <a:solidFill>
                  <a:schemeClr val="tx1"/>
                </a:solidFill>
                <a:effectLst/>
                <a:latin typeface="+mn-lt"/>
                <a:ea typeface="+mn-ea"/>
                <a:cs typeface="+mn-cs"/>
              </a:rPr>
              <a:t> describes the sweetness of the aftertaste. </a:t>
            </a:r>
            <a:r>
              <a:rPr lang="en-US" sz="1200" b="0" i="1" kern="1200" dirty="0" smtClean="0">
                <a:solidFill>
                  <a:schemeClr val="tx1"/>
                </a:solidFill>
                <a:effectLst/>
                <a:latin typeface="+mn-lt"/>
                <a:ea typeface="+mn-ea"/>
                <a:cs typeface="+mn-cs"/>
              </a:rPr>
              <a:t>Kou </a:t>
            </a:r>
            <a:r>
              <a:rPr lang="en-US" sz="1200" b="0" i="1" kern="1200" dirty="0" err="1" smtClean="0">
                <a:solidFill>
                  <a:schemeClr val="tx1"/>
                </a:solidFill>
                <a:effectLst/>
                <a:latin typeface="+mn-lt"/>
                <a:ea typeface="+mn-ea"/>
                <a:cs typeface="+mn-cs"/>
              </a:rPr>
              <a:t>gan</a:t>
            </a:r>
            <a:r>
              <a:rPr lang="en-US" sz="1200" b="0" i="1"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describes the feelings of texture in your mouth which accompany the finish of a tea. Lastly, the </a:t>
            </a:r>
            <a:r>
              <a:rPr lang="en-US" sz="1200" b="0" i="1" kern="1200" dirty="0" smtClean="0">
                <a:solidFill>
                  <a:schemeClr val="tx1"/>
                </a:solidFill>
                <a:effectLst/>
                <a:latin typeface="+mn-lt"/>
                <a:ea typeface="+mn-ea"/>
                <a:cs typeface="+mn-cs"/>
              </a:rPr>
              <a:t>cha di </a:t>
            </a:r>
            <a:r>
              <a:rPr lang="en-US" sz="1200" b="0" i="0" kern="1200" dirty="0" smtClean="0">
                <a:solidFill>
                  <a:schemeClr val="tx1"/>
                </a:solidFill>
                <a:effectLst/>
                <a:latin typeface="+mn-lt"/>
                <a:ea typeface="+mn-ea"/>
                <a:cs typeface="+mn-cs"/>
              </a:rPr>
              <a:t>describes the “bottom of the tea,” and is like an aftertaste, or finish, but for the smell of the tea rather than the taste of the tea.</a:t>
            </a:r>
          </a:p>
          <a:p>
            <a:pPr fontAlgn="base"/>
            <a:r>
              <a:rPr lang="en-US" sz="1200" b="0" i="0" kern="1200" dirty="0" smtClean="0">
                <a:solidFill>
                  <a:schemeClr val="tx1"/>
                </a:solidFill>
                <a:effectLst/>
                <a:latin typeface="+mn-lt"/>
                <a:ea typeface="+mn-ea"/>
                <a:cs typeface="+mn-cs"/>
              </a:rPr>
              <a:t>When you taste teas, you should be paying close attention to their finish. Do they linger on your palate, or do the flavors of the tea perform a vanishing act as soon as you swallow? High quality teas will linger on your palate.</a:t>
            </a:r>
          </a:p>
          <a:p>
            <a:pPr fontAlgn="base"/>
            <a:r>
              <a:rPr lang="en-US" sz="1200" b="0" i="0" kern="1200" dirty="0" smtClean="0">
                <a:solidFill>
                  <a:schemeClr val="tx1"/>
                </a:solidFill>
                <a:effectLst/>
                <a:latin typeface="+mn-lt"/>
                <a:ea typeface="+mn-ea"/>
                <a:cs typeface="+mn-cs"/>
              </a:rPr>
              <a:t>When a tea has zero finish you know it’s old. You know it’s past its prime, and ready to be thrown out or thrown into your compost pile. When a tea has a rich and full finish with multiple layers of flavor, a finish which dances across the roof of your palate and all across your tongue, you know you’ve found a winner.</a:t>
            </a:r>
          </a:p>
          <a:p>
            <a:pPr fontAlgn="base"/>
            <a:r>
              <a:rPr lang="en-US" sz="1200" b="0" i="0" kern="1200" dirty="0" smtClean="0">
                <a:solidFill>
                  <a:schemeClr val="tx1"/>
                </a:solidFill>
                <a:effectLst/>
                <a:latin typeface="+mn-lt"/>
                <a:ea typeface="+mn-ea"/>
                <a:cs typeface="+mn-cs"/>
              </a:rPr>
              <a:t>We try to learn as much as we can from the wine industry, from wine professionals, and even from wine writers. Wine people do an outstanding job of examining the color, nose, and finish of wines – something which tea hobbyists, enthusiasts, and professionals would do well to take note of.</a:t>
            </a:r>
          </a:p>
          <a:p>
            <a:pPr fontAlgn="base"/>
            <a:r>
              <a:rPr lang="en-US" sz="1200" b="0" i="0" kern="1200" dirty="0" smtClean="0">
                <a:solidFill>
                  <a:schemeClr val="tx1"/>
                </a:solidFill>
                <a:effectLst/>
                <a:latin typeface="+mn-lt"/>
                <a:ea typeface="+mn-ea"/>
                <a:cs typeface="+mn-cs"/>
              </a:rPr>
              <a:t>A challenge to everyone in the tea industry reading this piece: go and learn one thing from a wine professional or magazine before you go to sleep tonight.</a:t>
            </a:r>
          </a:p>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48</a:t>
            </a:fld>
            <a:endParaRPr lang="en-US"/>
          </a:p>
        </p:txBody>
      </p:sp>
    </p:spTree>
    <p:extLst>
      <p:ext uri="{BB962C8B-B14F-4D97-AF65-F5344CB8AC3E}">
        <p14:creationId xmlns:p14="http://schemas.microsoft.com/office/powerpoint/2010/main" val="13168373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Accessed on 10/25/2016; Caffeine Comparison</a:t>
            </a:r>
            <a:r>
              <a:rPr lang="en-US" sz="1200" kern="1200" baseline="0" dirty="0" smtClean="0">
                <a:solidFill>
                  <a:schemeClr val="tx1"/>
                </a:solidFill>
                <a:effectLst/>
                <a:latin typeface="+mn-lt"/>
                <a:ea typeface="+mn-ea"/>
                <a:cs typeface="+mn-cs"/>
              </a:rPr>
              <a:t>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https://cspinet.org/eating-healthy/ingredients-of-concern/caffeine-chart</a:t>
            </a:r>
          </a:p>
          <a:p>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49</a:t>
            </a:fld>
            <a:endParaRPr lang="en-US"/>
          </a:p>
        </p:txBody>
      </p:sp>
    </p:spTree>
    <p:extLst>
      <p:ext uri="{BB962C8B-B14F-4D97-AF65-F5344CB8AC3E}">
        <p14:creationId xmlns:p14="http://schemas.microsoft.com/office/powerpoint/2010/main" val="40197399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sz="1200" b="0" kern="1200" dirty="0" smtClean="0">
                <a:solidFill>
                  <a:schemeClr val="tx1"/>
                </a:solidFill>
                <a:effectLst/>
                <a:latin typeface="+mn-lt"/>
                <a:ea typeface="+mn-ea"/>
                <a:cs typeface="+mn-cs"/>
              </a:rPr>
              <a:t>Accessed on 10/25/2016; retrieved form http://rthk.hk/chiculture/tea/regions.htm</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50</a:t>
            </a:fld>
            <a:endParaRPr lang="en-US"/>
          </a:p>
        </p:txBody>
      </p:sp>
    </p:spTree>
    <p:extLst>
      <p:ext uri="{BB962C8B-B14F-4D97-AF65-F5344CB8AC3E}">
        <p14:creationId xmlns:p14="http://schemas.microsoft.com/office/powerpoint/2010/main" val="8880732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a:t>
            </a:r>
            <a:r>
              <a:rPr lang="en-US" baseline="0" dirty="0" smtClean="0"/>
              <a:t> on 10/25/2016; retrieved from http://www.sumusen.com.tw/article.php?id=177</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52</a:t>
            </a:fld>
            <a:endParaRPr lang="en-US"/>
          </a:p>
        </p:txBody>
      </p:sp>
    </p:spTree>
    <p:extLst>
      <p:ext uri="{BB962C8B-B14F-4D97-AF65-F5344CB8AC3E}">
        <p14:creationId xmlns:p14="http://schemas.microsoft.com/office/powerpoint/2010/main" val="3342605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endParaRPr lang="en-US" sz="1200" dirty="0"/>
          </a:p>
        </p:txBody>
      </p:sp>
      <p:sp>
        <p:nvSpPr>
          <p:cNvPr id="6" name="Slide Image Placeholder 5"/>
          <p:cNvSpPr>
            <a:spLocks noGrp="1" noRot="1" noChangeAspect="1"/>
          </p:cNvSpPr>
          <p:nvPr>
            <p:ph type="sldImg"/>
          </p:nvPr>
        </p:nvSpPr>
        <p:spPr>
          <a:xfrm>
            <a:off x="533400" y="460375"/>
            <a:ext cx="3144838" cy="2359025"/>
          </a:xfrm>
        </p:spPr>
      </p:sp>
    </p:spTree>
    <p:extLst>
      <p:ext uri="{BB962C8B-B14F-4D97-AF65-F5344CB8AC3E}">
        <p14:creationId xmlns:p14="http://schemas.microsoft.com/office/powerpoint/2010/main" val="2025918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b="0" dirty="0" smtClean="0">
                <a:latin typeface="KaiTi" panose="02010609060101010101" pitchFamily="49" charset="-122"/>
                <a:ea typeface="KaiTi" panose="02010609060101010101" pitchFamily="49" charset="-122"/>
              </a:rPr>
              <a:t>图解茶经</a:t>
            </a:r>
            <a:r>
              <a:rPr lang="en-US" altLang="zh-CN" b="0" dirty="0" smtClean="0">
                <a:latin typeface="KaiTi" panose="02010609060101010101" pitchFamily="49" charset="-122"/>
                <a:ea typeface="KaiTi" panose="02010609060101010101" pitchFamily="49" charset="-122"/>
              </a:rPr>
              <a:t>, 27</a:t>
            </a:r>
            <a:r>
              <a:rPr lang="zh-CN" altLang="en-US" b="0" dirty="0" smtClean="0">
                <a:latin typeface="KaiTi" panose="02010609060101010101" pitchFamily="49" charset="-122"/>
                <a:ea typeface="KaiTi" panose="02010609060101010101" pitchFamily="49" charset="-122"/>
              </a:rPr>
              <a:t>页，紫图编绘，南海出版社（</a:t>
            </a:r>
            <a:r>
              <a:rPr lang="en-US" altLang="zh-CN" b="0" dirty="0" smtClean="0">
                <a:latin typeface="KaiTi" panose="02010609060101010101" pitchFamily="49" charset="-122"/>
                <a:ea typeface="KaiTi" panose="02010609060101010101" pitchFamily="49" charset="-122"/>
              </a:rPr>
              <a:t>2010</a:t>
            </a:r>
            <a:r>
              <a:rPr lang="zh-CN" altLang="en-US" b="0" dirty="0" smtClean="0">
                <a:latin typeface="KaiTi" panose="02010609060101010101" pitchFamily="49" charset="-122"/>
                <a:ea typeface="KaiTi" panose="02010609060101010101" pitchFamily="49" charset="-122"/>
              </a:rPr>
              <a:t>） </a:t>
            </a:r>
            <a:endParaRPr lang="en-US" b="0" dirty="0" smtClean="0">
              <a:latin typeface="KaiTi" panose="02010609060101010101" pitchFamily="49" charset="-122"/>
              <a:ea typeface="KaiTi" panose="02010609060101010101" pitchFamily="49" charset="-122"/>
            </a:endParaRPr>
          </a:p>
        </p:txBody>
      </p:sp>
      <p:sp>
        <p:nvSpPr>
          <p:cNvPr id="4" name="Slide Number Placeholder 3"/>
          <p:cNvSpPr>
            <a:spLocks noGrp="1"/>
          </p:cNvSpPr>
          <p:nvPr>
            <p:ph type="sldNum" sz="quarter" idx="10"/>
          </p:nvPr>
        </p:nvSpPr>
        <p:spPr/>
        <p:txBody>
          <a:bodyPr/>
          <a:lstStyle/>
          <a:p>
            <a:fld id="{ED566074-CEC2-4EBF-B1F3-E97A96BEB2E0}" type="slidenum">
              <a:rPr lang="en-US" smtClean="0"/>
              <a:t>6</a:t>
            </a:fld>
            <a:endParaRPr lang="en-US"/>
          </a:p>
        </p:txBody>
      </p:sp>
    </p:spTree>
    <p:extLst>
      <p:ext uri="{BB962C8B-B14F-4D97-AF65-F5344CB8AC3E}">
        <p14:creationId xmlns:p14="http://schemas.microsoft.com/office/powerpoint/2010/main" val="3169881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Accessed</a:t>
            </a:r>
            <a:r>
              <a:rPr lang="en-US" baseline="0" dirty="0" smtClean="0"/>
              <a:t> on Oct. 1, 2016 at </a:t>
            </a:r>
            <a:r>
              <a:rPr lang="en-US" dirty="0" smtClean="0"/>
              <a:t>http://www.vividict.com/WordInfo.aspx?id=723.   </a:t>
            </a: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7</a:t>
            </a:fld>
            <a:endParaRPr lang="en-US"/>
          </a:p>
        </p:txBody>
      </p:sp>
    </p:spTree>
    <p:extLst>
      <p:ext uri="{BB962C8B-B14F-4D97-AF65-F5344CB8AC3E}">
        <p14:creationId xmlns:p14="http://schemas.microsoft.com/office/powerpoint/2010/main" val="384220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b="0" i="0" kern="1200" dirty="0" smtClean="0">
                <a:solidFill>
                  <a:schemeClr val="tx1"/>
                </a:solidFill>
                <a:effectLst/>
                <a:latin typeface="+mn-lt"/>
                <a:ea typeface="+mn-ea"/>
                <a:cs typeface="+mn-cs"/>
              </a:rPr>
              <a:t/>
            </a:r>
            <a:br>
              <a:rPr lang="en-US" altLang="zh-CN" sz="1200" b="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8</a:t>
            </a:fld>
            <a:endParaRPr lang="en-US"/>
          </a:p>
        </p:txBody>
      </p:sp>
    </p:spTree>
    <p:extLst>
      <p:ext uri="{BB962C8B-B14F-4D97-AF65-F5344CB8AC3E}">
        <p14:creationId xmlns:p14="http://schemas.microsoft.com/office/powerpoint/2010/main" val="383879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Accessed on 2/23/2017, retrieved from </a:t>
            </a:r>
            <a:r>
              <a:rPr lang="zh-CN" altLang="en-US" sz="1200" b="0" i="0" kern="1200" dirty="0" smtClean="0">
                <a:solidFill>
                  <a:schemeClr val="tx1"/>
                </a:solidFill>
                <a:effectLst/>
                <a:latin typeface="+mn-lt"/>
                <a:ea typeface="+mn-ea"/>
                <a:cs typeface="+mn-cs"/>
              </a:rPr>
              <a:t>中国茶网 </a:t>
            </a:r>
            <a:r>
              <a:rPr lang="en-US" sz="1200" b="0" i="0" kern="1200" dirty="0" smtClean="0">
                <a:solidFill>
                  <a:schemeClr val="tx1"/>
                </a:solidFill>
                <a:effectLst/>
                <a:latin typeface="+mn-lt"/>
                <a:ea typeface="+mn-ea"/>
                <a:cs typeface="+mn-cs"/>
              </a:rPr>
              <a:t>http://www.zgchawang.com/culture/show-34010.html </a:t>
            </a:r>
            <a:br>
              <a:rPr lang="en-US" sz="1200" b="0" i="0" kern="1200" dirty="0" smtClean="0">
                <a:solidFill>
                  <a:schemeClr val="tx1"/>
                </a:solidFill>
                <a:effectLst/>
                <a:latin typeface="+mn-lt"/>
                <a:ea typeface="+mn-ea"/>
                <a:cs typeface="+mn-cs"/>
              </a:rPr>
            </a:br>
            <a:r>
              <a:rPr lang="zh-CN" altLang="en-US" sz="1200" b="0" i="0" kern="1200" dirty="0" smtClean="0">
                <a:solidFill>
                  <a:schemeClr val="tx1"/>
                </a:solidFill>
                <a:effectLst/>
                <a:latin typeface="+mn-lt"/>
                <a:ea typeface="+mn-ea"/>
                <a:cs typeface="+mn-cs"/>
              </a:rPr>
              <a:t>发布日期：</a:t>
            </a:r>
            <a:r>
              <a:rPr lang="en-US" altLang="zh-CN" sz="1200" b="0" i="0" kern="1200" dirty="0" smtClean="0">
                <a:solidFill>
                  <a:schemeClr val="tx1"/>
                </a:solidFill>
                <a:effectLst/>
                <a:latin typeface="+mn-lt"/>
                <a:ea typeface="+mn-ea"/>
                <a:cs typeface="+mn-cs"/>
              </a:rPr>
              <a:t>2016-05-26  </a:t>
            </a:r>
            <a:r>
              <a:rPr lang="zh-CN" altLang="en-US" sz="1200" b="0" i="0" kern="1200" dirty="0" smtClean="0">
                <a:solidFill>
                  <a:schemeClr val="tx1"/>
                </a:solidFill>
                <a:effectLst/>
                <a:latin typeface="+mn-lt"/>
                <a:ea typeface="+mn-ea"/>
                <a:cs typeface="+mn-cs"/>
              </a:rPr>
              <a:t>来源：中国茶文化知识</a:t>
            </a:r>
            <a:r>
              <a:rPr lang="en-US" altLang="zh-CN" sz="1200" b="0" i="0" kern="1200" dirty="0" smtClean="0">
                <a:solidFill>
                  <a:schemeClr val="tx1"/>
                </a:solidFill>
                <a:effectLst/>
                <a:latin typeface="+mn-lt"/>
                <a:ea typeface="+mn-ea"/>
                <a:cs typeface="+mn-cs"/>
              </a:rPr>
              <a:t/>
            </a:r>
            <a:br>
              <a:rPr lang="en-US" altLang="zh-CN" sz="1200" b="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ED566074-CEC2-4EBF-B1F3-E97A96BEB2E0}" type="slidenum">
              <a:rPr lang="en-US" smtClean="0"/>
              <a:t>9</a:t>
            </a:fld>
            <a:endParaRPr lang="en-US"/>
          </a:p>
        </p:txBody>
      </p:sp>
    </p:spTree>
    <p:extLst>
      <p:ext uri="{BB962C8B-B14F-4D97-AF65-F5344CB8AC3E}">
        <p14:creationId xmlns:p14="http://schemas.microsoft.com/office/powerpoint/2010/main" val="223719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588932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99756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9544343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92603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1231333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509856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969900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149369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829432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50169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640759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10284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049314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123300"/>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84047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048181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FA4C7614-15A9-43A8-9E98-106A33ED6C41}" type="datetimeFigureOut">
              <a:rPr lang="en-US" smtClean="0">
                <a:solidFill>
                  <a:prstClr val="black">
                    <a:tint val="75000"/>
                  </a:prstClr>
                </a:solidFill>
              </a:rPr>
              <a:pPr/>
              <a:t>1/4/2018</a:t>
            </a:fld>
            <a:endParaRPr lang="en-US">
              <a:solidFill>
                <a:prstClr val="black">
                  <a:tint val="75000"/>
                </a:prstClr>
              </a:solidFill>
            </a:endParaRP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7730653"/>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3.jpg"/></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lotusperry.com/chinese/the-seven-cups-of-tea/"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3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8.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3.jpg"/></Relationships>
</file>

<file path=ppt/slides/_rels/slide4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56.jpg"/><Relationship Id="rId4" Type="http://schemas.openxmlformats.org/officeDocument/2006/relationships/image" Target="../media/image55.jpg"/></Relationships>
</file>

<file path=ppt/slides/_rels/slide4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58.jp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60.jpg"/></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www.twword.com/wiki/%E3%80%8A%E5%A4%A7%E8%A7%80%E8%8C%B6%E8%AB%96%E3%80%8B" TargetMode="External"/><Relationship Id="rId2" Type="http://schemas.openxmlformats.org/officeDocument/2006/relationships/hyperlink" Target="http://www.china.com.cn/aboutchina/zhuanti/cwh07/2007-09/14/content_8875870.htm" TargetMode="External"/><Relationship Id="rId1" Type="http://schemas.openxmlformats.org/officeDocument/2006/relationships/slideLayout" Target="../slideLayouts/slideLayout7.xml"/><Relationship Id="rId4" Type="http://schemas.openxmlformats.org/officeDocument/2006/relationships/hyperlink" Target="https://www.kanripo.org/text/KR3i0024/003"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t="-9000" r="-9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24776" y="685800"/>
            <a:ext cx="8534400" cy="4114800"/>
          </a:xfrm>
          <a:noFill/>
        </p:spPr>
        <p:txBody>
          <a:bodyPr>
            <a:normAutofit fontScale="62500" lnSpcReduction="20000"/>
          </a:bodyPr>
          <a:lstStyle/>
          <a:p>
            <a:pPr algn="ctr"/>
            <a:r>
              <a:rPr lang="en-US" sz="800" b="1" dirty="0" smtClean="0">
                <a:solidFill>
                  <a:srgbClr val="485650"/>
                </a:solidFill>
                <a:latin typeface="Iskoola Pota" panose="020B0502040204020203" pitchFamily="34" charset="0"/>
                <a:cs typeface="Iskoola Pota" panose="020B0502040204020203" pitchFamily="34" charset="0"/>
              </a:rPr>
              <a:t/>
            </a:r>
            <a:br>
              <a:rPr lang="en-US" sz="800" b="1" dirty="0" smtClean="0">
                <a:solidFill>
                  <a:srgbClr val="485650"/>
                </a:solidFill>
                <a:latin typeface="Iskoola Pota" panose="020B0502040204020203" pitchFamily="34" charset="0"/>
                <a:cs typeface="Iskoola Pota" panose="020B0502040204020203" pitchFamily="34" charset="0"/>
              </a:rPr>
            </a:br>
            <a:r>
              <a:rPr lang="en-US" sz="800" b="1" dirty="0" smtClean="0">
                <a:solidFill>
                  <a:srgbClr val="485650"/>
                </a:solidFill>
                <a:latin typeface="Iskoola Pota" panose="020B0502040204020203" pitchFamily="34" charset="0"/>
                <a:cs typeface="Iskoola Pota" panose="020B0502040204020203" pitchFamily="34" charset="0"/>
              </a:rPr>
              <a:t/>
            </a:r>
            <a:br>
              <a:rPr lang="en-US" sz="800" b="1" dirty="0" smtClean="0">
                <a:solidFill>
                  <a:srgbClr val="485650"/>
                </a:solidFill>
                <a:latin typeface="Iskoola Pota" panose="020B0502040204020203" pitchFamily="34" charset="0"/>
                <a:cs typeface="Iskoola Pota" panose="020B0502040204020203" pitchFamily="34" charset="0"/>
              </a:rPr>
            </a:br>
            <a:r>
              <a:rPr lang="en-US" sz="9600" b="1" dirty="0" smtClean="0">
                <a:solidFill>
                  <a:srgbClr val="EFE8E1"/>
                </a:solidFill>
                <a:latin typeface="Arial Narrow" panose="020B0606020202030204" pitchFamily="34" charset="0"/>
                <a:cs typeface="Iskoola Pota" panose="020B0502040204020203" pitchFamily="34" charset="0"/>
              </a:rPr>
              <a:t>The Art of </a:t>
            </a:r>
            <a:br>
              <a:rPr lang="en-US" sz="9600" b="1" dirty="0" smtClean="0">
                <a:solidFill>
                  <a:srgbClr val="EFE8E1"/>
                </a:solidFill>
                <a:latin typeface="Arial Narrow" panose="020B0606020202030204" pitchFamily="34" charset="0"/>
                <a:cs typeface="Iskoola Pota" panose="020B0502040204020203" pitchFamily="34" charset="0"/>
              </a:rPr>
            </a:br>
            <a:r>
              <a:rPr lang="en-US" sz="9600" b="1" dirty="0" smtClean="0">
                <a:solidFill>
                  <a:srgbClr val="EFE8E1"/>
                </a:solidFill>
                <a:latin typeface="Arial Narrow" panose="020B0606020202030204" pitchFamily="34" charset="0"/>
                <a:cs typeface="Iskoola Pota" panose="020B0502040204020203" pitchFamily="34" charset="0"/>
              </a:rPr>
              <a:t>Chinese Tea</a:t>
            </a:r>
            <a:br>
              <a:rPr lang="en-US" sz="9600" b="1" dirty="0" smtClean="0">
                <a:solidFill>
                  <a:srgbClr val="EFE8E1"/>
                </a:solidFill>
                <a:latin typeface="Arial Narrow" panose="020B0606020202030204" pitchFamily="34" charset="0"/>
                <a:cs typeface="Iskoola Pota" panose="020B0502040204020203" pitchFamily="34" charset="0"/>
              </a:rPr>
            </a:br>
            <a:endParaRPr lang="en-US" sz="9600" b="1" dirty="0" smtClean="0">
              <a:solidFill>
                <a:srgbClr val="EFE8E1"/>
              </a:solidFill>
              <a:latin typeface="Arial Narrow" panose="020B0606020202030204" pitchFamily="34" charset="0"/>
              <a:cs typeface="Iskoola Pota" panose="020B0502040204020203" pitchFamily="34" charset="0"/>
            </a:endParaRPr>
          </a:p>
          <a:p>
            <a:pPr algn="ctr"/>
            <a:r>
              <a:rPr lang="en-US" sz="6400" b="1" dirty="0">
                <a:solidFill>
                  <a:srgbClr val="EFE8E1"/>
                </a:solidFill>
                <a:latin typeface="Arial Narrow" panose="020B0606020202030204" pitchFamily="34" charset="0"/>
                <a:cs typeface="Iskoola Pota" panose="020B0502040204020203" pitchFamily="34" charset="0"/>
              </a:rPr>
              <a:t> </a:t>
            </a:r>
            <a:r>
              <a:rPr lang="en-US" sz="6400" b="1" dirty="0" smtClean="0">
                <a:solidFill>
                  <a:srgbClr val="EFE8E1"/>
                </a:solidFill>
                <a:latin typeface="Arial Narrow" panose="020B0606020202030204" pitchFamily="34" charset="0"/>
                <a:cs typeface="Iskoola Pota" panose="020B0502040204020203" pitchFamily="34" charset="0"/>
              </a:rPr>
              <a:t>               </a:t>
            </a:r>
            <a:r>
              <a:rPr lang="en-US" sz="8200" b="1" i="1" dirty="0" smtClean="0">
                <a:solidFill>
                  <a:srgbClr val="EFE8E1"/>
                </a:solidFill>
                <a:latin typeface="Arial Narrow" panose="020B0606020202030204" pitchFamily="34" charset="0"/>
                <a:cs typeface="Iskoola Pota" panose="020B0502040204020203" pitchFamily="34" charset="0"/>
              </a:rPr>
              <a:t>and More</a:t>
            </a:r>
            <a:r>
              <a:rPr lang="en-US" sz="5800" b="1" dirty="0" smtClean="0">
                <a:solidFill>
                  <a:schemeClr val="bg1">
                    <a:lumMod val="75000"/>
                  </a:schemeClr>
                </a:solidFill>
                <a:latin typeface="Iskoola Pota" panose="020B0502040204020203" pitchFamily="34" charset="0"/>
                <a:cs typeface="Iskoola Pota" panose="020B0502040204020203" pitchFamily="34" charset="0"/>
              </a:rPr>
              <a:t/>
            </a:r>
            <a:br>
              <a:rPr lang="en-US" sz="5800" b="1" dirty="0" smtClean="0">
                <a:solidFill>
                  <a:schemeClr val="bg1">
                    <a:lumMod val="75000"/>
                  </a:schemeClr>
                </a:solidFill>
                <a:latin typeface="Iskoola Pota" panose="020B0502040204020203" pitchFamily="34" charset="0"/>
                <a:cs typeface="Iskoola Pota" panose="020B0502040204020203" pitchFamily="34" charset="0"/>
              </a:rPr>
            </a:br>
            <a:r>
              <a:rPr lang="en-US" sz="800" dirty="0" smtClean="0">
                <a:solidFill>
                  <a:schemeClr val="bg1">
                    <a:lumMod val="75000"/>
                  </a:schemeClr>
                </a:solidFill>
                <a:latin typeface="Iskoola Pota" panose="020B0502040204020203" pitchFamily="34" charset="0"/>
                <a:cs typeface="Iskoola Pota" panose="020B0502040204020203" pitchFamily="34" charset="0"/>
              </a:rPr>
              <a:t/>
            </a:r>
            <a:br>
              <a:rPr lang="en-US" sz="800" dirty="0" smtClean="0">
                <a:solidFill>
                  <a:schemeClr val="bg1">
                    <a:lumMod val="75000"/>
                  </a:schemeClr>
                </a:solidFill>
                <a:latin typeface="Iskoola Pota" panose="020B0502040204020203" pitchFamily="34" charset="0"/>
                <a:cs typeface="Iskoola Pota" panose="020B0502040204020203" pitchFamily="34" charset="0"/>
              </a:rPr>
            </a:br>
            <a:r>
              <a:rPr lang="en-US" sz="800" dirty="0" smtClean="0">
                <a:solidFill>
                  <a:schemeClr val="bg1">
                    <a:lumMod val="75000"/>
                  </a:schemeClr>
                </a:solidFill>
                <a:latin typeface="Iskoola Pota" panose="020B0502040204020203" pitchFamily="34" charset="0"/>
                <a:cs typeface="Iskoola Pota" panose="020B0502040204020203" pitchFamily="34" charset="0"/>
              </a:rPr>
              <a:t/>
            </a:r>
            <a:br>
              <a:rPr lang="en-US" sz="800" dirty="0" smtClean="0">
                <a:solidFill>
                  <a:schemeClr val="bg1">
                    <a:lumMod val="75000"/>
                  </a:schemeClr>
                </a:solidFill>
                <a:latin typeface="Iskoola Pota" panose="020B0502040204020203" pitchFamily="34" charset="0"/>
                <a:cs typeface="Iskoola Pota" panose="020B0502040204020203" pitchFamily="34" charset="0"/>
              </a:rPr>
            </a:br>
            <a:endParaRPr lang="en-US" sz="5800" dirty="0">
              <a:solidFill>
                <a:schemeClr val="bg1">
                  <a:lumMod val="75000"/>
                </a:schemeClr>
              </a:solidFill>
              <a:latin typeface="Aparajita" panose="020B0604020202020204" pitchFamily="34" charset="0"/>
              <a:cs typeface="Aparajita" panose="020B0604020202020204" pitchFamily="34" charset="0"/>
            </a:endParaRPr>
          </a:p>
        </p:txBody>
      </p:sp>
      <p:sp>
        <p:nvSpPr>
          <p:cNvPr id="2" name="Rectangle 1"/>
          <p:cNvSpPr/>
          <p:nvPr/>
        </p:nvSpPr>
        <p:spPr>
          <a:xfrm>
            <a:off x="1219200" y="5288340"/>
            <a:ext cx="5638800" cy="1569660"/>
          </a:xfrm>
          <a:prstGeom prst="rect">
            <a:avLst/>
          </a:prstGeom>
          <a:gradFill>
            <a:gsLst>
              <a:gs pos="38250">
                <a:srgbClr val="DFD5C1"/>
              </a:gs>
              <a:gs pos="0">
                <a:srgbClr val="E8E1D3"/>
              </a:gs>
              <a:gs pos="0">
                <a:schemeClr val="accent3">
                  <a:lumMod val="5000"/>
                  <a:lumOff val="95000"/>
                  <a:alpha val="0"/>
                </a:schemeClr>
              </a:gs>
              <a:gs pos="100000">
                <a:schemeClr val="accent3">
                  <a:lumMod val="45000"/>
                  <a:lumOff val="55000"/>
                </a:schemeClr>
              </a:gs>
              <a:gs pos="100000">
                <a:schemeClr val="accent3">
                  <a:lumMod val="71000"/>
                </a:schemeClr>
              </a:gs>
              <a:gs pos="100000">
                <a:schemeClr val="accent3">
                  <a:lumMod val="30000"/>
                  <a:lumOff val="70000"/>
                </a:schemeClr>
              </a:gs>
            </a:gsLst>
            <a:lin ang="5400000" scaled="1"/>
          </a:gradFill>
        </p:spPr>
        <p:txBody>
          <a:bodyPr wrap="square">
            <a:spAutoFit/>
          </a:bodyPr>
          <a:lstStyle/>
          <a:p>
            <a:pPr algn="ctr"/>
            <a:r>
              <a:rPr lang="en-US" sz="2400" b="1" dirty="0" smtClean="0">
                <a:solidFill>
                  <a:srgbClr val="3F4B46"/>
                </a:solidFill>
                <a:latin typeface="Aparajita" panose="020B0604020202020204" pitchFamily="34" charset="0"/>
                <a:cs typeface="Aparajita" panose="020B0604020202020204" pitchFamily="34" charset="0"/>
              </a:rPr>
              <a:t/>
            </a:r>
            <a:br>
              <a:rPr lang="en-US" sz="2400" b="1" dirty="0" smtClean="0">
                <a:solidFill>
                  <a:srgbClr val="3F4B46"/>
                </a:solidFill>
                <a:latin typeface="Aparajita" panose="020B0604020202020204" pitchFamily="34" charset="0"/>
                <a:cs typeface="Aparajita" panose="020B0604020202020204" pitchFamily="34" charset="0"/>
              </a:rPr>
            </a:br>
            <a:r>
              <a:rPr lang="en-US" sz="2400" b="1" dirty="0" smtClean="0">
                <a:solidFill>
                  <a:srgbClr val="4B5953"/>
                </a:solidFill>
                <a:latin typeface="Arial Narrow" panose="020B0606020202030204" pitchFamily="34" charset="0"/>
                <a:cs typeface="Aparajita" panose="020B0604020202020204" pitchFamily="34" charset="0"/>
              </a:rPr>
              <a:t>Presented </a:t>
            </a:r>
            <a:r>
              <a:rPr lang="en-US" sz="2400" b="1" dirty="0">
                <a:solidFill>
                  <a:srgbClr val="4B5953"/>
                </a:solidFill>
                <a:latin typeface="Arial Narrow" panose="020B0606020202030204" pitchFamily="34" charset="0"/>
                <a:cs typeface="Aparajita" panose="020B0604020202020204" pitchFamily="34" charset="0"/>
              </a:rPr>
              <a:t>by Lotus Perry</a:t>
            </a:r>
            <a:br>
              <a:rPr lang="en-US" sz="2400" b="1" dirty="0">
                <a:solidFill>
                  <a:srgbClr val="4B5953"/>
                </a:solidFill>
                <a:latin typeface="Arial Narrow" panose="020B0606020202030204" pitchFamily="34" charset="0"/>
                <a:cs typeface="Aparajita" panose="020B0604020202020204" pitchFamily="34" charset="0"/>
              </a:rPr>
            </a:br>
            <a:r>
              <a:rPr lang="en-US" sz="2400" b="1" dirty="0" smtClean="0">
                <a:solidFill>
                  <a:srgbClr val="4B5953"/>
                </a:solidFill>
                <a:latin typeface="Arial Narrow" panose="020B0606020202030204" pitchFamily="34" charset="0"/>
                <a:cs typeface="Aparajita" panose="020B0604020202020204" pitchFamily="34" charset="0"/>
              </a:rPr>
              <a:t>CLTA-WA Spring Workshop at UPS</a:t>
            </a:r>
            <a:r>
              <a:rPr lang="en-US" sz="2400" b="1" dirty="0">
                <a:solidFill>
                  <a:srgbClr val="4B5953"/>
                </a:solidFill>
                <a:latin typeface="Arial Narrow" panose="020B0606020202030204" pitchFamily="34" charset="0"/>
                <a:cs typeface="Aparajita" panose="020B0604020202020204" pitchFamily="34" charset="0"/>
              </a:rPr>
              <a:t/>
            </a:r>
            <a:br>
              <a:rPr lang="en-US" sz="2400" b="1" dirty="0">
                <a:solidFill>
                  <a:srgbClr val="4B5953"/>
                </a:solidFill>
                <a:latin typeface="Arial Narrow" panose="020B0606020202030204" pitchFamily="34" charset="0"/>
                <a:cs typeface="Aparajita" panose="020B0604020202020204" pitchFamily="34" charset="0"/>
              </a:rPr>
            </a:br>
            <a:r>
              <a:rPr lang="en-US" sz="2400" b="1" dirty="0" smtClean="0">
                <a:solidFill>
                  <a:srgbClr val="4B5953"/>
                </a:solidFill>
                <a:latin typeface="Arial Narrow" panose="020B0606020202030204" pitchFamily="34" charset="0"/>
                <a:cs typeface="Aparajita" panose="020B0604020202020204" pitchFamily="34" charset="0"/>
              </a:rPr>
              <a:t>March 4, 2017</a:t>
            </a:r>
            <a:endParaRPr lang="en-US" sz="2400" b="1" dirty="0">
              <a:solidFill>
                <a:srgbClr val="4B5953"/>
              </a:solidFill>
              <a:latin typeface="Arial Narrow" panose="020B0606020202030204" pitchFamily="34" charset="0"/>
              <a:cs typeface="Aparajita" panose="020B0604020202020204" pitchFamily="34" charset="0"/>
            </a:endParaRPr>
          </a:p>
        </p:txBody>
      </p:sp>
    </p:spTree>
    <p:extLst>
      <p:ext uri="{BB962C8B-B14F-4D97-AF65-F5344CB8AC3E}">
        <p14:creationId xmlns:p14="http://schemas.microsoft.com/office/powerpoint/2010/main" val="4998918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240804"/>
            <a:ext cx="7620000" cy="6617196"/>
          </a:xfrm>
          <a:prstGeom prst="rect">
            <a:avLst/>
          </a:prstGeom>
          <a:noFill/>
        </p:spPr>
        <p:txBody>
          <a:bodyPr wrap="square" rtlCol="0">
            <a:spAutoFit/>
          </a:bodyPr>
          <a:lstStyle/>
          <a:p>
            <a:pPr latinLnBrk="1"/>
            <a:r>
              <a:rPr lang="en-US" altLang="zh-CN" sz="4000" b="1" dirty="0" smtClean="0">
                <a:latin typeface="Arial Narrow" panose="020B0606020202030204" pitchFamily="34" charset="0"/>
                <a:ea typeface="KaiTi" panose="02010609060101010101" pitchFamily="49" charset="-122"/>
              </a:rPr>
              <a:t>Tea Drinking in Pre-Tang Period </a:t>
            </a:r>
            <a:r>
              <a:rPr lang="en-US" altLang="zh-CN" sz="2400" b="1" dirty="0" smtClean="0">
                <a:latin typeface="KaiTi" panose="02010609060101010101" pitchFamily="49" charset="-122"/>
                <a:ea typeface="KaiTi" panose="02010609060101010101" pitchFamily="49" charset="-122"/>
              </a:rPr>
              <a:t/>
            </a:r>
            <a:br>
              <a:rPr lang="en-US" altLang="zh-CN" sz="2400" b="1" dirty="0" smtClean="0">
                <a:latin typeface="KaiTi" panose="02010609060101010101" pitchFamily="49" charset="-122"/>
                <a:ea typeface="KaiTi" panose="02010609060101010101" pitchFamily="49" charset="-122"/>
              </a:rPr>
            </a:br>
            <a:r>
              <a:rPr lang="en-US" altLang="zh-CN" sz="2700" b="1" dirty="0" smtClean="0">
                <a:latin typeface="KaiTi" panose="02010609060101010101" pitchFamily="49" charset="-122"/>
                <a:ea typeface="KaiTi" panose="02010609060101010101" pitchFamily="49" charset="-122"/>
              </a:rPr>
              <a:t/>
            </a:r>
            <a:br>
              <a:rPr lang="en-US" altLang="zh-CN" sz="2700" b="1" dirty="0" smtClean="0">
                <a:latin typeface="KaiTi" panose="02010609060101010101" pitchFamily="49" charset="-122"/>
                <a:ea typeface="KaiTi" panose="02010609060101010101" pitchFamily="49" charset="-122"/>
              </a:rPr>
            </a:br>
            <a:r>
              <a:rPr lang="zh-CN" altLang="en-US" sz="2700" b="1" dirty="0" smtClean="0">
                <a:latin typeface="KaiTi" panose="02010609060101010101" pitchFamily="49" charset="-122"/>
                <a:ea typeface="KaiTi" panose="02010609060101010101" pitchFamily="49" charset="-122"/>
              </a:rPr>
              <a:t>三国两</a:t>
            </a:r>
            <a:r>
              <a:rPr lang="zh-CN" altLang="en-US" sz="2700" b="1" dirty="0" smtClean="0">
                <a:latin typeface="Arial Narrow" panose="020B0606020202030204" pitchFamily="34" charset="0"/>
                <a:ea typeface="KaiTi" panose="02010609060101010101" pitchFamily="49" charset="-122"/>
              </a:rPr>
              <a:t>晋</a:t>
            </a:r>
            <a:r>
              <a:rPr lang="en-US" altLang="zh-CN" sz="2700" b="1" dirty="0" smtClean="0">
                <a:latin typeface="Arial Narrow" panose="020B0606020202030204" pitchFamily="34" charset="0"/>
                <a:ea typeface="KaiTi" panose="02010609060101010101" pitchFamily="49" charset="-122"/>
              </a:rPr>
              <a:t> </a:t>
            </a:r>
            <a:r>
              <a:rPr lang="en-US" altLang="zh-CN" sz="2600" b="1" dirty="0" smtClean="0">
                <a:latin typeface="Arial Narrow" panose="020B0606020202030204" pitchFamily="34" charset="0"/>
                <a:ea typeface="KaiTi" panose="02010609060101010101" pitchFamily="49" charset="-122"/>
              </a:rPr>
              <a:t>Three Kingdoms &amp; </a:t>
            </a:r>
            <a:r>
              <a:rPr lang="en-US" altLang="zh-CN" sz="2600" b="1" dirty="0" err="1" smtClean="0">
                <a:latin typeface="Arial Narrow" panose="020B0606020202030204" pitchFamily="34" charset="0"/>
                <a:ea typeface="KaiTi" panose="02010609060101010101" pitchFamily="49" charset="-122"/>
              </a:rPr>
              <a:t>Jin</a:t>
            </a:r>
            <a:r>
              <a:rPr lang="en-US" altLang="zh-CN" sz="2600" b="1" dirty="0" smtClean="0">
                <a:latin typeface="Arial Narrow" panose="020B0606020202030204" pitchFamily="34" charset="0"/>
                <a:ea typeface="KaiTi" panose="02010609060101010101" pitchFamily="49" charset="-122"/>
              </a:rPr>
              <a:t> Dynasties</a:t>
            </a:r>
            <a:r>
              <a:rPr lang="en-US" altLang="zh-CN" sz="2600" b="1" dirty="0" smtClean="0">
                <a:latin typeface="Arial Narrow" panose="020B0606020202030204" pitchFamily="34" charset="0"/>
                <a:ea typeface="KaiTi" panose="02010609060101010101" pitchFamily="49" charset="-122"/>
                <a:sym typeface="Wingdings" panose="05000000000000000000" pitchFamily="2" charset="2"/>
              </a:rPr>
              <a:t> </a:t>
            </a:r>
            <a:r>
              <a:rPr lang="en-US" altLang="zh-CN" sz="2600" b="1" dirty="0">
                <a:latin typeface="Arial Narrow" panose="020B0606020202030204" pitchFamily="34" charset="0"/>
                <a:ea typeface="KaiTi" panose="02010609060101010101" pitchFamily="49" charset="-122"/>
                <a:sym typeface="Wingdings" panose="05000000000000000000" pitchFamily="2" charset="2"/>
              </a:rPr>
              <a:t>(</a:t>
            </a:r>
            <a:r>
              <a:rPr lang="en-US" altLang="zh-CN" sz="2600" b="1" dirty="0" smtClean="0">
                <a:latin typeface="Arial Narrow" panose="020B0606020202030204" pitchFamily="34" charset="0"/>
                <a:ea typeface="KaiTi" panose="02010609060101010101" pitchFamily="49" charset="-122"/>
                <a:sym typeface="Wingdings" panose="05000000000000000000" pitchFamily="2" charset="2"/>
              </a:rPr>
              <a:t>220-420 </a:t>
            </a:r>
            <a:r>
              <a:rPr lang="en-US" altLang="zh-CN" sz="2600" b="1" dirty="0">
                <a:latin typeface="Arial Narrow" panose="020B0606020202030204" pitchFamily="34" charset="0"/>
                <a:ea typeface="KaiTi" panose="02010609060101010101" pitchFamily="49" charset="-122"/>
                <a:sym typeface="Wingdings" panose="05000000000000000000" pitchFamily="2" charset="2"/>
              </a:rPr>
              <a:t>AD</a:t>
            </a:r>
            <a:r>
              <a:rPr lang="en-US" altLang="zh-CN" sz="2600" b="1" dirty="0" smtClean="0">
                <a:latin typeface="Arial Narrow" panose="020B0606020202030204" pitchFamily="34" charset="0"/>
                <a:ea typeface="KaiTi" panose="02010609060101010101" pitchFamily="49" charset="-122"/>
                <a:sym typeface="Wingdings" panose="05000000000000000000" pitchFamily="2" charset="2"/>
              </a:rPr>
              <a:t>)</a:t>
            </a:r>
            <a:br>
              <a:rPr lang="en-US" altLang="zh-CN" sz="2600" b="1" dirty="0" smtClean="0">
                <a:latin typeface="Arial Narrow" panose="020B0606020202030204" pitchFamily="34" charset="0"/>
                <a:ea typeface="KaiTi" panose="02010609060101010101" pitchFamily="49" charset="-122"/>
                <a:sym typeface="Wingdings" panose="05000000000000000000" pitchFamily="2" charset="2"/>
              </a:rPr>
            </a:br>
            <a:r>
              <a:rPr lang="en-US" altLang="zh-CN" sz="2800" b="1" dirty="0">
                <a:solidFill>
                  <a:srgbClr val="D34817"/>
                </a:solidFill>
                <a:latin typeface="Arial Narrow" panose="020B0606020202030204" pitchFamily="34" charset="0"/>
                <a:ea typeface="KaiTi" panose="02010609060101010101" pitchFamily="49" charset="-122"/>
              </a:rPr>
              <a:t> </a:t>
            </a:r>
            <a:r>
              <a:rPr lang="en-US" altLang="zh-CN" sz="2300" b="1" dirty="0" smtClean="0">
                <a:solidFill>
                  <a:srgbClr val="D34817"/>
                </a:solidFill>
                <a:latin typeface="Arial Narrow" panose="020B0606020202030204" pitchFamily="34" charset="0"/>
                <a:ea typeface="KaiTi" panose="02010609060101010101" pitchFamily="49" charset="-122"/>
                <a:sym typeface="Wingdings" panose="05000000000000000000" pitchFamily="2" charset="2"/>
              </a:rPr>
              <a:t>Alcohol Use in the Three Kingdoms</a:t>
            </a:r>
            <a:br>
              <a:rPr lang="en-US" altLang="zh-CN" sz="2300" b="1" dirty="0" smtClean="0">
                <a:solidFill>
                  <a:srgbClr val="D34817"/>
                </a:solidFill>
                <a:latin typeface="Arial Narrow" panose="020B0606020202030204" pitchFamily="34" charset="0"/>
                <a:ea typeface="KaiTi" panose="02010609060101010101" pitchFamily="49" charset="-122"/>
                <a:sym typeface="Wingdings" panose="05000000000000000000" pitchFamily="2" charset="2"/>
              </a:rPr>
            </a:br>
            <a:r>
              <a:rPr lang="en-US" altLang="zh-CN" sz="2000" dirty="0" smtClean="0">
                <a:latin typeface="KaiTi" panose="02010609060101010101" pitchFamily="49" charset="-122"/>
                <a:ea typeface="KaiTi" panose="02010609060101010101" pitchFamily="49" charset="-122"/>
              </a:rPr>
              <a:t>《</a:t>
            </a:r>
            <a:r>
              <a:rPr lang="zh-CN" altLang="en-US" sz="2000" dirty="0" smtClean="0">
                <a:latin typeface="KaiTi" panose="02010609060101010101" pitchFamily="49" charset="-122"/>
                <a:ea typeface="KaiTi" panose="02010609060101010101" pitchFamily="49" charset="-122"/>
              </a:rPr>
              <a:t>三</a:t>
            </a:r>
            <a:r>
              <a:rPr lang="zh-CN" altLang="en-US" sz="2000" dirty="0">
                <a:latin typeface="KaiTi" panose="02010609060101010101" pitchFamily="49" charset="-122"/>
                <a:ea typeface="KaiTi" panose="02010609060101010101" pitchFamily="49" charset="-122"/>
              </a:rPr>
              <a:t>国志吴志</a:t>
            </a:r>
            <a:r>
              <a:rPr lang="en-US" altLang="zh-CN" sz="2000" dirty="0" smtClean="0">
                <a:latin typeface="KaiTi" panose="02010609060101010101" pitchFamily="49" charset="-122"/>
                <a:ea typeface="KaiTi" panose="02010609060101010101" pitchFamily="49" charset="-122"/>
              </a:rPr>
              <a:t>》</a:t>
            </a:r>
            <a:r>
              <a:rPr lang="zh-CN" altLang="en-US" sz="2000" dirty="0" smtClean="0">
                <a:latin typeface="KaiTi" panose="02010609060101010101" pitchFamily="49" charset="-122"/>
                <a:ea typeface="KaiTi" panose="02010609060101010101" pitchFamily="49" charset="-122"/>
              </a:rPr>
              <a:t>暴君孙皓酒宴人饮</a:t>
            </a:r>
            <a:r>
              <a:rPr lang="zh-TW" altLang="en-US" sz="2000" dirty="0">
                <a:latin typeface="KaiTi" panose="02010609060101010101" pitchFamily="49" charset="-122"/>
                <a:ea typeface="KaiTi" panose="02010609060101010101" pitchFamily="49" charset="-122"/>
              </a:rPr>
              <a:t>七</a:t>
            </a:r>
            <a:r>
              <a:rPr lang="zh-CN" altLang="en-US" sz="2000" dirty="0" smtClean="0">
                <a:latin typeface="KaiTi" panose="02010609060101010101" pitchFamily="49" charset="-122"/>
                <a:ea typeface="KaiTi" panose="02010609060101010101" pitchFamily="49" charset="-122"/>
              </a:rPr>
              <a:t>升，臣子</a:t>
            </a:r>
            <a:r>
              <a:rPr lang="zh-TW" altLang="en-US" sz="2000" dirty="0" smtClean="0">
                <a:latin typeface="KaiTi" panose="02010609060101010101" pitchFamily="49" charset="-122"/>
                <a:ea typeface="KaiTi" panose="02010609060101010101" pitchFamily="49" charset="-122"/>
              </a:rPr>
              <a:t>史學家</a:t>
            </a:r>
            <a:r>
              <a:rPr lang="zh-CN" altLang="en-US" sz="2000" dirty="0" smtClean="0">
                <a:latin typeface="KaiTi" panose="02010609060101010101" pitchFamily="49" charset="-122"/>
                <a:ea typeface="KaiTi" panose="02010609060101010101" pitchFamily="49" charset="-122"/>
              </a:rPr>
              <a:t>韦曜（</a:t>
            </a:r>
            <a:r>
              <a:rPr lang="zh-TW" altLang="en-US" sz="2000" dirty="0" smtClean="0">
                <a:latin typeface="KaiTi" panose="02010609060101010101" pitchFamily="49" charset="-122"/>
                <a:ea typeface="KaiTi" panose="02010609060101010101" pitchFamily="49" charset="-122"/>
              </a:rPr>
              <a:t>韋昭</a:t>
            </a:r>
            <a:r>
              <a:rPr lang="en-US" altLang="zh-TW" sz="2000" dirty="0" smtClean="0">
                <a:latin typeface="KaiTi" panose="02010609060101010101" pitchFamily="49" charset="-122"/>
                <a:ea typeface="KaiTi" panose="02010609060101010101" pitchFamily="49" charset="-122"/>
              </a:rPr>
              <a:t>)</a:t>
            </a:r>
            <a:br>
              <a:rPr lang="en-US" altLang="zh-TW" sz="2000" dirty="0" smtClean="0">
                <a:latin typeface="KaiTi" panose="02010609060101010101" pitchFamily="49" charset="-122"/>
                <a:ea typeface="KaiTi" panose="02010609060101010101" pitchFamily="49" charset="-122"/>
              </a:rPr>
            </a:br>
            <a:r>
              <a:rPr lang="zh-TW" altLang="en-US"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不善饮以茶代酒</a:t>
            </a:r>
            <a:r>
              <a:rPr lang="zh-TW" altLang="en-US" sz="2000" dirty="0">
                <a:latin typeface="KaiTi" panose="02010609060101010101" pitchFamily="49" charset="-122"/>
                <a:ea typeface="KaiTi" panose="02010609060101010101" pitchFamily="49" charset="-122"/>
              </a:rPr>
              <a:t>被</a:t>
            </a:r>
            <a:r>
              <a:rPr lang="zh-CN" altLang="en-US" sz="2000" dirty="0" smtClean="0">
                <a:latin typeface="KaiTi" panose="02010609060101010101" pitchFamily="49" charset="-122"/>
                <a:ea typeface="KaiTi" panose="02010609060101010101" pitchFamily="49" charset="-122"/>
              </a:rPr>
              <a:t>发现处死。</a:t>
            </a:r>
            <a:r>
              <a:rPr lang="en-US" altLang="zh-CN" sz="2000" b="1" dirty="0">
                <a:latin typeface="KaiTi" panose="02010609060101010101" pitchFamily="49" charset="-122"/>
                <a:ea typeface="KaiTi" panose="02010609060101010101" pitchFamily="49" charset="-122"/>
              </a:rPr>
              <a:t/>
            </a:r>
            <a:br>
              <a:rPr lang="en-US" altLang="zh-CN" sz="2000" b="1" dirty="0">
                <a:latin typeface="KaiTi" panose="02010609060101010101" pitchFamily="49" charset="-122"/>
                <a:ea typeface="KaiTi" panose="02010609060101010101" pitchFamily="49" charset="-122"/>
              </a:rPr>
            </a:br>
            <a:r>
              <a:rPr lang="en-US" altLang="zh-CN" sz="2400" b="1" dirty="0">
                <a:solidFill>
                  <a:srgbClr val="D34817"/>
                </a:solidFill>
                <a:latin typeface="Arial Narrow" panose="020B0606020202030204" pitchFamily="34" charset="0"/>
                <a:ea typeface="KaiTi" panose="02010609060101010101" pitchFamily="49" charset="-122"/>
              </a:rPr>
              <a:t> </a:t>
            </a:r>
            <a:r>
              <a:rPr lang="en-US" altLang="zh-CN" sz="2300" b="1" dirty="0" smtClean="0">
                <a:solidFill>
                  <a:srgbClr val="D34817"/>
                </a:solidFill>
                <a:latin typeface="Arial Narrow" panose="020B0606020202030204" pitchFamily="34" charset="0"/>
                <a:ea typeface="KaiTi" panose="02010609060101010101" pitchFamily="49" charset="-122"/>
              </a:rPr>
              <a:t>Serve Guests Tea &amp; Tea Snack </a:t>
            </a:r>
            <a:endParaRPr lang="en-US" altLang="zh-CN" sz="2300" b="1" dirty="0">
              <a:solidFill>
                <a:srgbClr val="D34817"/>
              </a:solidFill>
              <a:latin typeface="Arial Narrow" panose="020B0606020202030204" pitchFamily="34" charset="0"/>
              <a:ea typeface="KaiTi" panose="02010609060101010101" pitchFamily="49" charset="-122"/>
            </a:endParaRPr>
          </a:p>
          <a:p>
            <a:pPr latinLnBrk="1"/>
            <a:r>
              <a:rPr lang="en-US" altLang="zh-CN" sz="2000" dirty="0" smtClean="0">
                <a:latin typeface="KaiTi" panose="02010609060101010101" pitchFamily="49" charset="-122"/>
                <a:ea typeface="KaiTi" panose="02010609060101010101" pitchFamily="49" charset="-122"/>
              </a:rPr>
              <a:t>《</a:t>
            </a:r>
            <a:r>
              <a:rPr lang="zh-CN" altLang="en-US" sz="2000" dirty="0" smtClean="0">
                <a:latin typeface="KaiTi" panose="02010609060101010101" pitchFamily="49" charset="-122"/>
                <a:ea typeface="KaiTi" panose="02010609060101010101" pitchFamily="49" charset="-122"/>
              </a:rPr>
              <a:t>晋书</a:t>
            </a:r>
            <a:r>
              <a:rPr lang="en-US" altLang="zh-CN" sz="2000" dirty="0" smtClean="0">
                <a:latin typeface="KaiTi" panose="02010609060101010101" pitchFamily="49" charset="-122"/>
                <a:ea typeface="KaiTi" panose="02010609060101010101" pitchFamily="49" charset="-122"/>
              </a:rPr>
              <a:t>》</a:t>
            </a:r>
            <a:r>
              <a:rPr lang="zh-CN" altLang="en-US" sz="2000" dirty="0" smtClean="0">
                <a:latin typeface="KaiTi" panose="02010609060101010101" pitchFamily="49" charset="-122"/>
                <a:ea typeface="KaiTi" panose="02010609060101010101" pitchFamily="49" charset="-122"/>
              </a:rPr>
              <a:t>载：谢安、恒温以茶果待客。</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000" b="1" dirty="0">
                <a:solidFill>
                  <a:srgbClr val="D34817"/>
                </a:solidFill>
                <a:latin typeface="Arial Narrow" panose="020B0606020202030204" pitchFamily="34" charset="0"/>
                <a:ea typeface="KaiTi" panose="02010609060101010101" pitchFamily="49" charset="-122"/>
              </a:rPr>
              <a:t> </a:t>
            </a:r>
            <a:r>
              <a:rPr lang="en-US" altLang="zh-CN" sz="2300" b="1" dirty="0" smtClean="0">
                <a:solidFill>
                  <a:srgbClr val="D34817"/>
                </a:solidFill>
                <a:latin typeface="Arial Narrow" panose="020B0606020202030204" pitchFamily="34" charset="0"/>
                <a:ea typeface="KaiTi" panose="02010609060101010101" pitchFamily="49" charset="-122"/>
              </a:rPr>
              <a:t>Sobering Power of Tea</a:t>
            </a:r>
            <a:br>
              <a:rPr lang="en-US" altLang="zh-CN" sz="2300" b="1" dirty="0" smtClean="0">
                <a:solidFill>
                  <a:srgbClr val="D34817"/>
                </a:solidFill>
                <a:latin typeface="Arial Narrow" panose="020B0606020202030204" pitchFamily="34" charset="0"/>
                <a:ea typeface="KaiTi" panose="02010609060101010101" pitchFamily="49" charset="-122"/>
              </a:rPr>
            </a:br>
            <a:r>
              <a:rPr lang="en-US" altLang="zh-CN" sz="2300" b="1" dirty="0" smtClean="0">
                <a:solidFill>
                  <a:srgbClr val="D34817"/>
                </a:solidFill>
                <a:latin typeface="Arial Narrow" panose="020B0606020202030204" pitchFamily="34" charset="0"/>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茶有解酒提神的功效。</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endParaRPr lang="en-US" altLang="zh-CN" sz="2000" dirty="0" smtClean="0">
              <a:latin typeface="KaiTi" panose="02010609060101010101" pitchFamily="49" charset="-122"/>
              <a:ea typeface="KaiTi" panose="02010609060101010101" pitchFamily="49" charset="-122"/>
            </a:endParaRPr>
          </a:p>
          <a:p>
            <a:pPr latinLnBrk="1"/>
            <a:r>
              <a:rPr lang="zh-CN" altLang="en-US" sz="2600" b="1" dirty="0" smtClean="0">
                <a:latin typeface="KaiTi" panose="02010609060101010101" pitchFamily="49" charset="-122"/>
                <a:ea typeface="KaiTi" panose="02010609060101010101" pitchFamily="49" charset="-122"/>
              </a:rPr>
              <a:t>南北朝</a:t>
            </a:r>
            <a:r>
              <a:rPr lang="en-US" altLang="zh-CN" sz="2600" b="1" dirty="0" smtClean="0">
                <a:latin typeface="Arial Narrow" panose="020B0606020202030204" pitchFamily="34" charset="0"/>
                <a:ea typeface="KaiTi" panose="02010609060101010101" pitchFamily="49" charset="-122"/>
              </a:rPr>
              <a:t> Southern &amp; Northern Dynasties</a:t>
            </a:r>
            <a:r>
              <a:rPr lang="en-US" altLang="zh-CN" sz="2600" b="1" dirty="0" smtClean="0">
                <a:latin typeface="Arial Narrow" panose="020B0606020202030204" pitchFamily="34" charset="0"/>
                <a:ea typeface="KaiTi" panose="02010609060101010101" pitchFamily="49" charset="-122"/>
                <a:sym typeface="Wingdings" panose="05000000000000000000" pitchFamily="2" charset="2"/>
              </a:rPr>
              <a:t> (420-589 </a:t>
            </a:r>
            <a:r>
              <a:rPr lang="en-US" altLang="zh-CN" sz="2600" b="1" dirty="0">
                <a:latin typeface="Arial Narrow" panose="020B0606020202030204" pitchFamily="34" charset="0"/>
                <a:ea typeface="KaiTi" panose="02010609060101010101" pitchFamily="49" charset="-122"/>
                <a:sym typeface="Wingdings" panose="05000000000000000000" pitchFamily="2" charset="2"/>
              </a:rPr>
              <a:t>AD)</a:t>
            </a:r>
            <a:r>
              <a:rPr lang="en-US" altLang="zh-CN" sz="2000" dirty="0">
                <a:latin typeface="KaiTi" panose="02010609060101010101" pitchFamily="49" charset="-122"/>
                <a:ea typeface="KaiTi" panose="02010609060101010101" pitchFamily="49" charset="-122"/>
              </a:rPr>
              <a:t/>
            </a:r>
            <a:br>
              <a:rPr lang="en-US" altLang="zh-CN" sz="2000" dirty="0">
                <a:latin typeface="KaiTi" panose="02010609060101010101" pitchFamily="49" charset="-122"/>
                <a:ea typeface="KaiTi" panose="02010609060101010101" pitchFamily="49" charset="-122"/>
              </a:rPr>
            </a:br>
            <a:r>
              <a:rPr lang="en-US" altLang="zh-CN" sz="2300" b="1" dirty="0">
                <a:solidFill>
                  <a:srgbClr val="D34817"/>
                </a:solidFill>
                <a:latin typeface="Arial Narrow" panose="020B0606020202030204" pitchFamily="34" charset="0"/>
                <a:ea typeface="KaiTi" panose="02010609060101010101" pitchFamily="49" charset="-122"/>
              </a:rPr>
              <a:t> </a:t>
            </a:r>
            <a:r>
              <a:rPr lang="en-US" altLang="zh-CN" sz="2300" b="1" dirty="0" smtClean="0">
                <a:solidFill>
                  <a:srgbClr val="D34817"/>
                </a:solidFill>
                <a:latin typeface="Arial Narrow" panose="020B0606020202030204" pitchFamily="34" charset="0"/>
                <a:ea typeface="KaiTi" panose="02010609060101010101" pitchFamily="49" charset="-122"/>
              </a:rPr>
              <a:t>Tea Became More Common Place in the South among Literati</a:t>
            </a:r>
            <a:r>
              <a:rPr lang="en-US" altLang="zh-CN" sz="2000" b="1" dirty="0">
                <a:latin typeface="KaiTi" panose="02010609060101010101" pitchFamily="49" charset="-122"/>
                <a:ea typeface="KaiTi" panose="02010609060101010101" pitchFamily="49" charset="-122"/>
              </a:rPr>
              <a:t/>
            </a:r>
            <a:br>
              <a:rPr lang="en-US" altLang="zh-CN" sz="2000" b="1" dirty="0">
                <a:latin typeface="KaiTi" panose="02010609060101010101" pitchFamily="49" charset="-122"/>
                <a:ea typeface="KaiTi" panose="02010609060101010101" pitchFamily="49" charset="-122"/>
              </a:rPr>
            </a:br>
            <a:r>
              <a:rPr lang="en-US" altLang="zh-CN" sz="2000" b="1"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茶叶消费增加，文人雅士做诗品茶，宴会待客祭祀都用茶。</a:t>
            </a:r>
            <a:r>
              <a:rPr lang="en-US" altLang="zh-CN" sz="2300" dirty="0" smtClean="0">
                <a:latin typeface="KaiTi" panose="02010609060101010101" pitchFamily="49" charset="-122"/>
                <a:ea typeface="KaiTi" panose="02010609060101010101" pitchFamily="49" charset="-122"/>
              </a:rPr>
              <a:t/>
            </a:r>
            <a:br>
              <a:rPr lang="en-US" altLang="zh-CN" sz="2300" dirty="0" smtClean="0">
                <a:latin typeface="KaiTi" panose="02010609060101010101" pitchFamily="49" charset="-122"/>
                <a:ea typeface="KaiTi" panose="02010609060101010101" pitchFamily="49" charset="-122"/>
              </a:rPr>
            </a:br>
            <a:r>
              <a:rPr lang="en-US" altLang="zh-CN" sz="2300" dirty="0">
                <a:solidFill>
                  <a:srgbClr val="D34817"/>
                </a:solidFill>
                <a:latin typeface="Arial Narrow" panose="020B0606020202030204" pitchFamily="34" charset="0"/>
                <a:ea typeface="KaiTi" panose="02010609060101010101" pitchFamily="49" charset="-122"/>
              </a:rPr>
              <a:t> </a:t>
            </a:r>
            <a:r>
              <a:rPr lang="en-US" altLang="zh-CN" sz="2300" b="1" dirty="0" smtClean="0">
                <a:solidFill>
                  <a:srgbClr val="D34817"/>
                </a:solidFill>
                <a:latin typeface="Arial Narrow" panose="020B0606020202030204" pitchFamily="34" charset="0"/>
                <a:ea typeface="KaiTi" panose="02010609060101010101" pitchFamily="49" charset="-122"/>
              </a:rPr>
              <a:t>Influence of Taoism | Tea Promoted Health &amp; Longevity</a:t>
            </a:r>
            <a:r>
              <a:rPr lang="en-US" altLang="zh-CN" sz="2000" b="1" dirty="0">
                <a:latin typeface="KaiTi" panose="02010609060101010101" pitchFamily="49" charset="-122"/>
                <a:ea typeface="KaiTi" panose="02010609060101010101" pitchFamily="49" charset="-122"/>
              </a:rPr>
              <a:t/>
            </a:r>
            <a:br>
              <a:rPr lang="en-US" altLang="zh-CN" sz="2000" b="1" dirty="0">
                <a:latin typeface="KaiTi" panose="02010609060101010101" pitchFamily="49" charset="-122"/>
                <a:ea typeface="KaiTi" panose="02010609060101010101" pitchFamily="49" charset="-122"/>
              </a:rPr>
            </a:br>
            <a:r>
              <a:rPr lang="en-US" altLang="zh-CN" sz="2000" b="1" dirty="0" smtClean="0">
                <a:latin typeface="KaiTi" panose="02010609060101010101" pitchFamily="49" charset="-122"/>
                <a:ea typeface="KaiTi" panose="02010609060101010101" pitchFamily="49" charset="-122"/>
              </a:rPr>
              <a:t> </a:t>
            </a:r>
            <a:r>
              <a:rPr lang="zh-CN" altLang="en-US" sz="2000" dirty="0" smtClean="0">
                <a:latin typeface="Arial Narrow" panose="020B0606020202030204" pitchFamily="34" charset="0"/>
                <a:ea typeface="KaiTi" panose="02010609060101010101" pitchFamily="49" charset="-122"/>
              </a:rPr>
              <a:t>道家追求长生不老，认为茶“轻身换骨”是得道成仙的食物。</a:t>
            </a:r>
            <a:endParaRPr lang="en-US" altLang="zh-CN" sz="2000" dirty="0">
              <a:latin typeface="Arial Narrow" panose="020B0606020202030204" pitchFamily="34" charset="0"/>
              <a:ea typeface="KaiTi" panose="02010609060101010101" pitchFamily="49" charset="-122"/>
            </a:endParaRPr>
          </a:p>
          <a:p>
            <a:pPr latinLnBrk="1"/>
            <a:r>
              <a:rPr lang="en-US" sz="2000" b="1" dirty="0" smtClean="0">
                <a:latin typeface="Arial Narrow" panose="020B0606020202030204" pitchFamily="34" charset="0"/>
                <a:ea typeface="KaiTi" panose="02010609060101010101" pitchFamily="49" charset="-122"/>
              </a:rPr>
              <a:t> </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endParaRPr lang="en-US" sz="2000"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765464876"/>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600200"/>
            <a:ext cx="7848600" cy="5078313"/>
          </a:xfrm>
          <a:prstGeom prst="rect">
            <a:avLst/>
          </a:prstGeom>
        </p:spPr>
        <p:txBody>
          <a:bodyPr wrap="square">
            <a:spAutoFit/>
          </a:bodyPr>
          <a:lstStyle/>
          <a:p>
            <a:r>
              <a:rPr lang="en-US" altLang="zh-CN" sz="2700" b="1" dirty="0">
                <a:latin typeface="Arial Narrow" panose="020B0606020202030204" pitchFamily="34" charset="0"/>
                <a:ea typeface="KaiTi" panose="02010609060101010101" pitchFamily="49" charset="-122"/>
              </a:rPr>
              <a:t>《</a:t>
            </a:r>
            <a:r>
              <a:rPr lang="zh-CN" altLang="en-US" sz="2700" b="1" dirty="0">
                <a:latin typeface="Arial Narrow" panose="020B0606020202030204" pitchFamily="34" charset="0"/>
                <a:ea typeface="KaiTi" panose="02010609060101010101" pitchFamily="49" charset="-122"/>
              </a:rPr>
              <a:t>神农草本经</a:t>
            </a:r>
            <a:r>
              <a:rPr lang="en-US" altLang="zh-CN" sz="2700" b="1" dirty="0">
                <a:latin typeface="Arial Narrow" panose="020B0606020202030204" pitchFamily="34" charset="0"/>
                <a:ea typeface="KaiTi" panose="02010609060101010101" pitchFamily="49" charset="-122"/>
              </a:rPr>
              <a:t>》</a:t>
            </a:r>
            <a:br>
              <a:rPr lang="en-US" altLang="zh-CN" sz="2700" b="1" dirty="0">
                <a:latin typeface="Arial Narrow" panose="020B0606020202030204" pitchFamily="34" charset="0"/>
                <a:ea typeface="KaiTi" panose="02010609060101010101" pitchFamily="49" charset="-122"/>
              </a:rPr>
            </a:br>
            <a:r>
              <a:rPr lang="en-US" sz="2700" b="1" i="1" dirty="0" err="1">
                <a:latin typeface="Arial Narrow" panose="020B0606020202030204" pitchFamily="34" charset="0"/>
              </a:rPr>
              <a:t>Shennong</a:t>
            </a:r>
            <a:r>
              <a:rPr lang="en-US" sz="2700" b="1" i="1" dirty="0">
                <a:latin typeface="Arial Narrow" panose="020B0606020202030204" pitchFamily="34" charset="0"/>
              </a:rPr>
              <a:t> </a:t>
            </a:r>
            <a:r>
              <a:rPr lang="en-US" sz="2700" b="1" i="1" dirty="0" err="1">
                <a:latin typeface="Arial Narrow" panose="020B0606020202030204" pitchFamily="34" charset="0"/>
              </a:rPr>
              <a:t>Bencao</a:t>
            </a:r>
            <a:r>
              <a:rPr lang="en-US" sz="2700" b="1" i="1" dirty="0">
                <a:latin typeface="Arial Narrow" panose="020B0606020202030204" pitchFamily="34" charset="0"/>
              </a:rPr>
              <a:t> Jing  </a:t>
            </a:r>
            <a:r>
              <a:rPr lang="en-US" altLang="zh-CN" sz="2700" b="1" dirty="0">
                <a:latin typeface="Arial Narrow" panose="020B0606020202030204" pitchFamily="34" charset="0"/>
                <a:ea typeface="KaiTi" panose="02010609060101010101" pitchFamily="49" charset="-122"/>
              </a:rPr>
              <a:t>500 AD</a:t>
            </a:r>
          </a:p>
          <a:p>
            <a:endParaRPr lang="en-US" altLang="zh-CN" sz="2700" b="1" dirty="0">
              <a:latin typeface="Arial Narrow" panose="020B0606020202030204" pitchFamily="34" charset="0"/>
              <a:ea typeface="KaiTi" panose="02010609060101010101" pitchFamily="49" charset="-122"/>
            </a:endParaRPr>
          </a:p>
          <a:p>
            <a:r>
              <a:rPr lang="zh-CN" altLang="en-US" sz="2700" dirty="0">
                <a:latin typeface="KaiTi" panose="02010609060101010101" pitchFamily="49" charset="-122"/>
                <a:ea typeface="KaiTi" panose="02010609060101010101" pitchFamily="49" charset="-122"/>
              </a:rPr>
              <a:t>茶味苦，饮之使人益思、</a:t>
            </a:r>
            <a:r>
              <a:rPr lang="en-US" altLang="zh-CN" sz="2700" dirty="0">
                <a:latin typeface="KaiTi" panose="02010609060101010101" pitchFamily="49" charset="-122"/>
                <a:ea typeface="KaiTi" panose="02010609060101010101" pitchFamily="49" charset="-122"/>
              </a:rPr>
              <a:t/>
            </a:r>
            <a:br>
              <a:rPr lang="en-US" altLang="zh-CN" sz="2700" dirty="0">
                <a:latin typeface="KaiTi" panose="02010609060101010101" pitchFamily="49" charset="-122"/>
                <a:ea typeface="KaiTi" panose="02010609060101010101" pitchFamily="49" charset="-122"/>
              </a:rPr>
            </a:br>
            <a:r>
              <a:rPr lang="zh-CN" altLang="en-US" sz="2700" dirty="0">
                <a:latin typeface="KaiTi" panose="02010609060101010101" pitchFamily="49" charset="-122"/>
                <a:ea typeface="KaiTi" panose="02010609060101010101" pitchFamily="49" charset="-122"/>
              </a:rPr>
              <a:t>少卧、轻身、明目</a:t>
            </a:r>
            <a:endParaRPr lang="en-US" sz="2700" dirty="0">
              <a:latin typeface="Arial Narrow" panose="020B0606020202030204" pitchFamily="34" charset="0"/>
            </a:endParaRPr>
          </a:p>
          <a:p>
            <a:r>
              <a:rPr lang="en-US" sz="2700" b="1" dirty="0">
                <a:solidFill>
                  <a:srgbClr val="D34817"/>
                </a:solidFill>
                <a:latin typeface="Arial Narrow" panose="020B0606020202030204" pitchFamily="34" charset="0"/>
              </a:rPr>
              <a:t>Tea </a:t>
            </a:r>
            <a:r>
              <a:rPr lang="en-US" sz="2700" b="1" dirty="0" smtClean="0">
                <a:solidFill>
                  <a:srgbClr val="D34817"/>
                </a:solidFill>
                <a:latin typeface="Arial Narrow" panose="020B0606020202030204" pitchFamily="34" charset="0"/>
              </a:rPr>
              <a:t>used </a:t>
            </a:r>
            <a:r>
              <a:rPr lang="en-US" sz="2700" b="1" dirty="0">
                <a:solidFill>
                  <a:srgbClr val="D34817"/>
                </a:solidFill>
                <a:latin typeface="Arial Narrow" panose="020B0606020202030204" pitchFamily="34" charset="0"/>
              </a:rPr>
              <a:t>in traditional </a:t>
            </a:r>
            <a:r>
              <a:rPr lang="en-US" sz="2700" b="1" dirty="0" smtClean="0">
                <a:solidFill>
                  <a:srgbClr val="D34817"/>
                </a:solidFill>
                <a:latin typeface="Arial Narrow" panose="020B0606020202030204" pitchFamily="34" charset="0"/>
              </a:rPr>
              <a:t>medicine</a:t>
            </a:r>
            <a:r>
              <a:rPr lang="en-US" sz="2700" b="1" dirty="0">
                <a:solidFill>
                  <a:srgbClr val="D34817"/>
                </a:solidFill>
                <a:latin typeface="Arial Narrow" panose="020B0606020202030204" pitchFamily="34" charset="0"/>
              </a:rPr>
              <a:t>.</a:t>
            </a:r>
          </a:p>
          <a:p>
            <a:endParaRPr lang="en-US" altLang="zh-CN" sz="2700" b="1" dirty="0" smtClean="0">
              <a:latin typeface="Arial Narrow" panose="020B0606020202030204" pitchFamily="34" charset="0"/>
              <a:ea typeface="KaiTi" panose="02010609060101010101" pitchFamily="49" charset="-122"/>
            </a:endParaRPr>
          </a:p>
          <a:p>
            <a:r>
              <a:rPr lang="en-US" altLang="zh-CN" sz="2700" b="1" dirty="0" smtClean="0">
                <a:latin typeface="Arial Narrow" panose="020B0606020202030204" pitchFamily="34" charset="0"/>
                <a:ea typeface="KaiTi" panose="02010609060101010101" pitchFamily="49" charset="-122"/>
              </a:rPr>
              <a:t>《</a:t>
            </a:r>
            <a:r>
              <a:rPr lang="zh-CN" altLang="en-US" sz="2700" b="1" dirty="0" smtClean="0">
                <a:latin typeface="Arial Narrow" panose="020B0606020202030204" pitchFamily="34" charset="0"/>
                <a:ea typeface="KaiTi" panose="02010609060101010101" pitchFamily="49" charset="-122"/>
              </a:rPr>
              <a:t>晏子春秋</a:t>
            </a:r>
            <a:r>
              <a:rPr lang="en-US" altLang="zh-CN" sz="2700" b="1" dirty="0" smtClean="0">
                <a:latin typeface="Arial Narrow" panose="020B0606020202030204" pitchFamily="34" charset="0"/>
                <a:ea typeface="KaiTi" panose="02010609060101010101" pitchFamily="49" charset="-122"/>
              </a:rPr>
              <a:t>》</a:t>
            </a:r>
            <a:r>
              <a:rPr lang="en-US" altLang="zh-CN" sz="2700" b="1" i="1" dirty="0" err="1" smtClean="0">
                <a:latin typeface="Arial Narrow" panose="020B0606020202030204" pitchFamily="34" charset="0"/>
                <a:ea typeface="KaiTi" panose="02010609060101010101" pitchFamily="49" charset="-122"/>
              </a:rPr>
              <a:t>Yanzi</a:t>
            </a:r>
            <a:r>
              <a:rPr lang="en-US" altLang="zh-CN" sz="2700" b="1" i="1" dirty="0" smtClean="0">
                <a:latin typeface="Arial Narrow" panose="020B0606020202030204" pitchFamily="34" charset="0"/>
                <a:ea typeface="KaiTi" panose="02010609060101010101" pitchFamily="49" charset="-122"/>
              </a:rPr>
              <a:t> </a:t>
            </a:r>
            <a:r>
              <a:rPr lang="en-US" altLang="zh-CN" sz="2700" b="1" i="1" dirty="0" err="1" smtClean="0">
                <a:latin typeface="Arial Narrow" panose="020B0606020202030204" pitchFamily="34" charset="0"/>
                <a:ea typeface="KaiTi" panose="02010609060101010101" pitchFamily="49" charset="-122"/>
              </a:rPr>
              <a:t>Chunqiu</a:t>
            </a:r>
            <a:r>
              <a:rPr lang="en-US" altLang="zh-CN" sz="2700" b="1" i="1" dirty="0" smtClean="0">
                <a:latin typeface="Arial Narrow" panose="020B0606020202030204" pitchFamily="34" charset="0"/>
                <a:ea typeface="KaiTi" panose="02010609060101010101" pitchFamily="49" charset="-122"/>
              </a:rPr>
              <a:t>  </a:t>
            </a:r>
            <a:r>
              <a:rPr lang="en-US" altLang="zh-CN" sz="2700" b="1" dirty="0" smtClean="0">
                <a:latin typeface="Arial Narrow" panose="020B0606020202030204" pitchFamily="34" charset="0"/>
                <a:ea typeface="KaiTi" panose="02010609060101010101" pitchFamily="49" charset="-122"/>
              </a:rPr>
              <a:t>770-476 </a:t>
            </a:r>
            <a:r>
              <a:rPr lang="en-US" altLang="zh-CN" sz="2700" b="1" dirty="0">
                <a:latin typeface="Arial Narrow" panose="020B0606020202030204" pitchFamily="34" charset="0"/>
                <a:ea typeface="KaiTi" panose="02010609060101010101" pitchFamily="49" charset="-122"/>
              </a:rPr>
              <a:t>AD </a:t>
            </a:r>
            <a:r>
              <a:rPr lang="en-US" altLang="zh-CN" sz="2700" b="1" dirty="0" smtClean="0">
                <a:latin typeface="Arial Narrow" panose="020B0606020202030204" pitchFamily="34" charset="0"/>
                <a:ea typeface="KaiTi" panose="02010609060101010101" pitchFamily="49" charset="-122"/>
              </a:rPr>
              <a:t/>
            </a:r>
            <a:br>
              <a:rPr lang="en-US" altLang="zh-CN" sz="2700" b="1" dirty="0" smtClean="0">
                <a:latin typeface="Arial Narrow" panose="020B0606020202030204" pitchFamily="34" charset="0"/>
                <a:ea typeface="KaiTi" panose="02010609060101010101" pitchFamily="49" charset="-122"/>
              </a:rPr>
            </a:br>
            <a:r>
              <a:rPr lang="zh-CN" altLang="en-US" sz="2700" dirty="0" smtClean="0">
                <a:latin typeface="Arial Narrow" panose="020B0606020202030204" pitchFamily="34" charset="0"/>
                <a:ea typeface="KaiTi" panose="02010609060101010101" pitchFamily="49" charset="-122"/>
              </a:rPr>
              <a:t>茶叶作为菜肴汤料供人食用</a:t>
            </a:r>
            <a:r>
              <a:rPr lang="en-US" altLang="zh-CN" sz="2700" dirty="0" smtClean="0">
                <a:latin typeface="Arial Narrow" panose="020B0606020202030204" pitchFamily="34" charset="0"/>
                <a:ea typeface="KaiTi" panose="02010609060101010101" pitchFamily="49" charset="-122"/>
              </a:rPr>
              <a:t/>
            </a:r>
            <a:br>
              <a:rPr lang="en-US" altLang="zh-CN" sz="2700" dirty="0" smtClean="0">
                <a:latin typeface="Arial Narrow" panose="020B0606020202030204" pitchFamily="34" charset="0"/>
                <a:ea typeface="KaiTi" panose="02010609060101010101" pitchFamily="49" charset="-122"/>
              </a:rPr>
            </a:br>
            <a:r>
              <a:rPr lang="en-US" altLang="zh-CN" sz="2700" b="1" dirty="0" smtClean="0">
                <a:solidFill>
                  <a:srgbClr val="D34817"/>
                </a:solidFill>
                <a:latin typeface="Arial Narrow" panose="020B0606020202030204" pitchFamily="34" charset="0"/>
                <a:ea typeface="KaiTi" panose="02010609060101010101" pitchFamily="49" charset="-122"/>
              </a:rPr>
              <a:t>Tea as an ingredient used </a:t>
            </a:r>
            <a:r>
              <a:rPr lang="en-US" sz="2700" b="1" dirty="0" smtClean="0">
                <a:solidFill>
                  <a:srgbClr val="D34817"/>
                </a:solidFill>
                <a:latin typeface="Arial Narrow" panose="020B0606020202030204" pitchFamily="34" charset="0"/>
              </a:rPr>
              <a:t>in </a:t>
            </a:r>
            <a:r>
              <a:rPr lang="en-US" sz="2700" b="1" dirty="0">
                <a:solidFill>
                  <a:srgbClr val="D34817"/>
                </a:solidFill>
                <a:latin typeface="Arial Narrow" panose="020B0606020202030204" pitchFamily="34" charset="0"/>
              </a:rPr>
              <a:t>Chinese </a:t>
            </a:r>
            <a:r>
              <a:rPr lang="en-US" sz="2700" b="1" dirty="0" smtClean="0">
                <a:solidFill>
                  <a:srgbClr val="D34817"/>
                </a:solidFill>
                <a:latin typeface="Arial Narrow" panose="020B0606020202030204" pitchFamily="34" charset="0"/>
              </a:rPr>
              <a:t>cuisine.</a:t>
            </a:r>
          </a:p>
          <a:p>
            <a:r>
              <a:rPr lang="en-US" altLang="zh-CN" sz="2700" dirty="0" smtClean="0">
                <a:latin typeface="KaiTi" panose="02010609060101010101" pitchFamily="49" charset="-122"/>
                <a:ea typeface="KaiTi" panose="02010609060101010101" pitchFamily="49" charset="-122"/>
              </a:rPr>
              <a:t/>
            </a:r>
            <a:br>
              <a:rPr lang="en-US" altLang="zh-CN" sz="2700" dirty="0" smtClean="0">
                <a:latin typeface="KaiTi" panose="02010609060101010101" pitchFamily="49" charset="-122"/>
                <a:ea typeface="KaiTi" panose="02010609060101010101" pitchFamily="49" charset="-122"/>
              </a:rPr>
            </a:br>
            <a:endParaRPr lang="en-US" sz="2700" b="1" dirty="0" smtClean="0">
              <a:latin typeface="Arial Narrow" panose="020B060602020203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112001"/>
            <a:ext cx="2719545" cy="2740572"/>
          </a:xfrm>
          <a:prstGeom prst="rect">
            <a:avLst/>
          </a:prstGeom>
        </p:spPr>
      </p:pic>
      <p:sp>
        <p:nvSpPr>
          <p:cNvPr id="4" name="TextBox 3"/>
          <p:cNvSpPr txBox="1"/>
          <p:nvPr/>
        </p:nvSpPr>
        <p:spPr>
          <a:xfrm>
            <a:off x="1371600" y="425136"/>
            <a:ext cx="5375193" cy="707886"/>
          </a:xfrm>
          <a:prstGeom prst="rect">
            <a:avLst/>
          </a:prstGeom>
          <a:noFill/>
        </p:spPr>
        <p:txBody>
          <a:bodyPr wrap="square" rtlCol="0">
            <a:spAutoFit/>
          </a:bodyPr>
          <a:lstStyle/>
          <a:p>
            <a:r>
              <a:rPr lang="en-US" sz="4000" b="1" dirty="0" smtClean="0">
                <a:latin typeface="Arial Narrow" panose="020B0606020202030204" pitchFamily="34" charset="0"/>
              </a:rPr>
              <a:t>Tea as Food and Medicine </a:t>
            </a:r>
            <a:endParaRPr lang="en-US" sz="4000" b="1" dirty="0">
              <a:latin typeface="Arial Narrow" panose="020B0606020202030204" pitchFamily="34" charset="0"/>
            </a:endParaRPr>
          </a:p>
        </p:txBody>
      </p:sp>
    </p:spTree>
    <p:extLst>
      <p:ext uri="{BB962C8B-B14F-4D97-AF65-F5344CB8AC3E}">
        <p14:creationId xmlns:p14="http://schemas.microsoft.com/office/powerpoint/2010/main" val="102510642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304800"/>
            <a:ext cx="7543800" cy="6724918"/>
          </a:xfrm>
          <a:prstGeom prst="rect">
            <a:avLst/>
          </a:prstGeom>
          <a:noFill/>
        </p:spPr>
        <p:txBody>
          <a:bodyPr wrap="square" rtlCol="0">
            <a:spAutoFit/>
          </a:bodyPr>
          <a:lstStyle/>
          <a:p>
            <a:pPr latinLnBrk="1"/>
            <a:r>
              <a:rPr lang="en-US" altLang="zh-CN" sz="4000" b="1" dirty="0" smtClean="0">
                <a:latin typeface="Arial Narrow" panose="020B0606020202030204" pitchFamily="34" charset="0"/>
                <a:ea typeface="KaiTi" panose="02010609060101010101" pitchFamily="49" charset="-122"/>
              </a:rPr>
              <a:t>Tea Culture Established &amp; Expanded</a:t>
            </a:r>
            <a:r>
              <a:rPr lang="en-US" altLang="zh-CN" sz="2400" dirty="0" smtClean="0">
                <a:latin typeface="Arial Narrow" panose="020B0606020202030204" pitchFamily="34" charset="0"/>
                <a:ea typeface="KaiTi" panose="02010609060101010101" pitchFamily="49" charset="-122"/>
              </a:rPr>
              <a:t/>
            </a:r>
            <a:br>
              <a:rPr lang="en-US" altLang="zh-CN" sz="2400" dirty="0" smtClean="0">
                <a:latin typeface="Arial Narrow" panose="020B0606020202030204" pitchFamily="34" charset="0"/>
                <a:ea typeface="KaiTi" panose="02010609060101010101" pitchFamily="49" charset="-122"/>
              </a:rPr>
            </a:br>
            <a:r>
              <a:rPr lang="en-US" altLang="zh-CN" sz="2400" dirty="0" smtClean="0">
                <a:latin typeface="Arial Narrow" panose="020B0606020202030204" pitchFamily="34" charset="0"/>
                <a:ea typeface="KaiTi" panose="02010609060101010101" pitchFamily="49" charset="-122"/>
              </a:rPr>
              <a:t/>
            </a:r>
            <a:br>
              <a:rPr lang="en-US" altLang="zh-CN" sz="2400" dirty="0" smtClean="0">
                <a:latin typeface="Arial Narrow" panose="020B0606020202030204" pitchFamily="34" charset="0"/>
                <a:ea typeface="KaiTi" panose="02010609060101010101" pitchFamily="49" charset="-122"/>
              </a:rPr>
            </a:br>
            <a:r>
              <a:rPr lang="zh-CN" altLang="en-US" sz="3200" b="1" dirty="0" smtClean="0">
                <a:latin typeface="Arial Narrow" panose="020B0606020202030204" pitchFamily="34" charset="0"/>
                <a:ea typeface="KaiTi" panose="02010609060101010101" pitchFamily="49" charset="-122"/>
              </a:rPr>
              <a:t>唐代 </a:t>
            </a:r>
            <a:r>
              <a:rPr lang="en-US" altLang="zh-CN" sz="3200" b="1" dirty="0" smtClean="0">
                <a:latin typeface="Arial Narrow" panose="020B0606020202030204" pitchFamily="34" charset="0"/>
                <a:ea typeface="KaiTi" panose="02010609060101010101" pitchFamily="49" charset="-122"/>
              </a:rPr>
              <a:t>Tang Dynasty</a:t>
            </a:r>
            <a:r>
              <a:rPr lang="en-US" altLang="zh-CN" sz="3200" b="1" dirty="0" smtClean="0">
                <a:latin typeface="Arial Narrow" panose="020B0606020202030204" pitchFamily="34" charset="0"/>
                <a:ea typeface="KaiTi" panose="02010609060101010101" pitchFamily="49" charset="-122"/>
                <a:sym typeface="Wingdings" panose="05000000000000000000" pitchFamily="2" charset="2"/>
              </a:rPr>
              <a:t> (618-907 AD)</a:t>
            </a:r>
            <a:br>
              <a:rPr lang="en-US" altLang="zh-CN" sz="3200" b="1" dirty="0" smtClean="0">
                <a:latin typeface="Arial Narrow" panose="020B0606020202030204" pitchFamily="34" charset="0"/>
                <a:ea typeface="KaiTi" panose="02010609060101010101" pitchFamily="49" charset="-122"/>
                <a:sym typeface="Wingdings" panose="05000000000000000000" pitchFamily="2" charset="2"/>
              </a:rPr>
            </a:br>
            <a:r>
              <a:rPr lang="en-US" altLang="zh-CN" sz="2400" b="1" dirty="0" smtClean="0">
                <a:latin typeface="Arial Narrow" panose="020B0606020202030204" pitchFamily="34" charset="0"/>
                <a:ea typeface="KaiTi" panose="02010609060101010101" pitchFamily="49" charset="-122"/>
                <a:sym typeface="Wingdings" panose="05000000000000000000" pitchFamily="2" charset="2"/>
              </a:rPr>
              <a:t/>
            </a:r>
            <a:br>
              <a:rPr lang="en-US" altLang="zh-CN" sz="2400" b="1" dirty="0" smtClean="0">
                <a:latin typeface="Arial Narrow" panose="020B0606020202030204" pitchFamily="34" charset="0"/>
                <a:ea typeface="KaiTi" panose="02010609060101010101" pitchFamily="49" charset="-122"/>
                <a:sym typeface="Wingdings" panose="05000000000000000000" pitchFamily="2" charset="2"/>
              </a:rPr>
            </a:br>
            <a:r>
              <a:rPr lang="en-US" altLang="zh-CN" sz="2300" b="1" dirty="0" smtClean="0">
                <a:solidFill>
                  <a:srgbClr val="D34817"/>
                </a:solidFill>
                <a:latin typeface="Arial Narrow" panose="020B0606020202030204" pitchFamily="34" charset="0"/>
                <a:ea typeface="KaiTi" panose="02010609060101010101" pitchFamily="49" charset="-122"/>
              </a:rPr>
              <a:t>Cultural Enlightenment + Economic Prosperity -&gt; Tea Trade</a:t>
            </a:r>
            <a:r>
              <a:rPr lang="en-US" altLang="zh-CN" sz="2000" b="1" dirty="0">
                <a:solidFill>
                  <a:srgbClr val="D34817"/>
                </a:solidFill>
                <a:latin typeface="Arial Narrow" panose="020B0606020202030204" pitchFamily="34" charset="0"/>
                <a:ea typeface="KaiTi" panose="02010609060101010101" pitchFamily="49" charset="-122"/>
                <a:sym typeface="Wingdings" panose="05000000000000000000" pitchFamily="2" charset="2"/>
              </a:rPr>
              <a:t/>
            </a:r>
            <a:br>
              <a:rPr lang="en-US" altLang="zh-CN" sz="2000" b="1" dirty="0">
                <a:solidFill>
                  <a:srgbClr val="D34817"/>
                </a:solidFill>
                <a:latin typeface="Arial Narrow" panose="020B0606020202030204" pitchFamily="34" charset="0"/>
                <a:ea typeface="KaiTi" panose="02010609060101010101" pitchFamily="49" charset="-122"/>
                <a:sym typeface="Wingdings" panose="05000000000000000000" pitchFamily="2" charset="2"/>
              </a:rPr>
            </a:br>
            <a:r>
              <a:rPr lang="zh-CN" altLang="en-US" sz="2400" dirty="0" smtClean="0">
                <a:latin typeface="KaiTi" panose="02010609060101010101" pitchFamily="49" charset="-122"/>
                <a:ea typeface="KaiTi" panose="02010609060101010101" pitchFamily="49" charset="-122"/>
              </a:rPr>
              <a:t>文化经济发展迅速，</a:t>
            </a:r>
            <a:r>
              <a:rPr lang="zh-CN" altLang="en-US" sz="2400" dirty="0">
                <a:latin typeface="KaiTi" panose="02010609060101010101" pitchFamily="49" charset="-122"/>
                <a:ea typeface="KaiTi" panose="02010609060101010101" pitchFamily="49" charset="-122"/>
              </a:rPr>
              <a:t>茶</a:t>
            </a:r>
            <a:r>
              <a:rPr lang="zh-CN" altLang="en-US" sz="2400" dirty="0" smtClean="0">
                <a:latin typeface="KaiTi" panose="02010609060101010101" pitchFamily="49" charset="-122"/>
                <a:ea typeface="KaiTi" panose="02010609060101010101" pitchFamily="49" charset="-122"/>
              </a:rPr>
              <a:t>业生产贸易兴旺。中唐后， </a:t>
            </a:r>
            <a:r>
              <a:rPr lang="en-US" altLang="zh-CN" sz="2400" dirty="0" smtClean="0">
                <a:latin typeface="KaiTi" panose="02010609060101010101" pitchFamily="49" charset="-122"/>
                <a:ea typeface="KaiTi" panose="02010609060101010101" pitchFamily="49" charset="-122"/>
              </a:rPr>
              <a:t/>
            </a:r>
            <a:br>
              <a:rPr lang="en-US" altLang="zh-CN" sz="2400" dirty="0" smtClean="0">
                <a:latin typeface="KaiTi" panose="02010609060101010101" pitchFamily="49" charset="-122"/>
                <a:ea typeface="KaiTi" panose="02010609060101010101" pitchFamily="49" charset="-122"/>
              </a:rPr>
            </a:br>
            <a:r>
              <a:rPr lang="zh-CN" altLang="en-US" sz="2400" dirty="0" smtClean="0">
                <a:latin typeface="KaiTi" panose="02010609060101010101" pitchFamily="49" charset="-122"/>
                <a:ea typeface="KaiTi" panose="02010609060101010101" pitchFamily="49" charset="-122"/>
              </a:rPr>
              <a:t>有茶法与茶税，“茶马互市”和“以茶治边。”</a:t>
            </a:r>
            <a:r>
              <a:rPr lang="en-US" altLang="zh-CN" sz="2400" dirty="0" smtClean="0">
                <a:latin typeface="KaiTi" panose="02010609060101010101" pitchFamily="49" charset="-122"/>
                <a:ea typeface="KaiTi" panose="02010609060101010101" pitchFamily="49" charset="-122"/>
              </a:rPr>
              <a:t/>
            </a:r>
            <a:br>
              <a:rPr lang="en-US" altLang="zh-CN" sz="2400" dirty="0" smtClean="0">
                <a:latin typeface="KaiTi" panose="02010609060101010101" pitchFamily="49" charset="-122"/>
                <a:ea typeface="KaiTi" panose="02010609060101010101" pitchFamily="49" charset="-122"/>
              </a:rPr>
            </a:br>
            <a:r>
              <a:rPr lang="en-US" altLang="zh-CN" sz="2400" b="1" dirty="0" smtClean="0">
                <a:solidFill>
                  <a:srgbClr val="D34817"/>
                </a:solidFill>
                <a:latin typeface="Arial Narrow" panose="020B0606020202030204" pitchFamily="34" charset="0"/>
                <a:ea typeface="KaiTi" panose="02010609060101010101" pitchFamily="49" charset="-122"/>
              </a:rPr>
              <a:t>Promotion of Tea Drinking by Buddhist Monks</a:t>
            </a:r>
            <a:br>
              <a:rPr lang="en-US" altLang="zh-CN" sz="2400" b="1" dirty="0" smtClean="0">
                <a:solidFill>
                  <a:srgbClr val="D34817"/>
                </a:solidFill>
                <a:latin typeface="Arial Narrow" panose="020B0606020202030204" pitchFamily="34" charset="0"/>
                <a:ea typeface="KaiTi" panose="02010609060101010101" pitchFamily="49" charset="-122"/>
              </a:rPr>
            </a:br>
            <a:r>
              <a:rPr lang="zh-CN" altLang="en-US" sz="2400" dirty="0" smtClean="0">
                <a:latin typeface="KaiTi" panose="02010609060101010101" pitchFamily="49" charset="-122"/>
                <a:ea typeface="KaiTi" panose="02010609060101010101" pitchFamily="49" charset="-122"/>
              </a:rPr>
              <a:t>僧人嗜茶</a:t>
            </a:r>
            <a:r>
              <a:rPr lang="zh-CN" altLang="en-US" sz="2400" dirty="0">
                <a:latin typeface="KaiTi" panose="02010609060101010101" pitchFamily="49" charset="-122"/>
                <a:ea typeface="KaiTi" panose="02010609060101010101" pitchFamily="49" charset="-122"/>
              </a:rPr>
              <a:t>，</a:t>
            </a:r>
            <a:r>
              <a:rPr lang="zh-CN" altLang="en-US" sz="2400" dirty="0" smtClean="0">
                <a:latin typeface="KaiTi" panose="02010609060101010101" pitchFamily="49" charset="-122"/>
                <a:ea typeface="KaiTi" panose="02010609060101010101" pitchFamily="49" charset="-122"/>
              </a:rPr>
              <a:t>提</a:t>
            </a:r>
            <a:r>
              <a:rPr lang="zh-CN" altLang="en-US" sz="2400" dirty="0">
                <a:latin typeface="KaiTi" panose="02010609060101010101" pitchFamily="49" charset="-122"/>
                <a:ea typeface="KaiTi" panose="02010609060101010101" pitchFamily="49" charset="-122"/>
              </a:rPr>
              <a:t>倡</a:t>
            </a:r>
            <a:r>
              <a:rPr lang="zh-CN" altLang="en-US" sz="2400" dirty="0" smtClean="0">
                <a:latin typeface="KaiTi" panose="02010609060101010101" pitchFamily="49" charset="-122"/>
                <a:ea typeface="KaiTi" panose="02010609060101010101" pitchFamily="49" charset="-122"/>
              </a:rPr>
              <a:t>茶教，认为茶有三德即坐禅不眠、</a:t>
            </a:r>
            <a:r>
              <a:rPr lang="en-US" altLang="zh-CN" sz="2400" dirty="0" smtClean="0">
                <a:latin typeface="KaiTi" panose="02010609060101010101" pitchFamily="49" charset="-122"/>
                <a:ea typeface="KaiTi" panose="02010609060101010101" pitchFamily="49" charset="-122"/>
              </a:rPr>
              <a:t/>
            </a:r>
            <a:br>
              <a:rPr lang="en-US" altLang="zh-CN" sz="2400" dirty="0" smtClean="0">
                <a:latin typeface="KaiTi" panose="02010609060101010101" pitchFamily="49" charset="-122"/>
                <a:ea typeface="KaiTi" panose="02010609060101010101" pitchFamily="49" charset="-122"/>
              </a:rPr>
            </a:br>
            <a:r>
              <a:rPr lang="zh-CN" altLang="en-US" sz="2400" dirty="0" smtClean="0">
                <a:latin typeface="KaiTi" panose="02010609060101010101" pitchFamily="49" charset="-122"/>
                <a:ea typeface="KaiTi" panose="02010609060101010101" pitchFamily="49" charset="-122"/>
              </a:rPr>
              <a:t>生津化食、简朴养性。寺院也辟地种茶。</a:t>
            </a:r>
            <a:endParaRPr lang="en-US" altLang="zh-CN" sz="2400" dirty="0" smtClean="0">
              <a:latin typeface="KaiTi" panose="02010609060101010101" pitchFamily="49" charset="-122"/>
              <a:ea typeface="KaiTi" panose="02010609060101010101" pitchFamily="49" charset="-122"/>
            </a:endParaRPr>
          </a:p>
          <a:p>
            <a:pPr latinLnBrk="1"/>
            <a:r>
              <a:rPr lang="en-US" altLang="zh-CN" sz="2400" b="1" dirty="0" smtClean="0">
                <a:solidFill>
                  <a:srgbClr val="D34817"/>
                </a:solidFill>
                <a:latin typeface="Arial Narrow" panose="020B0606020202030204" pitchFamily="34" charset="0"/>
                <a:ea typeface="KaiTi" panose="02010609060101010101" pitchFamily="49" charset="-122"/>
              </a:rPr>
              <a:t>Tea Replaced Wine as a Social Activity</a:t>
            </a:r>
            <a:r>
              <a:rPr lang="en-US" altLang="zh-CN" sz="2400" b="1" dirty="0">
                <a:solidFill>
                  <a:srgbClr val="D34817"/>
                </a:solidFill>
                <a:latin typeface="Arial Narrow" panose="020B0606020202030204" pitchFamily="34" charset="0"/>
                <a:ea typeface="KaiTi" panose="02010609060101010101" pitchFamily="49" charset="-122"/>
              </a:rPr>
              <a:t/>
            </a:r>
            <a:br>
              <a:rPr lang="en-US" altLang="zh-CN" sz="2400" b="1" dirty="0">
                <a:solidFill>
                  <a:srgbClr val="D34817"/>
                </a:solidFill>
                <a:latin typeface="Arial Narrow" panose="020B0606020202030204" pitchFamily="34" charset="0"/>
                <a:ea typeface="KaiTi" panose="02010609060101010101" pitchFamily="49" charset="-122"/>
              </a:rPr>
            </a:br>
            <a:r>
              <a:rPr lang="zh-CN" altLang="en-US" sz="2400" dirty="0" smtClean="0">
                <a:latin typeface="Arial Narrow" panose="020B0606020202030204" pitchFamily="34" charset="0"/>
                <a:ea typeface="KaiTi" panose="02010609060101010101" pitchFamily="49" charset="-122"/>
              </a:rPr>
              <a:t>政府禁酒措施基于酒价昂贵，促进以茶代酒的风尚</a:t>
            </a:r>
            <a:r>
              <a:rPr lang="zh-CN" altLang="en-US" sz="2400" dirty="0" smtClean="0">
                <a:latin typeface="KaiTi" panose="02010609060101010101" pitchFamily="49" charset="-122"/>
                <a:ea typeface="KaiTi" panose="02010609060101010101" pitchFamily="49" charset="-122"/>
              </a:rPr>
              <a:t>。</a:t>
            </a:r>
            <a:endParaRPr lang="en-US" altLang="zh-CN" sz="2400" dirty="0">
              <a:latin typeface="KaiTi" panose="02010609060101010101" pitchFamily="49" charset="-122"/>
              <a:ea typeface="KaiTi" panose="02010609060101010101" pitchFamily="49" charset="-122"/>
            </a:endParaRPr>
          </a:p>
          <a:p>
            <a:pPr latinLnBrk="1"/>
            <a:r>
              <a:rPr lang="en-US" altLang="zh-CN" sz="2400" b="1" dirty="0" smtClean="0">
                <a:solidFill>
                  <a:srgbClr val="D34817"/>
                </a:solidFill>
                <a:latin typeface="Arial Narrow" panose="020B0606020202030204" pitchFamily="34" charset="0"/>
                <a:ea typeface="KaiTi" panose="02010609060101010101" pitchFamily="49" charset="-122"/>
              </a:rPr>
              <a:t>Lu Yu’s “The Classic </a:t>
            </a:r>
            <a:r>
              <a:rPr lang="en-US" altLang="zh-CN" sz="2400" b="1" dirty="0">
                <a:solidFill>
                  <a:srgbClr val="D34817"/>
                </a:solidFill>
                <a:latin typeface="Arial Narrow" panose="020B0606020202030204" pitchFamily="34" charset="0"/>
                <a:ea typeface="KaiTi" panose="02010609060101010101" pitchFamily="49" charset="-122"/>
              </a:rPr>
              <a:t>of </a:t>
            </a:r>
            <a:r>
              <a:rPr lang="en-US" altLang="zh-CN" sz="2400" b="1" dirty="0" smtClean="0">
                <a:solidFill>
                  <a:srgbClr val="D34817"/>
                </a:solidFill>
                <a:latin typeface="Arial Narrow" panose="020B0606020202030204" pitchFamily="34" charset="0"/>
                <a:ea typeface="KaiTi" panose="02010609060101010101" pitchFamily="49" charset="-122"/>
              </a:rPr>
              <a:t>Tea” Sets the Procedural and Esthetic </a:t>
            </a:r>
            <a:br>
              <a:rPr lang="en-US" altLang="zh-CN" sz="2400" b="1" dirty="0" smtClean="0">
                <a:solidFill>
                  <a:srgbClr val="D34817"/>
                </a:solidFill>
                <a:latin typeface="Arial Narrow" panose="020B0606020202030204" pitchFamily="34" charset="0"/>
                <a:ea typeface="KaiTi" panose="02010609060101010101" pitchFamily="49" charset="-122"/>
              </a:rPr>
            </a:br>
            <a:r>
              <a:rPr lang="en-US" altLang="zh-CN" sz="2400" b="1" dirty="0" smtClean="0">
                <a:solidFill>
                  <a:srgbClr val="D34817"/>
                </a:solidFill>
                <a:latin typeface="Arial Narrow" panose="020B0606020202030204" pitchFamily="34" charset="0"/>
                <a:ea typeface="KaiTi" panose="02010609060101010101" pitchFamily="49" charset="-122"/>
              </a:rPr>
              <a:t>Foundation of the Tea Culture</a:t>
            </a:r>
            <a:r>
              <a:rPr lang="en-US" altLang="zh-CN" sz="2400" b="1" dirty="0">
                <a:solidFill>
                  <a:srgbClr val="D34817"/>
                </a:solidFill>
                <a:latin typeface="Arial Narrow" panose="020B0606020202030204" pitchFamily="34" charset="0"/>
                <a:ea typeface="KaiTi" panose="02010609060101010101" pitchFamily="49" charset="-122"/>
                <a:sym typeface="Wingdings" panose="05000000000000000000" pitchFamily="2" charset="2"/>
              </a:rPr>
              <a:t/>
            </a:r>
            <a:br>
              <a:rPr lang="en-US" altLang="zh-CN" sz="2400" b="1" dirty="0">
                <a:solidFill>
                  <a:srgbClr val="D34817"/>
                </a:solidFill>
                <a:latin typeface="Arial Narrow" panose="020B0606020202030204" pitchFamily="34" charset="0"/>
                <a:ea typeface="KaiTi" panose="02010609060101010101" pitchFamily="49" charset="-122"/>
                <a:sym typeface="Wingdings" panose="05000000000000000000" pitchFamily="2" charset="2"/>
              </a:rPr>
            </a:br>
            <a:r>
              <a:rPr lang="zh-CN" altLang="en-US" sz="2400" dirty="0">
                <a:latin typeface="KaiTi" panose="02010609060101010101" pitchFamily="49" charset="-122"/>
                <a:ea typeface="KaiTi" panose="02010609060101010101" pitchFamily="49" charset="-122"/>
              </a:rPr>
              <a:t>陆羽</a:t>
            </a:r>
            <a:r>
              <a:rPr lang="en-US" altLang="zh-CN" sz="2400" dirty="0">
                <a:latin typeface="KaiTi" panose="02010609060101010101" pitchFamily="49" charset="-122"/>
                <a:ea typeface="KaiTi" panose="02010609060101010101" pitchFamily="49" charset="-122"/>
              </a:rPr>
              <a:t>《</a:t>
            </a:r>
            <a:r>
              <a:rPr lang="zh-CN" altLang="en-US" sz="2400" dirty="0">
                <a:latin typeface="KaiTi" panose="02010609060101010101" pitchFamily="49" charset="-122"/>
                <a:ea typeface="KaiTi" panose="02010609060101010101" pitchFamily="49" charset="-122"/>
              </a:rPr>
              <a:t>茶经</a:t>
            </a:r>
            <a:r>
              <a:rPr lang="en-US" altLang="zh-CN" sz="2400" dirty="0">
                <a:latin typeface="KaiTi" panose="02010609060101010101" pitchFamily="49" charset="-122"/>
                <a:ea typeface="KaiTi" panose="02010609060101010101" pitchFamily="49" charset="-122"/>
              </a:rPr>
              <a:t>》</a:t>
            </a:r>
            <a:r>
              <a:rPr lang="zh-CN" altLang="en-US" sz="2400" dirty="0">
                <a:latin typeface="KaiTi" panose="02010609060101010101" pitchFamily="49" charset="-122"/>
                <a:ea typeface="KaiTi" panose="02010609060101010101" pitchFamily="49" charset="-122"/>
              </a:rPr>
              <a:t>的倡导奠</a:t>
            </a:r>
            <a:r>
              <a:rPr lang="zh-CN" altLang="en-US" sz="2400" dirty="0" smtClean="0">
                <a:latin typeface="KaiTi" panose="02010609060101010101" pitchFamily="49" charset="-122"/>
                <a:ea typeface="KaiTi" panose="02010609060101010101" pitchFamily="49" charset="-122"/>
              </a:rPr>
              <a:t>定</a:t>
            </a:r>
            <a:r>
              <a:rPr lang="zh-CN" altLang="en-US" sz="2400" dirty="0">
                <a:latin typeface="KaiTi" panose="02010609060101010101" pitchFamily="49" charset="-122"/>
                <a:ea typeface="KaiTi" panose="02010609060101010101" pitchFamily="49" charset="-122"/>
              </a:rPr>
              <a:t>中国</a:t>
            </a:r>
            <a:r>
              <a:rPr lang="zh-CN" altLang="en-US" sz="2400" dirty="0" smtClean="0">
                <a:latin typeface="KaiTi" panose="02010609060101010101" pitchFamily="49" charset="-122"/>
                <a:ea typeface="KaiTi" panose="02010609060101010101" pitchFamily="49" charset="-122"/>
              </a:rPr>
              <a:t>茶</a:t>
            </a:r>
            <a:r>
              <a:rPr lang="zh-CN" altLang="en-US" sz="2400" dirty="0">
                <a:latin typeface="KaiTi" panose="02010609060101010101" pitchFamily="49" charset="-122"/>
                <a:ea typeface="KaiTi" panose="02010609060101010101" pitchFamily="49" charset="-122"/>
              </a:rPr>
              <a:t>文化基础</a:t>
            </a:r>
            <a:r>
              <a:rPr lang="zh-CN" altLang="en-US" sz="2400" dirty="0" smtClean="0">
                <a:latin typeface="KaiTi" panose="02010609060101010101" pitchFamily="49" charset="-122"/>
                <a:ea typeface="KaiTi" panose="02010609060101010101" pitchFamily="49" charset="-122"/>
              </a:rPr>
              <a:t>。</a:t>
            </a:r>
            <a:r>
              <a:rPr lang="en-US" altLang="zh-CN" sz="2400" dirty="0" smtClean="0">
                <a:latin typeface="KaiTi" panose="02010609060101010101" pitchFamily="49" charset="-122"/>
                <a:ea typeface="KaiTi" panose="02010609060101010101" pitchFamily="49" charset="-122"/>
              </a:rPr>
              <a:t/>
            </a:r>
            <a:br>
              <a:rPr lang="en-US" altLang="zh-CN" sz="2400" dirty="0" smtClean="0">
                <a:latin typeface="KaiTi" panose="02010609060101010101" pitchFamily="49" charset="-122"/>
                <a:ea typeface="KaiTi" panose="02010609060101010101" pitchFamily="49" charset="-122"/>
              </a:rPr>
            </a:br>
            <a:r>
              <a:rPr lang="en-US" altLang="zh-CN" sz="2400" dirty="0" smtClean="0">
                <a:latin typeface="KaiTi" panose="02010609060101010101" pitchFamily="49" charset="-122"/>
                <a:ea typeface="KaiTi" panose="02010609060101010101" pitchFamily="49" charset="-122"/>
              </a:rPr>
              <a:t/>
            </a:r>
            <a:br>
              <a:rPr lang="en-US" altLang="zh-CN" sz="2400" dirty="0" smtClean="0">
                <a:latin typeface="KaiTi" panose="02010609060101010101" pitchFamily="49" charset="-122"/>
                <a:ea typeface="KaiTi" panose="02010609060101010101" pitchFamily="49" charset="-122"/>
              </a:rPr>
            </a:br>
            <a:endParaRPr lang="en-US" altLang="zh-CN" sz="2400" dirty="0" smtClean="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36101166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714" y="707886"/>
            <a:ext cx="6467475" cy="48006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1200" y="3149546"/>
            <a:ext cx="2782824" cy="3708454"/>
          </a:xfrm>
          <a:prstGeom prst="rect">
            <a:avLst/>
          </a:prstGeom>
        </p:spPr>
      </p:pic>
      <p:sp>
        <p:nvSpPr>
          <p:cNvPr id="7" name="TextBox 6"/>
          <p:cNvSpPr txBox="1"/>
          <p:nvPr/>
        </p:nvSpPr>
        <p:spPr>
          <a:xfrm>
            <a:off x="5943600" y="3276600"/>
            <a:ext cx="1002197" cy="523220"/>
          </a:xfrm>
          <a:prstGeom prst="rect">
            <a:avLst/>
          </a:prstGeom>
          <a:noFill/>
        </p:spPr>
        <p:txBody>
          <a:bodyPr wrap="none" rtlCol="0">
            <a:spAutoFit/>
          </a:bodyPr>
          <a:lstStyle/>
          <a:p>
            <a:r>
              <a:rPr lang="en-US" sz="2800" b="1" dirty="0" smtClean="0">
                <a:solidFill>
                  <a:schemeClr val="bg1">
                    <a:lumMod val="95000"/>
                  </a:schemeClr>
                </a:solidFill>
              </a:rPr>
              <a:t>Ewer</a:t>
            </a:r>
            <a:endParaRPr lang="en-US" sz="2800" b="1" dirty="0">
              <a:solidFill>
                <a:schemeClr val="bg1">
                  <a:lumMod val="95000"/>
                </a:schemeClr>
              </a:solidFill>
            </a:endParaRPr>
          </a:p>
        </p:txBody>
      </p:sp>
      <p:sp>
        <p:nvSpPr>
          <p:cNvPr id="8" name="TextBox 7"/>
          <p:cNvSpPr txBox="1"/>
          <p:nvPr/>
        </p:nvSpPr>
        <p:spPr>
          <a:xfrm>
            <a:off x="1132090" y="0"/>
            <a:ext cx="5813707" cy="707886"/>
          </a:xfrm>
          <a:prstGeom prst="rect">
            <a:avLst/>
          </a:prstGeom>
          <a:noFill/>
        </p:spPr>
        <p:txBody>
          <a:bodyPr wrap="none" rtlCol="0">
            <a:spAutoFit/>
          </a:bodyPr>
          <a:lstStyle/>
          <a:p>
            <a:r>
              <a:rPr lang="en-US" sz="4000" b="1" dirty="0" smtClean="0">
                <a:latin typeface="Arial Narrow" panose="020B0606020202030204" pitchFamily="34" charset="0"/>
              </a:rPr>
              <a:t>Tang Tea – An Elegant Affair</a:t>
            </a:r>
            <a:endParaRPr lang="en-US" sz="4000" b="1" dirty="0">
              <a:latin typeface="Arial Narrow" panose="020B0606020202030204" pitchFamily="34" charset="0"/>
            </a:endParaRPr>
          </a:p>
        </p:txBody>
      </p:sp>
      <p:sp>
        <p:nvSpPr>
          <p:cNvPr id="2" name="TextBox 1"/>
          <p:cNvSpPr txBox="1"/>
          <p:nvPr/>
        </p:nvSpPr>
        <p:spPr>
          <a:xfrm>
            <a:off x="914370" y="3168937"/>
            <a:ext cx="3124573" cy="830997"/>
          </a:xfrm>
          <a:prstGeom prst="rect">
            <a:avLst/>
          </a:prstGeom>
          <a:solidFill>
            <a:srgbClr val="485650"/>
          </a:solidFill>
        </p:spPr>
        <p:txBody>
          <a:bodyPr wrap="none" rtlCol="0">
            <a:spAutoFit/>
          </a:bodyPr>
          <a:lstStyle/>
          <a:p>
            <a:r>
              <a:rPr lang="zh-CN" altLang="en-US" sz="2400" b="1" dirty="0">
                <a:solidFill>
                  <a:srgbClr val="EFE8E1"/>
                </a:solidFill>
                <a:latin typeface="KaiTi" panose="02010609060101010101" pitchFamily="49" charset="-122"/>
                <a:ea typeface="KaiTi" panose="02010609060101010101" pitchFamily="49" charset="-122"/>
              </a:rPr>
              <a:t>顾闳中 韩熙载夜宴</a:t>
            </a:r>
            <a:r>
              <a:rPr lang="zh-CN" altLang="en-US" sz="2400" b="1" dirty="0" smtClean="0">
                <a:solidFill>
                  <a:srgbClr val="EFE8E1"/>
                </a:solidFill>
                <a:latin typeface="KaiTi" panose="02010609060101010101" pitchFamily="49" charset="-122"/>
                <a:ea typeface="KaiTi" panose="02010609060101010101" pitchFamily="49" charset="-122"/>
              </a:rPr>
              <a:t>图</a:t>
            </a:r>
            <a:r>
              <a:rPr lang="en-US" altLang="zh-CN" sz="2400" b="1" dirty="0" smtClean="0">
                <a:solidFill>
                  <a:srgbClr val="EFE8E1"/>
                </a:solidFill>
                <a:latin typeface="KaiTi" panose="02010609060101010101" pitchFamily="49" charset="-122"/>
                <a:ea typeface="KaiTi" panose="02010609060101010101" pitchFamily="49" charset="-122"/>
              </a:rPr>
              <a:t/>
            </a:r>
            <a:br>
              <a:rPr lang="en-US" altLang="zh-CN" sz="2400" b="1" dirty="0" smtClean="0">
                <a:solidFill>
                  <a:srgbClr val="EFE8E1"/>
                </a:solidFill>
                <a:latin typeface="KaiTi" panose="02010609060101010101" pitchFamily="49" charset="-122"/>
                <a:ea typeface="KaiTi" panose="02010609060101010101" pitchFamily="49" charset="-122"/>
              </a:rPr>
            </a:br>
            <a:r>
              <a:rPr lang="en-US" altLang="zh-CN" sz="2400" b="1" dirty="0" smtClean="0">
                <a:solidFill>
                  <a:srgbClr val="EFE8E1"/>
                </a:solidFill>
                <a:latin typeface="Arial Narrow" panose="020B0606020202030204" pitchFamily="34" charset="0"/>
                <a:ea typeface="KaiTi" panose="02010609060101010101" pitchFamily="49" charset="-122"/>
              </a:rPr>
              <a:t>Evening Banquet</a:t>
            </a:r>
            <a:endParaRPr lang="en-US" sz="2400" b="1" dirty="0">
              <a:solidFill>
                <a:srgbClr val="EFE8E1"/>
              </a:solidFill>
              <a:latin typeface="Arial Narrow" panose="020B0606020202030204" pitchFamily="34" charset="0"/>
              <a:ea typeface="KaiTi" panose="02010609060101010101" pitchFamily="49" charset="-122"/>
            </a:endParaRPr>
          </a:p>
        </p:txBody>
      </p:sp>
      <p:sp>
        <p:nvSpPr>
          <p:cNvPr id="3" name="TextBox 2"/>
          <p:cNvSpPr txBox="1"/>
          <p:nvPr/>
        </p:nvSpPr>
        <p:spPr>
          <a:xfrm>
            <a:off x="1415714" y="5715001"/>
            <a:ext cx="3994486" cy="1015663"/>
          </a:xfrm>
          <a:prstGeom prst="rect">
            <a:avLst/>
          </a:prstGeom>
          <a:noFill/>
        </p:spPr>
        <p:txBody>
          <a:bodyPr wrap="square" rtlCol="0">
            <a:spAutoFit/>
          </a:bodyPr>
          <a:lstStyle/>
          <a:p>
            <a:r>
              <a:rPr lang="zh-CN" altLang="en-US" sz="1400" dirty="0">
                <a:solidFill>
                  <a:schemeClr val="bg1">
                    <a:lumMod val="65000"/>
                  </a:schemeClr>
                </a:solidFill>
                <a:latin typeface="Arial Narrow" panose="020B0606020202030204" pitchFamily="34" charset="0"/>
              </a:rPr>
              <a:t>顾闳中 韩熙载夜宴图 完整全卷</a:t>
            </a:r>
            <a:r>
              <a:rPr lang="en-US" altLang="zh-CN" sz="1400" dirty="0">
                <a:solidFill>
                  <a:schemeClr val="bg1">
                    <a:lumMod val="65000"/>
                  </a:schemeClr>
                </a:solidFill>
                <a:latin typeface="Arial Narrow" panose="020B0606020202030204" pitchFamily="34" charset="0"/>
              </a:rPr>
              <a:t>84480x3472</a:t>
            </a:r>
            <a:r>
              <a:rPr lang="zh-CN" altLang="en-US" sz="1400" dirty="0">
                <a:solidFill>
                  <a:schemeClr val="bg1">
                    <a:lumMod val="65000"/>
                  </a:schemeClr>
                </a:solidFill>
                <a:latin typeface="Arial Narrow" panose="020B0606020202030204" pitchFamily="34" charset="0"/>
              </a:rPr>
              <a:t>像素 </a:t>
            </a:r>
            <a:r>
              <a:rPr lang="en-US" altLang="zh-CN" sz="1400" dirty="0" smtClean="0">
                <a:solidFill>
                  <a:schemeClr val="bg1">
                    <a:lumMod val="65000"/>
                  </a:schemeClr>
                </a:solidFill>
                <a:latin typeface="Arial Narrow" panose="020B0606020202030204" pitchFamily="34" charset="0"/>
              </a:rPr>
              <a:t/>
            </a:r>
            <a:br>
              <a:rPr lang="en-US" altLang="zh-CN" sz="1400" dirty="0" smtClean="0">
                <a:solidFill>
                  <a:schemeClr val="bg1">
                    <a:lumMod val="65000"/>
                  </a:schemeClr>
                </a:solidFill>
                <a:latin typeface="Arial Narrow" panose="020B0606020202030204" pitchFamily="34" charset="0"/>
              </a:rPr>
            </a:br>
            <a:r>
              <a:rPr lang="en-US" altLang="zh-CN" sz="1400" dirty="0" smtClean="0">
                <a:solidFill>
                  <a:schemeClr val="bg1">
                    <a:lumMod val="65000"/>
                  </a:schemeClr>
                </a:solidFill>
                <a:latin typeface="Arial Narrow" panose="020B0606020202030204" pitchFamily="34" charset="0"/>
              </a:rPr>
              <a:t>Accessed </a:t>
            </a:r>
            <a:r>
              <a:rPr lang="en-US" altLang="zh-CN" sz="1400" dirty="0">
                <a:solidFill>
                  <a:schemeClr val="bg1">
                    <a:lumMod val="65000"/>
                  </a:schemeClr>
                </a:solidFill>
                <a:latin typeface="Arial Narrow" panose="020B0606020202030204" pitchFamily="34" charset="0"/>
              </a:rPr>
              <a:t>on 10/25/2016; </a:t>
            </a:r>
            <a:r>
              <a:rPr lang="en-US" sz="1400" dirty="0">
                <a:solidFill>
                  <a:schemeClr val="bg1">
                    <a:lumMod val="65000"/>
                  </a:schemeClr>
                </a:solidFill>
                <a:latin typeface="Arial Narrow" panose="020B0606020202030204" pitchFamily="34" charset="0"/>
              </a:rPr>
              <a:t>retrieved </a:t>
            </a:r>
            <a:r>
              <a:rPr lang="en-US" sz="1400" dirty="0" smtClean="0">
                <a:solidFill>
                  <a:schemeClr val="bg1">
                    <a:lumMod val="65000"/>
                  </a:schemeClr>
                </a:solidFill>
                <a:latin typeface="Arial Narrow" panose="020B0606020202030204" pitchFamily="34" charset="0"/>
              </a:rPr>
              <a:t>from</a:t>
            </a:r>
            <a:br>
              <a:rPr lang="en-US" sz="1400" dirty="0" smtClean="0">
                <a:solidFill>
                  <a:schemeClr val="bg1">
                    <a:lumMod val="65000"/>
                  </a:schemeClr>
                </a:solidFill>
                <a:latin typeface="Arial Narrow" panose="020B0606020202030204" pitchFamily="34" charset="0"/>
              </a:rPr>
            </a:br>
            <a:r>
              <a:rPr lang="en-US" altLang="zh-CN" sz="1400" dirty="0" smtClean="0">
                <a:solidFill>
                  <a:schemeClr val="bg1">
                    <a:lumMod val="65000"/>
                  </a:schemeClr>
                </a:solidFill>
                <a:latin typeface="Arial Narrow" panose="020B0606020202030204" pitchFamily="34" charset="0"/>
              </a:rPr>
              <a:t>http</a:t>
            </a:r>
            <a:r>
              <a:rPr lang="en-US" altLang="zh-CN" sz="1400" dirty="0">
                <a:solidFill>
                  <a:schemeClr val="bg1">
                    <a:lumMod val="65000"/>
                  </a:schemeClr>
                </a:solidFill>
                <a:latin typeface="Arial Narrow" panose="020B0606020202030204" pitchFamily="34" charset="0"/>
              </a:rPr>
              <a:t>://www.aihuahua.net/ziyuan/guohua/10744.html</a:t>
            </a:r>
            <a:endParaRPr lang="zh-CN" altLang="en-US" sz="1400" dirty="0">
              <a:solidFill>
                <a:schemeClr val="bg1">
                  <a:lumMod val="65000"/>
                </a:schemeClr>
              </a:solidFill>
              <a:latin typeface="Arial Narrow" panose="020B0606020202030204" pitchFamily="34" charset="0"/>
            </a:endParaRPr>
          </a:p>
          <a:p>
            <a:endParaRPr lang="en-US" dirty="0"/>
          </a:p>
        </p:txBody>
      </p:sp>
    </p:spTree>
    <p:extLst>
      <p:ext uri="{BB962C8B-B14F-4D97-AF65-F5344CB8AC3E}">
        <p14:creationId xmlns:p14="http://schemas.microsoft.com/office/powerpoint/2010/main" val="368827778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1359386"/>
            <a:ext cx="4274887" cy="5498614"/>
          </a:xfrm>
          <a:prstGeom prst="rect">
            <a:avLst/>
          </a:prstGeom>
        </p:spPr>
      </p:pic>
      <p:sp>
        <p:nvSpPr>
          <p:cNvPr id="3" name="TextBox 2"/>
          <p:cNvSpPr txBox="1"/>
          <p:nvPr/>
        </p:nvSpPr>
        <p:spPr>
          <a:xfrm>
            <a:off x="1295400" y="304800"/>
            <a:ext cx="6934200" cy="1631216"/>
          </a:xfrm>
          <a:prstGeom prst="rect">
            <a:avLst/>
          </a:prstGeom>
          <a:noFill/>
        </p:spPr>
        <p:txBody>
          <a:bodyPr wrap="square" rtlCol="0">
            <a:spAutoFit/>
          </a:bodyPr>
          <a:lstStyle/>
          <a:p>
            <a:r>
              <a:rPr lang="zh-TW" altLang="en-US" sz="4000" b="1" dirty="0" smtClean="0">
                <a:latin typeface="KaiTi" panose="02010609060101010101" pitchFamily="49" charset="-122"/>
                <a:ea typeface="KaiTi" panose="02010609060101010101" pitchFamily="49" charset="-122"/>
              </a:rPr>
              <a:t> 陸羽 </a:t>
            </a:r>
            <a:r>
              <a:rPr lang="en-US" sz="4000" b="1" dirty="0" smtClean="0">
                <a:latin typeface="Arial Narrow" panose="020B0606020202030204" pitchFamily="34" charset="0"/>
              </a:rPr>
              <a:t>Lu Yu </a:t>
            </a:r>
            <a:r>
              <a:rPr lang="en-US" sz="4000" b="1" dirty="0">
                <a:latin typeface="Arial Narrow" panose="020B0606020202030204" pitchFamily="34" charset="0"/>
              </a:rPr>
              <a:t>(733-804) </a:t>
            </a:r>
          </a:p>
          <a:p>
            <a:r>
              <a:rPr lang="en-US" altLang="zh-CN" sz="3200" dirty="0" smtClean="0">
                <a:latin typeface="KaiTi" panose="02010609060101010101" pitchFamily="49" charset="-122"/>
                <a:ea typeface="KaiTi" panose="02010609060101010101" pitchFamily="49" charset="-122"/>
              </a:rPr>
              <a:t>《</a:t>
            </a:r>
            <a:r>
              <a:rPr lang="zh-CN" altLang="en-US" sz="3200" b="1" dirty="0" smtClean="0">
                <a:latin typeface="KaiTi" panose="02010609060101010101" pitchFamily="49" charset="-122"/>
                <a:ea typeface="KaiTi" panose="02010609060101010101" pitchFamily="49" charset="-122"/>
              </a:rPr>
              <a:t>茶经</a:t>
            </a:r>
            <a:r>
              <a:rPr lang="en-US" altLang="zh-CN" sz="3200" dirty="0" smtClean="0">
                <a:latin typeface="KaiTi" panose="02010609060101010101" pitchFamily="49" charset="-122"/>
                <a:ea typeface="KaiTi" panose="02010609060101010101" pitchFamily="49" charset="-122"/>
              </a:rPr>
              <a:t>》</a:t>
            </a:r>
            <a:r>
              <a:rPr lang="en-US" sz="3200" b="1" dirty="0" smtClean="0">
                <a:latin typeface="Arial Narrow" panose="020B0606020202030204" pitchFamily="34" charset="0"/>
              </a:rPr>
              <a:t>The Classic Of Tea (780)</a:t>
            </a:r>
            <a:br>
              <a:rPr lang="en-US" sz="3200" b="1" dirty="0" smtClean="0">
                <a:latin typeface="Arial Narrow" panose="020B0606020202030204" pitchFamily="34" charset="0"/>
              </a:rPr>
            </a:br>
            <a:endParaRPr lang="en-US" sz="2800" b="1" dirty="0">
              <a:latin typeface="Arial Narrow" panose="020B0606020202030204" pitchFamily="34" charset="0"/>
            </a:endParaRPr>
          </a:p>
        </p:txBody>
      </p:sp>
    </p:spTree>
    <p:extLst>
      <p:ext uri="{BB962C8B-B14F-4D97-AF65-F5344CB8AC3E}">
        <p14:creationId xmlns:p14="http://schemas.microsoft.com/office/powerpoint/2010/main" val="3909949331"/>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600200"/>
            <a:ext cx="8031932" cy="3905250"/>
          </a:xfrm>
          <a:prstGeom prst="rect">
            <a:avLst/>
          </a:prstGeom>
        </p:spPr>
      </p:pic>
      <p:sp>
        <p:nvSpPr>
          <p:cNvPr id="3" name="Rectangle 2"/>
          <p:cNvSpPr/>
          <p:nvPr/>
        </p:nvSpPr>
        <p:spPr>
          <a:xfrm>
            <a:off x="1371600" y="685800"/>
            <a:ext cx="7086600" cy="707886"/>
          </a:xfrm>
          <a:prstGeom prst="rect">
            <a:avLst/>
          </a:prstGeom>
        </p:spPr>
        <p:txBody>
          <a:bodyPr wrap="square">
            <a:spAutoFit/>
          </a:bodyPr>
          <a:lstStyle/>
          <a:p>
            <a:r>
              <a:rPr lang="zh-CN" altLang="en-US" sz="4000" b="1" dirty="0" smtClean="0">
                <a:latin typeface="KaiTi" panose="02010609060101010101" pitchFamily="49" charset="-122"/>
                <a:ea typeface="KaiTi" panose="02010609060101010101" pitchFamily="49" charset="-122"/>
              </a:rPr>
              <a:t>唐代饼茶制作 </a:t>
            </a:r>
            <a:r>
              <a:rPr lang="en-US" altLang="zh-TW" sz="3200" b="1" dirty="0" smtClean="0">
                <a:latin typeface="Arial Narrow" panose="020B0606020202030204" pitchFamily="34" charset="0"/>
                <a:ea typeface="KaiTi" panose="02010609060101010101" pitchFamily="49" charset="-122"/>
              </a:rPr>
              <a:t>T</a:t>
            </a:r>
            <a:r>
              <a:rPr lang="en-US" altLang="zh-CN" sz="3200" b="1" dirty="0" smtClean="0">
                <a:latin typeface="Arial Narrow" panose="020B0606020202030204" pitchFamily="34" charset="0"/>
                <a:ea typeface="KaiTi" panose="02010609060101010101" pitchFamily="49" charset="-122"/>
              </a:rPr>
              <a:t>ang</a:t>
            </a:r>
            <a:r>
              <a:rPr lang="zh-TW" altLang="en-US" sz="3200" b="1" dirty="0" smtClean="0">
                <a:latin typeface="Arial Narrow" panose="020B0606020202030204" pitchFamily="34" charset="0"/>
                <a:ea typeface="KaiTi" panose="02010609060101010101" pitchFamily="49" charset="-122"/>
              </a:rPr>
              <a:t> </a:t>
            </a:r>
            <a:r>
              <a:rPr lang="en-US" altLang="zh-TW" sz="3200" b="1" dirty="0" smtClean="0">
                <a:latin typeface="Arial Narrow" panose="020B0606020202030204" pitchFamily="34" charset="0"/>
                <a:ea typeface="KaiTi" panose="02010609060101010101" pitchFamily="49" charset="-122"/>
              </a:rPr>
              <a:t>Tea</a:t>
            </a:r>
            <a:r>
              <a:rPr lang="zh-TW" altLang="en-US" sz="3200" b="1" dirty="0" smtClean="0">
                <a:latin typeface="Arial Narrow" panose="020B0606020202030204" pitchFamily="34" charset="0"/>
                <a:ea typeface="KaiTi" panose="02010609060101010101" pitchFamily="49" charset="-122"/>
              </a:rPr>
              <a:t> </a:t>
            </a:r>
            <a:r>
              <a:rPr lang="en-US" altLang="zh-TW" sz="3200" b="1" dirty="0" smtClean="0">
                <a:latin typeface="Arial Narrow" panose="020B0606020202030204" pitchFamily="34" charset="0"/>
                <a:ea typeface="KaiTi" panose="02010609060101010101" pitchFamily="49" charset="-122"/>
              </a:rPr>
              <a:t>Bricks</a:t>
            </a:r>
            <a:endParaRPr lang="en-US" sz="3200" b="1" dirty="0">
              <a:latin typeface="KaiTi" panose="02010609060101010101" pitchFamily="49" charset="-122"/>
              <a:ea typeface="KaiTi" panose="02010609060101010101" pitchFamily="49" charset="-122"/>
            </a:endParaRPr>
          </a:p>
        </p:txBody>
      </p:sp>
      <p:sp>
        <p:nvSpPr>
          <p:cNvPr id="4" name="TextBox 3"/>
          <p:cNvSpPr txBox="1"/>
          <p:nvPr/>
        </p:nvSpPr>
        <p:spPr>
          <a:xfrm>
            <a:off x="4267200" y="6119336"/>
            <a:ext cx="4365169" cy="738664"/>
          </a:xfrm>
          <a:prstGeom prst="rect">
            <a:avLst/>
          </a:prstGeom>
          <a:noFill/>
        </p:spPr>
        <p:txBody>
          <a:bodyPr wrap="none" rtlCol="0">
            <a:spAutoFit/>
          </a:bodyPr>
          <a:lstStyle/>
          <a:p>
            <a:r>
              <a:rPr lang="en-US" sz="1400" dirty="0">
                <a:solidFill>
                  <a:schemeClr val="bg1">
                    <a:lumMod val="65000"/>
                  </a:schemeClr>
                </a:solidFill>
                <a:latin typeface="Arial Narrow" panose="020B0606020202030204" pitchFamily="34" charset="0"/>
              </a:rPr>
              <a:t>Accessed on 10/25/2016; retrieved from </a:t>
            </a:r>
            <a:r>
              <a:rPr lang="en-US" sz="1400" dirty="0" smtClean="0">
                <a:solidFill>
                  <a:schemeClr val="bg1">
                    <a:lumMod val="65000"/>
                  </a:schemeClr>
                </a:solidFill>
                <a:latin typeface="Arial Narrow" panose="020B0606020202030204" pitchFamily="34" charset="0"/>
              </a:rPr>
              <a:t/>
            </a:r>
            <a:br>
              <a:rPr lang="en-US" sz="1400" dirty="0" smtClean="0">
                <a:solidFill>
                  <a:schemeClr val="bg1">
                    <a:lumMod val="65000"/>
                  </a:schemeClr>
                </a:solidFill>
                <a:latin typeface="Arial Narrow" panose="020B0606020202030204" pitchFamily="34" charset="0"/>
              </a:rPr>
            </a:br>
            <a:r>
              <a:rPr lang="en-US" sz="1400" dirty="0" smtClean="0">
                <a:solidFill>
                  <a:schemeClr val="bg1">
                    <a:lumMod val="65000"/>
                  </a:schemeClr>
                </a:solidFill>
                <a:latin typeface="Arial Narrow" panose="020B0606020202030204" pitchFamily="34" charset="0"/>
              </a:rPr>
              <a:t>http</a:t>
            </a:r>
            <a:r>
              <a:rPr lang="en-US" sz="1400" dirty="0">
                <a:solidFill>
                  <a:schemeClr val="bg1">
                    <a:lumMod val="65000"/>
                  </a:schemeClr>
                </a:solidFill>
                <a:latin typeface="Arial Narrow" panose="020B0606020202030204" pitchFamily="34" charset="0"/>
              </a:rPr>
              <a:t>://www.cteaw.com/article/201209/04/article_show_3828.html</a:t>
            </a:r>
          </a:p>
          <a:p>
            <a:endParaRPr lang="en-US" sz="1400" dirty="0">
              <a:solidFill>
                <a:schemeClr val="bg1">
                  <a:lumMod val="65000"/>
                </a:schemeClr>
              </a:solidFill>
              <a:latin typeface="Arial Narrow" panose="020B0606020202030204" pitchFamily="34" charset="0"/>
            </a:endParaRPr>
          </a:p>
        </p:txBody>
      </p:sp>
    </p:spTree>
    <p:extLst>
      <p:ext uri="{BB962C8B-B14F-4D97-AF65-F5344CB8AC3E}">
        <p14:creationId xmlns:p14="http://schemas.microsoft.com/office/powerpoint/2010/main" val="2593127186"/>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46685"/>
            <a:ext cx="6934200" cy="5720715"/>
          </a:xfrm>
          <a:prstGeom prst="rect">
            <a:avLst/>
          </a:prstGeom>
        </p:spPr>
      </p:pic>
      <p:sp>
        <p:nvSpPr>
          <p:cNvPr id="3" name="TextBox 2"/>
          <p:cNvSpPr txBox="1"/>
          <p:nvPr/>
        </p:nvSpPr>
        <p:spPr>
          <a:xfrm>
            <a:off x="4754617" y="5562600"/>
            <a:ext cx="3733801" cy="830997"/>
          </a:xfrm>
          <a:prstGeom prst="rect">
            <a:avLst/>
          </a:prstGeom>
          <a:solidFill>
            <a:srgbClr val="485650"/>
          </a:solidFill>
        </p:spPr>
        <p:txBody>
          <a:bodyPr wrap="square" rtlCol="0">
            <a:spAutoFit/>
          </a:bodyPr>
          <a:lstStyle/>
          <a:p>
            <a:r>
              <a:rPr lang="en-US" altLang="zh-CN" sz="2400" b="1" dirty="0" smtClean="0">
                <a:solidFill>
                  <a:schemeClr val="bg1">
                    <a:lumMod val="95000"/>
                  </a:schemeClr>
                </a:solidFill>
                <a:latin typeface="KaiTi" panose="02010609060101010101" pitchFamily="49" charset="-122"/>
                <a:ea typeface="KaiTi" panose="02010609060101010101" pitchFamily="49" charset="-122"/>
              </a:rPr>
              <a:t>《</a:t>
            </a:r>
            <a:r>
              <a:rPr lang="zh-CN" altLang="en-US" sz="2400" b="1" dirty="0" smtClean="0">
                <a:solidFill>
                  <a:schemeClr val="bg1">
                    <a:lumMod val="95000"/>
                  </a:schemeClr>
                </a:solidFill>
                <a:latin typeface="KaiTi" panose="02010609060101010101" pitchFamily="49" charset="-122"/>
                <a:ea typeface="KaiTi" panose="02010609060101010101" pitchFamily="49" charset="-122"/>
              </a:rPr>
              <a:t>斗茶图卷</a:t>
            </a:r>
            <a:r>
              <a:rPr lang="en-US" altLang="zh-CN" sz="2400" b="1" dirty="0" smtClean="0">
                <a:solidFill>
                  <a:schemeClr val="bg1">
                    <a:lumMod val="95000"/>
                  </a:schemeClr>
                </a:solidFill>
                <a:latin typeface="KaiTi" panose="02010609060101010101" pitchFamily="49" charset="-122"/>
                <a:ea typeface="KaiTi" panose="02010609060101010101" pitchFamily="49" charset="-122"/>
              </a:rPr>
              <a:t>》 [</a:t>
            </a:r>
            <a:r>
              <a:rPr lang="zh-CN" altLang="en-US" sz="2400" b="1" dirty="0" smtClean="0">
                <a:solidFill>
                  <a:schemeClr val="bg1">
                    <a:lumMod val="95000"/>
                  </a:schemeClr>
                </a:solidFill>
                <a:latin typeface="KaiTi" panose="02010609060101010101" pitchFamily="49" charset="-122"/>
                <a:ea typeface="KaiTi" panose="02010609060101010101" pitchFamily="49" charset="-122"/>
              </a:rPr>
              <a:t>唐</a:t>
            </a:r>
            <a:r>
              <a:rPr lang="en-US" altLang="zh-CN" sz="2400" b="1" dirty="0" smtClean="0">
                <a:solidFill>
                  <a:schemeClr val="bg1">
                    <a:lumMod val="95000"/>
                  </a:schemeClr>
                </a:solidFill>
                <a:latin typeface="KaiTi" panose="02010609060101010101" pitchFamily="49" charset="-122"/>
                <a:ea typeface="KaiTi" panose="02010609060101010101" pitchFamily="49" charset="-122"/>
              </a:rPr>
              <a:t>]</a:t>
            </a:r>
            <a:r>
              <a:rPr lang="zh-CN" altLang="en-US" sz="2400" b="1" dirty="0" smtClean="0">
                <a:solidFill>
                  <a:schemeClr val="bg1">
                    <a:lumMod val="95000"/>
                  </a:schemeClr>
                </a:solidFill>
                <a:latin typeface="KaiTi" panose="02010609060101010101" pitchFamily="49" charset="-122"/>
                <a:ea typeface="KaiTi" panose="02010609060101010101" pitchFamily="49" charset="-122"/>
              </a:rPr>
              <a:t>阎立本</a:t>
            </a:r>
            <a:r>
              <a:rPr lang="en-US" altLang="zh-CN" sz="2400" b="1" dirty="0" smtClean="0">
                <a:solidFill>
                  <a:schemeClr val="bg1">
                    <a:lumMod val="95000"/>
                  </a:schemeClr>
                </a:solidFill>
                <a:latin typeface="KaiTi" panose="02010609060101010101" pitchFamily="49" charset="-122"/>
                <a:ea typeface="KaiTi" panose="02010609060101010101" pitchFamily="49" charset="-122"/>
              </a:rPr>
              <a:t/>
            </a:r>
            <a:br>
              <a:rPr lang="en-US" altLang="zh-CN" sz="2400" b="1" dirty="0" smtClean="0">
                <a:solidFill>
                  <a:schemeClr val="bg1">
                    <a:lumMod val="95000"/>
                  </a:schemeClr>
                </a:solidFill>
                <a:latin typeface="KaiTi" panose="02010609060101010101" pitchFamily="49" charset="-122"/>
                <a:ea typeface="KaiTi" panose="02010609060101010101" pitchFamily="49" charset="-122"/>
              </a:rPr>
            </a:br>
            <a:r>
              <a:rPr lang="en-US" altLang="zh-CN" sz="2400" b="1" dirty="0" smtClean="0">
                <a:solidFill>
                  <a:schemeClr val="bg1">
                    <a:lumMod val="95000"/>
                  </a:schemeClr>
                </a:solidFill>
                <a:latin typeface="KaiTi" panose="02010609060101010101" pitchFamily="49" charset="-122"/>
                <a:ea typeface="KaiTi" panose="02010609060101010101" pitchFamily="49" charset="-122"/>
              </a:rPr>
              <a:t> </a:t>
            </a:r>
            <a:r>
              <a:rPr lang="en-US" altLang="zh-CN" sz="2400" b="1" dirty="0" smtClean="0">
                <a:solidFill>
                  <a:schemeClr val="bg1">
                    <a:lumMod val="95000"/>
                  </a:schemeClr>
                </a:solidFill>
                <a:latin typeface="Arial Narrow" panose="020B0606020202030204" pitchFamily="34" charset="0"/>
                <a:ea typeface="KaiTi" panose="02010609060101010101" pitchFamily="49" charset="-122"/>
              </a:rPr>
              <a:t>Tea Competition</a:t>
            </a:r>
            <a:endParaRPr lang="en-US" sz="2400" dirty="0">
              <a:solidFill>
                <a:schemeClr val="bg1">
                  <a:lumMod val="95000"/>
                </a:schemeClr>
              </a:solidFill>
              <a:latin typeface="Arial Narrow" panose="020B0606020202030204" pitchFamily="34" charset="0"/>
            </a:endParaRPr>
          </a:p>
        </p:txBody>
      </p:sp>
      <p:sp>
        <p:nvSpPr>
          <p:cNvPr id="4" name="TextBox 3"/>
          <p:cNvSpPr txBox="1"/>
          <p:nvPr/>
        </p:nvSpPr>
        <p:spPr>
          <a:xfrm>
            <a:off x="1120381" y="6248400"/>
            <a:ext cx="7284238" cy="738664"/>
          </a:xfrm>
          <a:prstGeom prst="rect">
            <a:avLst/>
          </a:prstGeom>
          <a:noFill/>
        </p:spPr>
        <p:txBody>
          <a:bodyPr wrap="none" rtlCol="0">
            <a:spAutoFit/>
          </a:bodyPr>
          <a:lstStyle/>
          <a:p>
            <a:r>
              <a:rPr lang="zh-TW" altLang="en-US" sz="1400" dirty="0">
                <a:solidFill>
                  <a:schemeClr val="bg1">
                    <a:lumMod val="65000"/>
                  </a:schemeClr>
                </a:solidFill>
                <a:latin typeface="Arial Narrow" panose="020B0606020202030204" pitchFamily="34" charset="0"/>
              </a:rPr>
              <a:t>細賞古代茶事美圖 </a:t>
            </a:r>
            <a:r>
              <a:rPr lang="en-US" altLang="zh-TW" sz="1400" dirty="0">
                <a:solidFill>
                  <a:schemeClr val="bg1">
                    <a:lumMod val="65000"/>
                  </a:schemeClr>
                </a:solidFill>
                <a:latin typeface="Arial Narrow" panose="020B0606020202030204" pitchFamily="34" charset="0"/>
              </a:rPr>
              <a:t>2015-05-26 </a:t>
            </a:r>
            <a:r>
              <a:rPr lang="zh-TW" altLang="en-US" sz="1400" dirty="0">
                <a:solidFill>
                  <a:schemeClr val="bg1">
                    <a:lumMod val="65000"/>
                  </a:schemeClr>
                </a:solidFill>
                <a:latin typeface="Arial Narrow" panose="020B0606020202030204" pitchFamily="34" charset="0"/>
              </a:rPr>
              <a:t>中國茶網</a:t>
            </a:r>
          </a:p>
          <a:p>
            <a:r>
              <a:rPr lang="en-US" altLang="zh-CN" sz="1400" dirty="0">
                <a:solidFill>
                  <a:schemeClr val="bg1">
                    <a:lumMod val="65000"/>
                  </a:schemeClr>
                </a:solidFill>
                <a:latin typeface="Arial Narrow" panose="020B0606020202030204" pitchFamily="34" charset="0"/>
              </a:rPr>
              <a:t>《</a:t>
            </a:r>
            <a:r>
              <a:rPr lang="zh-CN" altLang="en-US" sz="1400" dirty="0">
                <a:solidFill>
                  <a:schemeClr val="bg1">
                    <a:lumMod val="65000"/>
                  </a:schemeClr>
                </a:solidFill>
                <a:latin typeface="Arial Narrow" panose="020B0606020202030204" pitchFamily="34" charset="0"/>
              </a:rPr>
              <a:t>斗茶图卷</a:t>
            </a:r>
            <a:r>
              <a:rPr lang="en-US" altLang="zh-CN" sz="1400" dirty="0">
                <a:solidFill>
                  <a:schemeClr val="bg1">
                    <a:lumMod val="65000"/>
                  </a:schemeClr>
                </a:solidFill>
                <a:latin typeface="Arial Narrow" panose="020B0606020202030204" pitchFamily="34" charset="0"/>
              </a:rPr>
              <a:t>》 [</a:t>
            </a:r>
            <a:r>
              <a:rPr lang="zh-CN" altLang="en-US" sz="1400" dirty="0">
                <a:solidFill>
                  <a:schemeClr val="bg1">
                    <a:lumMod val="65000"/>
                  </a:schemeClr>
                </a:solidFill>
                <a:latin typeface="Arial Narrow" panose="020B0606020202030204" pitchFamily="34" charset="0"/>
              </a:rPr>
              <a:t>唐</a:t>
            </a:r>
            <a:r>
              <a:rPr lang="en-US" altLang="zh-CN" sz="1400" dirty="0">
                <a:solidFill>
                  <a:schemeClr val="bg1">
                    <a:lumMod val="65000"/>
                  </a:schemeClr>
                </a:solidFill>
                <a:latin typeface="Arial Narrow" panose="020B0606020202030204" pitchFamily="34" charset="0"/>
              </a:rPr>
              <a:t>]</a:t>
            </a:r>
            <a:r>
              <a:rPr lang="zh-CN" altLang="en-US" sz="1400" dirty="0">
                <a:solidFill>
                  <a:schemeClr val="bg1">
                    <a:lumMod val="65000"/>
                  </a:schemeClr>
                </a:solidFill>
                <a:latin typeface="Arial Narrow" panose="020B0606020202030204" pitchFamily="34" charset="0"/>
              </a:rPr>
              <a:t>阎立本 </a:t>
            </a:r>
            <a:r>
              <a:rPr lang="en-US" altLang="zh-CN" sz="1400" dirty="0">
                <a:solidFill>
                  <a:schemeClr val="bg1">
                    <a:lumMod val="65000"/>
                  </a:schemeClr>
                </a:solidFill>
                <a:latin typeface="Arial Narrow" panose="020B0606020202030204" pitchFamily="34" charset="0"/>
              </a:rPr>
              <a:t>Accessed on 10/25/2016; </a:t>
            </a:r>
            <a:r>
              <a:rPr lang="en-US" sz="1400" dirty="0">
                <a:solidFill>
                  <a:schemeClr val="bg1">
                    <a:lumMod val="65000"/>
                  </a:schemeClr>
                </a:solidFill>
                <a:latin typeface="Arial Narrow" panose="020B0606020202030204" pitchFamily="34" charset="0"/>
              </a:rPr>
              <a:t>retrieved from</a:t>
            </a:r>
            <a:r>
              <a:rPr lang="en-US" altLang="zh-CN" sz="1400" dirty="0">
                <a:solidFill>
                  <a:schemeClr val="bg1">
                    <a:lumMod val="65000"/>
                  </a:schemeClr>
                </a:solidFill>
                <a:latin typeface="Arial Narrow" panose="020B0606020202030204" pitchFamily="34" charset="0"/>
              </a:rPr>
              <a:t> http://www.shiansart.com/news-p158/ </a:t>
            </a:r>
            <a:endParaRPr lang="en-US" sz="1400" dirty="0">
              <a:solidFill>
                <a:schemeClr val="bg1">
                  <a:lumMod val="65000"/>
                </a:schemeClr>
              </a:solidFill>
              <a:latin typeface="Arial Narrow" panose="020B0606020202030204" pitchFamily="34" charset="0"/>
            </a:endParaRPr>
          </a:p>
          <a:p>
            <a:endParaRPr lang="en-US" sz="1400" dirty="0">
              <a:latin typeface="Arial Narrow" panose="020B0606020202030204" pitchFamily="34" charset="0"/>
            </a:endParaRPr>
          </a:p>
        </p:txBody>
      </p:sp>
    </p:spTree>
    <p:extLst>
      <p:ext uri="{BB962C8B-B14F-4D97-AF65-F5344CB8AC3E}">
        <p14:creationId xmlns:p14="http://schemas.microsoft.com/office/powerpoint/2010/main" val="240557001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304800"/>
            <a:ext cx="7543800" cy="6370975"/>
          </a:xfrm>
          <a:prstGeom prst="rect">
            <a:avLst/>
          </a:prstGeom>
          <a:noFill/>
        </p:spPr>
        <p:txBody>
          <a:bodyPr wrap="square" rtlCol="0">
            <a:spAutoFit/>
          </a:bodyPr>
          <a:lstStyle/>
          <a:p>
            <a:pPr latinLnBrk="1"/>
            <a:r>
              <a:rPr lang="en-US" altLang="zh-CN" sz="4000" b="1" dirty="0" smtClean="0">
                <a:latin typeface="Arial Narrow" panose="020B0606020202030204" pitchFamily="34" charset="0"/>
                <a:ea typeface="KaiTi" panose="02010609060101010101" pitchFamily="49" charset="-122"/>
              </a:rPr>
              <a:t>Tea Connoisseurship Evolved</a:t>
            </a:r>
            <a:r>
              <a:rPr lang="en-US" altLang="zh-CN" sz="2400" dirty="0" smtClean="0">
                <a:latin typeface="Arial Narrow" panose="020B0606020202030204" pitchFamily="34" charset="0"/>
                <a:ea typeface="KaiTi" panose="02010609060101010101" pitchFamily="49" charset="-122"/>
              </a:rPr>
              <a:t/>
            </a:r>
            <a:br>
              <a:rPr lang="en-US" altLang="zh-CN" sz="2400" dirty="0" smtClean="0">
                <a:latin typeface="Arial Narrow" panose="020B0606020202030204" pitchFamily="34" charset="0"/>
                <a:ea typeface="KaiTi" panose="02010609060101010101" pitchFamily="49" charset="-122"/>
              </a:rPr>
            </a:br>
            <a:r>
              <a:rPr lang="en-US" altLang="zh-CN" sz="2400" dirty="0" smtClean="0">
                <a:latin typeface="Arial Narrow" panose="020B0606020202030204" pitchFamily="34" charset="0"/>
                <a:ea typeface="KaiTi" panose="02010609060101010101" pitchFamily="49" charset="-122"/>
              </a:rPr>
              <a:t/>
            </a:r>
            <a:br>
              <a:rPr lang="en-US" altLang="zh-CN" sz="2400" dirty="0" smtClean="0">
                <a:latin typeface="Arial Narrow" panose="020B0606020202030204" pitchFamily="34" charset="0"/>
                <a:ea typeface="KaiTi" panose="02010609060101010101" pitchFamily="49" charset="-122"/>
              </a:rPr>
            </a:br>
            <a:r>
              <a:rPr lang="zh-CN" altLang="en-US" sz="3200" b="1" dirty="0" smtClean="0">
                <a:latin typeface="Arial Narrow" panose="020B0606020202030204" pitchFamily="34" charset="0"/>
                <a:ea typeface="KaiTi" panose="02010609060101010101" pitchFamily="49" charset="-122"/>
              </a:rPr>
              <a:t>宋代 </a:t>
            </a:r>
            <a:r>
              <a:rPr lang="en-US" altLang="zh-CN" sz="3200" b="1" dirty="0" smtClean="0">
                <a:latin typeface="Arial Narrow" panose="020B0606020202030204" pitchFamily="34" charset="0"/>
                <a:ea typeface="KaiTi" panose="02010609060101010101" pitchFamily="49" charset="-122"/>
              </a:rPr>
              <a:t>Song Dynasty</a:t>
            </a:r>
            <a:r>
              <a:rPr lang="en-US" altLang="zh-CN" sz="3200" b="1" dirty="0" smtClean="0">
                <a:latin typeface="Arial Narrow" panose="020B0606020202030204" pitchFamily="34" charset="0"/>
                <a:ea typeface="KaiTi" panose="02010609060101010101" pitchFamily="49" charset="-122"/>
                <a:sym typeface="Wingdings" panose="05000000000000000000" pitchFamily="2" charset="2"/>
              </a:rPr>
              <a:t> (960-1279 AD)</a:t>
            </a:r>
            <a:br>
              <a:rPr lang="en-US" altLang="zh-CN" sz="3200" b="1" dirty="0" smtClean="0">
                <a:latin typeface="Arial Narrow" panose="020B0606020202030204" pitchFamily="34" charset="0"/>
                <a:ea typeface="KaiTi" panose="02010609060101010101" pitchFamily="49" charset="-122"/>
                <a:sym typeface="Wingdings" panose="05000000000000000000" pitchFamily="2" charset="2"/>
              </a:rPr>
            </a:br>
            <a:r>
              <a:rPr lang="en-US" altLang="zh-CN" sz="2400" b="1" dirty="0" smtClean="0">
                <a:latin typeface="Arial Narrow" panose="020B0606020202030204" pitchFamily="34" charset="0"/>
                <a:ea typeface="KaiTi" panose="02010609060101010101" pitchFamily="49" charset="-122"/>
                <a:sym typeface="Wingdings" panose="05000000000000000000" pitchFamily="2" charset="2"/>
              </a:rPr>
              <a:t/>
            </a:r>
            <a:br>
              <a:rPr lang="en-US" altLang="zh-CN" sz="2400" b="1" dirty="0" smtClean="0">
                <a:latin typeface="Arial Narrow" panose="020B0606020202030204" pitchFamily="34" charset="0"/>
                <a:ea typeface="KaiTi" panose="02010609060101010101" pitchFamily="49" charset="-122"/>
                <a:sym typeface="Wingdings" panose="05000000000000000000" pitchFamily="2" charset="2"/>
              </a:rPr>
            </a:br>
            <a:r>
              <a:rPr lang="en-US" altLang="zh-CN" sz="2400" b="1" dirty="0" smtClean="0">
                <a:solidFill>
                  <a:srgbClr val="D34817"/>
                </a:solidFill>
                <a:latin typeface="Arial Narrow" panose="020B0606020202030204" pitchFamily="34" charset="0"/>
                <a:ea typeface="KaiTi" panose="02010609060101010101" pitchFamily="49" charset="-122"/>
              </a:rPr>
              <a:t>Emperor Song Huizong</a:t>
            </a:r>
            <a:r>
              <a:rPr lang="en-US" altLang="zh-CN" sz="2400" b="1" dirty="0">
                <a:solidFill>
                  <a:srgbClr val="D34817"/>
                </a:solidFill>
                <a:latin typeface="Arial Narrow" panose="020B0606020202030204" pitchFamily="34" charset="0"/>
                <a:ea typeface="KaiTi" panose="02010609060101010101" pitchFamily="49" charset="-122"/>
              </a:rPr>
              <a:t> </a:t>
            </a:r>
            <a:r>
              <a:rPr lang="en-US" altLang="zh-CN" sz="2400" b="1" dirty="0" smtClean="0">
                <a:solidFill>
                  <a:srgbClr val="D34817"/>
                </a:solidFill>
                <a:latin typeface="Arial Narrow" panose="020B0606020202030204" pitchFamily="34" charset="0"/>
                <a:ea typeface="KaiTi" panose="02010609060101010101" pitchFamily="49" charset="-122"/>
              </a:rPr>
              <a:t>as a Promoter of Tea Culture:</a:t>
            </a:r>
            <a:br>
              <a:rPr lang="en-US" altLang="zh-CN" sz="2400" b="1" dirty="0" smtClean="0">
                <a:solidFill>
                  <a:srgbClr val="D34817"/>
                </a:solidFill>
                <a:latin typeface="Arial Narrow" panose="020B0606020202030204" pitchFamily="34" charset="0"/>
                <a:ea typeface="KaiTi" panose="02010609060101010101" pitchFamily="49" charset="-122"/>
              </a:rPr>
            </a:br>
            <a:r>
              <a:rPr lang="en-US" altLang="zh-CN" sz="2400" b="1" dirty="0" smtClean="0">
                <a:solidFill>
                  <a:srgbClr val="D34817"/>
                </a:solidFill>
                <a:latin typeface="Arial Narrow" panose="020B0606020202030204" pitchFamily="34" charset="0"/>
                <a:ea typeface="KaiTi" panose="02010609060101010101" pitchFamily="49" charset="-122"/>
              </a:rPr>
              <a:t>(basics </a:t>
            </a:r>
            <a:r>
              <a:rPr lang="en-US" altLang="zh-CN" sz="2400" b="1" dirty="0">
                <a:solidFill>
                  <a:srgbClr val="D34817"/>
                </a:solidFill>
                <a:latin typeface="Arial Narrow" panose="020B0606020202030204" pitchFamily="34" charset="0"/>
                <a:ea typeface="KaiTi" panose="02010609060101010101" pitchFamily="49" charset="-122"/>
              </a:rPr>
              <a:t>of tea farming, terroir)</a:t>
            </a:r>
            <a:r>
              <a:rPr lang="en-US" altLang="zh-CN" sz="2400" b="1" dirty="0" smtClean="0">
                <a:solidFill>
                  <a:srgbClr val="D34817"/>
                </a:solidFill>
                <a:latin typeface="Arial Narrow" panose="020B0606020202030204" pitchFamily="34" charset="0"/>
                <a:ea typeface="KaiTi" panose="02010609060101010101" pitchFamily="49" charset="-122"/>
              </a:rPr>
              <a:t/>
            </a:r>
            <a:br>
              <a:rPr lang="en-US" altLang="zh-CN" sz="2400" b="1" dirty="0" smtClean="0">
                <a:solidFill>
                  <a:srgbClr val="D34817"/>
                </a:solidFill>
                <a:latin typeface="Arial Narrow" panose="020B0606020202030204" pitchFamily="34" charset="0"/>
                <a:ea typeface="KaiTi" panose="02010609060101010101" pitchFamily="49" charset="-122"/>
              </a:rPr>
            </a:br>
            <a:r>
              <a:rPr lang="zh-CN" altLang="en-US" sz="2400" dirty="0" smtClean="0">
                <a:latin typeface="Arial Narrow" panose="020B0606020202030204" pitchFamily="34" charset="0"/>
                <a:ea typeface="KaiTi" panose="02010609060101010101" pitchFamily="49" charset="-122"/>
              </a:rPr>
              <a:t>大观元年宋徽宗赵佶撰写</a:t>
            </a:r>
            <a:r>
              <a:rPr lang="en-US" altLang="zh-CN" sz="2400" dirty="0" smtClean="0">
                <a:latin typeface="KaiTi" panose="02010609060101010101" pitchFamily="49" charset="-122"/>
                <a:ea typeface="KaiTi" panose="02010609060101010101" pitchFamily="49" charset="-122"/>
              </a:rPr>
              <a:t>《</a:t>
            </a:r>
            <a:r>
              <a:rPr lang="zh-CN" altLang="en-US" sz="2400" dirty="0" smtClean="0">
                <a:latin typeface="KaiTi" panose="02010609060101010101" pitchFamily="49" charset="-122"/>
                <a:ea typeface="KaiTi" panose="02010609060101010101" pitchFamily="49" charset="-122"/>
              </a:rPr>
              <a:t>大关茶论</a:t>
            </a:r>
            <a:r>
              <a:rPr lang="en-US" altLang="zh-CN" sz="2400" dirty="0" smtClean="0">
                <a:latin typeface="KaiTi" panose="02010609060101010101" pitchFamily="49" charset="-122"/>
                <a:ea typeface="KaiTi" panose="02010609060101010101" pitchFamily="49" charset="-122"/>
              </a:rPr>
              <a:t>》</a:t>
            </a:r>
            <a:r>
              <a:rPr lang="zh-CN" altLang="en-US" sz="2400" dirty="0" smtClean="0">
                <a:latin typeface="KaiTi" panose="02010609060101010101" pitchFamily="49" charset="-122"/>
                <a:ea typeface="KaiTi" panose="02010609060101010101" pitchFamily="49" charset="-122"/>
              </a:rPr>
              <a:t>。</a:t>
            </a:r>
            <a:r>
              <a:rPr lang="en-US" altLang="zh-CN" sz="2400" dirty="0" smtClean="0">
                <a:latin typeface="KaiTi" panose="02010609060101010101" pitchFamily="49" charset="-122"/>
                <a:ea typeface="KaiTi" panose="02010609060101010101" pitchFamily="49" charset="-122"/>
              </a:rPr>
              <a:t/>
            </a:r>
            <a:br>
              <a:rPr lang="en-US" altLang="zh-CN" sz="2400" dirty="0" smtClean="0">
                <a:latin typeface="KaiTi" panose="02010609060101010101" pitchFamily="49" charset="-122"/>
                <a:ea typeface="KaiTi" panose="02010609060101010101" pitchFamily="49" charset="-122"/>
              </a:rPr>
            </a:br>
            <a:r>
              <a:rPr lang="en-US" altLang="zh-CN" sz="2400" b="1" dirty="0" smtClean="0">
                <a:solidFill>
                  <a:srgbClr val="D34817"/>
                </a:solidFill>
                <a:latin typeface="Arial Narrow" panose="020B0606020202030204" pitchFamily="34" charset="0"/>
                <a:ea typeface="KaiTi" panose="02010609060101010101" pitchFamily="49" charset="-122"/>
              </a:rPr>
              <a:t>Improved Production Process &amp;Tea Quality; Tea Competition</a:t>
            </a:r>
            <a:r>
              <a:rPr lang="en-US" altLang="zh-CN" sz="2400" dirty="0">
                <a:latin typeface="Arial Narrow" panose="020B0606020202030204" pitchFamily="34" charset="0"/>
                <a:ea typeface="KaiTi" panose="02010609060101010101" pitchFamily="49" charset="-122"/>
                <a:sym typeface="Wingdings" panose="05000000000000000000" pitchFamily="2" charset="2"/>
              </a:rPr>
              <a:t/>
            </a:r>
            <a:br>
              <a:rPr lang="en-US" altLang="zh-CN" sz="2400" dirty="0">
                <a:latin typeface="Arial Narrow" panose="020B0606020202030204" pitchFamily="34" charset="0"/>
                <a:ea typeface="KaiTi" panose="02010609060101010101" pitchFamily="49" charset="-122"/>
                <a:sym typeface="Wingdings" panose="05000000000000000000" pitchFamily="2" charset="2"/>
              </a:rPr>
            </a:br>
            <a:r>
              <a:rPr lang="zh-CN" altLang="en-US" sz="2400" dirty="0" smtClean="0">
                <a:latin typeface="KaiTi" panose="02010609060101010101" pitchFamily="49" charset="-122"/>
                <a:ea typeface="KaiTi" panose="02010609060101010101" pitchFamily="49" charset="-122"/>
              </a:rPr>
              <a:t>泡茶技艺的改进</a:t>
            </a:r>
            <a:r>
              <a:rPr lang="en-US" altLang="zh-CN" sz="2400" dirty="0" smtClean="0">
                <a:latin typeface="KaiTi" panose="02010609060101010101" pitchFamily="49" charset="-122"/>
                <a:ea typeface="KaiTi" panose="02010609060101010101" pitchFamily="49" charset="-122"/>
              </a:rPr>
              <a:t>;</a:t>
            </a:r>
            <a:r>
              <a:rPr lang="zh-CN" altLang="en-US" sz="2400" dirty="0" smtClean="0">
                <a:latin typeface="KaiTi" panose="02010609060101010101" pitchFamily="49" charset="-122"/>
                <a:ea typeface="KaiTi" panose="02010609060101010101" pitchFamily="49" charset="-122"/>
              </a:rPr>
              <a:t>水质的讲究</a:t>
            </a:r>
            <a:r>
              <a:rPr lang="en-US" altLang="zh-CN" sz="2400" dirty="0" smtClean="0">
                <a:latin typeface="KaiTi" panose="02010609060101010101" pitchFamily="49" charset="-122"/>
                <a:ea typeface="KaiTi" panose="02010609060101010101" pitchFamily="49" charset="-122"/>
              </a:rPr>
              <a:t>;</a:t>
            </a:r>
            <a:r>
              <a:rPr lang="zh-CN" altLang="en-US" sz="2400" dirty="0" smtClean="0">
                <a:latin typeface="KaiTi" panose="02010609060101010101" pitchFamily="49" charset="-122"/>
                <a:ea typeface="KaiTi" panose="02010609060101010101" pitchFamily="49" charset="-122"/>
              </a:rPr>
              <a:t>斗茶</a:t>
            </a:r>
            <a:r>
              <a:rPr lang="zh-CN" altLang="en-US" sz="2400" dirty="0">
                <a:latin typeface="KaiTi" panose="02010609060101010101" pitchFamily="49" charset="-122"/>
                <a:ea typeface="KaiTi" panose="02010609060101010101" pitchFamily="49" charset="-122"/>
              </a:rPr>
              <a:t>品评茶叶优</a:t>
            </a:r>
            <a:r>
              <a:rPr lang="zh-CN" altLang="en-US" sz="2400" dirty="0" smtClean="0">
                <a:latin typeface="KaiTi" panose="02010609060101010101" pitchFamily="49" charset="-122"/>
                <a:ea typeface="KaiTi" panose="02010609060101010101" pitchFamily="49" charset="-122"/>
              </a:rPr>
              <a:t>劣。</a:t>
            </a:r>
            <a:r>
              <a:rPr lang="en-US" altLang="zh-CN" sz="2400" dirty="0" smtClean="0">
                <a:latin typeface="KaiTi" panose="02010609060101010101" pitchFamily="49" charset="-122"/>
                <a:ea typeface="KaiTi" panose="02010609060101010101" pitchFamily="49" charset="-122"/>
              </a:rPr>
              <a:t/>
            </a:r>
            <a:br>
              <a:rPr lang="en-US" altLang="zh-CN" sz="2400" dirty="0" smtClean="0">
                <a:latin typeface="KaiTi" panose="02010609060101010101" pitchFamily="49" charset="-122"/>
                <a:ea typeface="KaiTi" panose="02010609060101010101" pitchFamily="49" charset="-122"/>
              </a:rPr>
            </a:br>
            <a:r>
              <a:rPr lang="en-US" altLang="zh-CN" sz="2400" b="1" dirty="0" smtClean="0">
                <a:solidFill>
                  <a:srgbClr val="D34817"/>
                </a:solidFill>
                <a:latin typeface="Arial Narrow" panose="020B0606020202030204" pitchFamily="34" charset="0"/>
                <a:ea typeface="KaiTi" panose="02010609060101010101" pitchFamily="49" charset="-122"/>
              </a:rPr>
              <a:t>Zen </a:t>
            </a:r>
            <a:r>
              <a:rPr lang="en-US" altLang="zh-CN" sz="2400" b="1" dirty="0">
                <a:solidFill>
                  <a:srgbClr val="D34817"/>
                </a:solidFill>
                <a:latin typeface="Arial Narrow" panose="020B0606020202030204" pitchFamily="34" charset="0"/>
                <a:ea typeface="KaiTi" panose="02010609060101010101" pitchFamily="49" charset="-122"/>
              </a:rPr>
              <a:t>Priest Eisai Brought Back Tea Seeds to Japan (1191)</a:t>
            </a:r>
            <a:r>
              <a:rPr lang="en-US" altLang="zh-CN" sz="2400" b="1" dirty="0">
                <a:solidFill>
                  <a:srgbClr val="D34817"/>
                </a:solidFill>
                <a:latin typeface="Arial Narrow" panose="020B0606020202030204" pitchFamily="34" charset="0"/>
                <a:ea typeface="KaiTi" panose="02010609060101010101" pitchFamily="49" charset="-122"/>
                <a:sym typeface="Wingdings" panose="05000000000000000000" pitchFamily="2" charset="2"/>
              </a:rPr>
              <a:t/>
            </a:r>
            <a:br>
              <a:rPr lang="en-US" altLang="zh-CN" sz="2400" b="1" dirty="0">
                <a:solidFill>
                  <a:srgbClr val="D34817"/>
                </a:solidFill>
                <a:latin typeface="Arial Narrow" panose="020B0606020202030204" pitchFamily="34" charset="0"/>
                <a:ea typeface="KaiTi" panose="02010609060101010101" pitchFamily="49" charset="-122"/>
                <a:sym typeface="Wingdings" panose="05000000000000000000" pitchFamily="2" charset="2"/>
              </a:rPr>
            </a:br>
            <a:r>
              <a:rPr lang="zh-TW" altLang="en-US" sz="2400" dirty="0">
                <a:latin typeface="KaiTi" panose="02010609060101010101" pitchFamily="49" charset="-122"/>
                <a:ea typeface="KaiTi" panose="02010609060101010101" pitchFamily="49" charset="-122"/>
              </a:rPr>
              <a:t>奈良</a:t>
            </a:r>
            <a:r>
              <a:rPr lang="zh-TW" altLang="en-US" sz="2400" dirty="0" smtClean="0">
                <a:latin typeface="KaiTi" panose="02010609060101010101" pitchFamily="49" charset="-122"/>
                <a:ea typeface="KaiTi" panose="02010609060101010101" pitchFamily="49" charset="-122"/>
              </a:rPr>
              <a:t>朝</a:t>
            </a:r>
            <a:r>
              <a:rPr lang="zh-CN" altLang="en-US" sz="2400" dirty="0" smtClean="0">
                <a:latin typeface="KaiTi" panose="02010609060101010101" pitchFamily="49" charset="-122"/>
                <a:ea typeface="KaiTi" panose="02010609060101010101" pitchFamily="49" charset="-122"/>
              </a:rPr>
              <a:t>时期</a:t>
            </a:r>
            <a:r>
              <a:rPr lang="en-US" altLang="zh-TW" sz="2400" dirty="0" smtClean="0">
                <a:latin typeface="KaiTi" panose="02010609060101010101" pitchFamily="49" charset="-122"/>
                <a:ea typeface="KaiTi" panose="02010609060101010101" pitchFamily="49" charset="-122"/>
              </a:rPr>
              <a:t>(</a:t>
            </a:r>
            <a:r>
              <a:rPr lang="zh-TW" altLang="en-US" sz="2400" dirty="0" smtClean="0">
                <a:latin typeface="KaiTi" panose="02010609060101010101" pitchFamily="49" charset="-122"/>
                <a:ea typeface="KaiTi" panose="02010609060101010101" pitchFamily="49" charset="-122"/>
              </a:rPr>
              <a:t>唐代</a:t>
            </a:r>
            <a:r>
              <a:rPr lang="en-US" altLang="zh-TW" sz="2400" dirty="0">
                <a:latin typeface="KaiTi" panose="02010609060101010101" pitchFamily="49" charset="-122"/>
                <a:ea typeface="KaiTi" panose="02010609060101010101" pitchFamily="49" charset="-122"/>
              </a:rPr>
              <a:t>)</a:t>
            </a:r>
            <a:r>
              <a:rPr lang="zh-TW" altLang="en-US" sz="2400" dirty="0" smtClean="0">
                <a:latin typeface="KaiTi" panose="02010609060101010101" pitchFamily="49" charset="-122"/>
                <a:ea typeface="KaiTi" panose="02010609060101010101" pitchFamily="49" charset="-122"/>
              </a:rPr>
              <a:t>日</a:t>
            </a:r>
            <a:r>
              <a:rPr lang="zh-TW" altLang="en-US" sz="2400" dirty="0">
                <a:latin typeface="KaiTi" panose="02010609060101010101" pitchFamily="49" charset="-122"/>
                <a:ea typeface="KaiTi" panose="02010609060101010101" pitchFamily="49" charset="-122"/>
              </a:rPr>
              <a:t>本</a:t>
            </a:r>
            <a:r>
              <a:rPr lang="zh-TW" altLang="en-US" sz="2400" dirty="0" smtClean="0">
                <a:latin typeface="KaiTi" panose="02010609060101010101" pitchFamily="49" charset="-122"/>
                <a:ea typeface="KaiTi" panose="02010609060101010101" pitchFamily="49" charset="-122"/>
              </a:rPr>
              <a:t>已</a:t>
            </a:r>
            <a:r>
              <a:rPr lang="zh-CN" altLang="en-US" sz="2400" dirty="0" smtClean="0">
                <a:latin typeface="KaiTi" panose="02010609060101010101" pitchFamily="49" charset="-122"/>
                <a:ea typeface="KaiTi" panose="02010609060101010101" pitchFamily="49" charset="-122"/>
              </a:rPr>
              <a:t>将</a:t>
            </a:r>
            <a:r>
              <a:rPr lang="zh-TW" altLang="en-US" sz="2400" dirty="0" smtClean="0">
                <a:latin typeface="KaiTi" panose="02010609060101010101" pitchFamily="49" charset="-122"/>
                <a:ea typeface="KaiTi" panose="02010609060101010101" pitchFamily="49" charset="-122"/>
              </a:rPr>
              <a:t>茶</a:t>
            </a:r>
            <a:r>
              <a:rPr lang="zh-TW" altLang="en-US" sz="2400" dirty="0">
                <a:latin typeface="KaiTi" panose="02010609060101010101" pitchFamily="49" charset="-122"/>
                <a:ea typeface="KaiTi" panose="02010609060101010101" pitchFamily="49" charset="-122"/>
              </a:rPr>
              <a:t>引</a:t>
            </a:r>
            <a:r>
              <a:rPr lang="zh-TW" altLang="en-US" sz="2400" dirty="0" smtClean="0">
                <a:latin typeface="KaiTi" panose="02010609060101010101" pitchFamily="49" charset="-122"/>
                <a:ea typeface="KaiTi" panose="02010609060101010101" pitchFamily="49" charset="-122"/>
              </a:rPr>
              <a:t>入但並未流</a:t>
            </a:r>
            <a:r>
              <a:rPr lang="zh-TW" altLang="en-US" sz="2400" dirty="0">
                <a:latin typeface="KaiTi" panose="02010609060101010101" pitchFamily="49" charset="-122"/>
                <a:ea typeface="KaiTi" panose="02010609060101010101" pitchFamily="49" charset="-122"/>
              </a:rPr>
              <a:t>行</a:t>
            </a:r>
            <a:r>
              <a:rPr lang="zh-CN" altLang="en-US" sz="2400" dirty="0" smtClean="0">
                <a:latin typeface="KaiTi" panose="02010609060101010101" pitchFamily="49" charset="-122"/>
                <a:ea typeface="KaiTi" panose="02010609060101010101" pitchFamily="49" charset="-122"/>
              </a:rPr>
              <a:t>。</a:t>
            </a:r>
            <a:r>
              <a:rPr lang="zh-CN" altLang="en-US" sz="2400" dirty="0">
                <a:latin typeface="KaiTi" panose="02010609060101010101" pitchFamily="49" charset="-122"/>
                <a:ea typeface="KaiTi" panose="02010609060101010101" pitchFamily="49" charset="-122"/>
              </a:rPr>
              <a:t>到</a:t>
            </a:r>
            <a:r>
              <a:rPr lang="zh-TW" altLang="en-US" sz="2400" dirty="0" smtClean="0">
                <a:latin typeface="KaiTi" panose="02010609060101010101" pitchFamily="49" charset="-122"/>
                <a:ea typeface="KaiTi" panose="02010609060101010101" pitchFamily="49" charset="-122"/>
              </a:rPr>
              <a:t>日本</a:t>
            </a:r>
            <a:r>
              <a:rPr lang="zh-CN" altLang="en-US" sz="2400" dirty="0" smtClean="0">
                <a:latin typeface="KaiTi" panose="02010609060101010101" pitchFamily="49" charset="-122"/>
                <a:ea typeface="KaiTi" panose="02010609060101010101" pitchFamily="49" charset="-122"/>
              </a:rPr>
              <a:t>禅师</a:t>
            </a:r>
            <a:r>
              <a:rPr lang="zh-TW" altLang="en-US" sz="2400" dirty="0" smtClean="0">
                <a:latin typeface="KaiTi" panose="02010609060101010101" pitchFamily="49" charset="-122"/>
                <a:ea typeface="KaiTi" panose="02010609060101010101" pitchFamily="49" charset="-122"/>
              </a:rPr>
              <a:t>榮西兩次入宋</a:t>
            </a:r>
            <a:r>
              <a:rPr lang="zh-CN" altLang="en-US" sz="2400" dirty="0" smtClean="0">
                <a:latin typeface="KaiTi" panose="02010609060101010101" pitchFamily="49" charset="-122"/>
                <a:ea typeface="KaiTi" panose="02010609060101010101" pitchFamily="49" charset="-122"/>
              </a:rPr>
              <a:t>携带回茶种</a:t>
            </a:r>
            <a:r>
              <a:rPr lang="en-US" altLang="zh-TW" sz="2400" dirty="0" smtClean="0">
                <a:latin typeface="KaiTi" panose="02010609060101010101" pitchFamily="49" charset="-122"/>
                <a:ea typeface="KaiTi" panose="02010609060101010101" pitchFamily="49" charset="-122"/>
              </a:rPr>
              <a:t>,</a:t>
            </a:r>
            <a:r>
              <a:rPr lang="zh-CN" altLang="en-US" sz="2400" dirty="0" smtClean="0">
                <a:latin typeface="KaiTi" panose="02010609060101010101" pitchFamily="49" charset="-122"/>
                <a:ea typeface="KaiTi" panose="02010609060101010101" pitchFamily="49" charset="-122"/>
              </a:rPr>
              <a:t>才</a:t>
            </a:r>
            <a:r>
              <a:rPr lang="zh-TW" altLang="en-US" sz="2400" dirty="0" smtClean="0">
                <a:latin typeface="KaiTi" panose="02010609060101010101" pitchFamily="49" charset="-122"/>
                <a:ea typeface="KaiTi" panose="02010609060101010101" pitchFamily="49" charset="-122"/>
              </a:rPr>
              <a:t>廣</a:t>
            </a:r>
            <a:r>
              <a:rPr lang="zh-TW" altLang="en-US" sz="2400" dirty="0">
                <a:latin typeface="KaiTi" panose="02010609060101010101" pitchFamily="49" charset="-122"/>
                <a:ea typeface="KaiTi" panose="02010609060101010101" pitchFamily="49" charset="-122"/>
              </a:rPr>
              <a:t>為</a:t>
            </a:r>
            <a:r>
              <a:rPr lang="zh-TW" altLang="en-US" sz="2400" dirty="0" smtClean="0">
                <a:latin typeface="KaiTi" panose="02010609060101010101" pitchFamily="49" charset="-122"/>
                <a:ea typeface="KaiTi" panose="02010609060101010101" pitchFamily="49" charset="-122"/>
              </a:rPr>
              <a:t>種植</a:t>
            </a:r>
            <a:r>
              <a:rPr lang="zh-CN" altLang="en-US" sz="2400" dirty="0" smtClean="0">
                <a:latin typeface="KaiTi" panose="02010609060101010101" pitchFamily="49" charset="-122"/>
                <a:ea typeface="KaiTi" panose="02010609060101010101" pitchFamily="49" charset="-122"/>
              </a:rPr>
              <a:t>。</a:t>
            </a:r>
            <a:r>
              <a:rPr lang="en-US" altLang="zh-CN" sz="2400" dirty="0" smtClean="0">
                <a:latin typeface="KaiTi" panose="02010609060101010101" pitchFamily="49" charset="-122"/>
                <a:ea typeface="KaiTi" panose="02010609060101010101" pitchFamily="49" charset="-122"/>
              </a:rPr>
              <a:t/>
            </a:r>
            <a:br>
              <a:rPr lang="en-US" altLang="zh-CN" sz="2400" dirty="0" smtClean="0">
                <a:latin typeface="KaiTi" panose="02010609060101010101" pitchFamily="49" charset="-122"/>
                <a:ea typeface="KaiTi" panose="02010609060101010101" pitchFamily="49" charset="-122"/>
              </a:rPr>
            </a:br>
            <a:r>
              <a:rPr lang="en-US" altLang="zh-CN" sz="2400" b="1" dirty="0" smtClean="0">
                <a:solidFill>
                  <a:srgbClr val="D34817"/>
                </a:solidFill>
                <a:latin typeface="Arial Narrow" panose="020B0606020202030204" pitchFamily="34" charset="0"/>
                <a:ea typeface="KaiTi" panose="02010609060101010101" pitchFamily="49" charset="-122"/>
              </a:rPr>
              <a:t>Tea Farming Moved to Southern Fujian Area</a:t>
            </a:r>
            <a:r>
              <a:rPr lang="en-US" altLang="zh-CN" sz="2400" dirty="0" smtClean="0">
                <a:latin typeface="KaiTi" panose="02010609060101010101" pitchFamily="49" charset="-122"/>
                <a:ea typeface="KaiTi" panose="02010609060101010101" pitchFamily="49" charset="-122"/>
              </a:rPr>
              <a:t/>
            </a:r>
            <a:br>
              <a:rPr lang="en-US" altLang="zh-CN" sz="2400" dirty="0" smtClean="0">
                <a:latin typeface="KaiTi" panose="02010609060101010101" pitchFamily="49" charset="-122"/>
                <a:ea typeface="KaiTi" panose="02010609060101010101" pitchFamily="49" charset="-122"/>
              </a:rPr>
            </a:br>
            <a:r>
              <a:rPr lang="zh-CN" altLang="en-US" sz="2400" dirty="0" smtClean="0">
                <a:latin typeface="KaiTi" panose="02010609060101010101" pitchFamily="49" charset="-122"/>
                <a:ea typeface="KaiTi" panose="02010609060101010101" pitchFamily="49" charset="-122"/>
              </a:rPr>
              <a:t>茶叶重心移向南方，建茶（武夷茶区现闽南岭南一带</a:t>
            </a:r>
            <a:r>
              <a:rPr lang="en-US" altLang="zh-CN" sz="2400" dirty="0" smtClean="0">
                <a:latin typeface="KaiTi" panose="02010609060101010101" pitchFamily="49" charset="-122"/>
                <a:ea typeface="KaiTi" panose="02010609060101010101" pitchFamily="49" charset="-122"/>
              </a:rPr>
              <a:t>)</a:t>
            </a:r>
            <a:r>
              <a:rPr lang="zh-CN" altLang="en-US" sz="2400" dirty="0" smtClean="0">
                <a:latin typeface="KaiTi" panose="02010609060101010101" pitchFamily="49" charset="-122"/>
                <a:ea typeface="KaiTi" panose="02010609060101010101" pitchFamily="49" charset="-122"/>
              </a:rPr>
              <a:t>。</a:t>
            </a:r>
            <a:endParaRPr lang="en-US" altLang="zh-CN" sz="2400" dirty="0" smtClean="0">
              <a:latin typeface="KaiTi" panose="02010609060101010101" pitchFamily="49" charset="-122"/>
              <a:ea typeface="KaiTi" panose="02010609060101010101" pitchFamily="49" charset="-122"/>
            </a:endParaRPr>
          </a:p>
          <a:p>
            <a:pPr latinLnBrk="1"/>
            <a:r>
              <a:rPr lang="en-US" altLang="zh-CN" sz="2400" b="1" dirty="0" smtClean="0">
                <a:solidFill>
                  <a:srgbClr val="D34817"/>
                </a:solidFill>
                <a:latin typeface="Arial Narrow" panose="020B0606020202030204" pitchFamily="34" charset="0"/>
                <a:ea typeface="KaiTi" panose="02010609060101010101" pitchFamily="49" charset="-122"/>
              </a:rPr>
              <a:t>Tea Drinking as a Kind of Aestheticized Performance</a:t>
            </a:r>
            <a:br>
              <a:rPr lang="en-US" altLang="zh-CN" sz="2400" b="1" dirty="0" smtClean="0">
                <a:solidFill>
                  <a:srgbClr val="D34817"/>
                </a:solidFill>
                <a:latin typeface="Arial Narrow" panose="020B0606020202030204" pitchFamily="34" charset="0"/>
                <a:ea typeface="KaiTi" panose="02010609060101010101" pitchFamily="49" charset="-122"/>
              </a:rPr>
            </a:br>
            <a:r>
              <a:rPr lang="zh-CN" altLang="en-US" sz="2400" dirty="0" smtClean="0">
                <a:latin typeface="Arial Narrow" panose="020B0606020202030204" pitchFamily="34" charset="0"/>
                <a:ea typeface="KaiTi" panose="02010609060101010101" pitchFamily="49" charset="-122"/>
              </a:rPr>
              <a:t>讲求茶具的使用和美感，审美的观念进入茶文化。</a:t>
            </a:r>
            <a:endParaRPr lang="en-US" altLang="zh-CN" sz="2400" dirty="0" smtClean="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86685521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2908" y="1747046"/>
            <a:ext cx="2496717" cy="3034343"/>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9625" y="1568440"/>
            <a:ext cx="2714386" cy="3006936"/>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1166" y="4781389"/>
            <a:ext cx="3324225" cy="2060470"/>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19625" y="4528278"/>
            <a:ext cx="4314825" cy="2305698"/>
          </a:xfrm>
          <a:prstGeom prst="rect">
            <a:avLst/>
          </a:prstGeom>
        </p:spPr>
      </p:pic>
      <p:sp>
        <p:nvSpPr>
          <p:cNvPr id="6" name="TextBox 5"/>
          <p:cNvSpPr txBox="1"/>
          <p:nvPr/>
        </p:nvSpPr>
        <p:spPr>
          <a:xfrm>
            <a:off x="1290145" y="232657"/>
            <a:ext cx="6604693" cy="1508105"/>
          </a:xfrm>
          <a:prstGeom prst="rect">
            <a:avLst/>
          </a:prstGeom>
          <a:noFill/>
        </p:spPr>
        <p:txBody>
          <a:bodyPr wrap="none" rtlCol="0">
            <a:spAutoFit/>
          </a:bodyPr>
          <a:lstStyle/>
          <a:p>
            <a:r>
              <a:rPr lang="zh-CN" altLang="en-US" sz="3200" b="1" dirty="0" smtClean="0">
                <a:latin typeface="KaiTi" panose="02010609060101010101" pitchFamily="49" charset="-122"/>
                <a:ea typeface="KaiTi" panose="02010609060101010101" pitchFamily="49" charset="-122"/>
              </a:rPr>
              <a:t>蔡襄</a:t>
            </a:r>
            <a:r>
              <a:rPr lang="en-US" altLang="zh-CN" sz="3200" b="1" dirty="0" smtClean="0">
                <a:latin typeface="KaiTi" panose="02010609060101010101" pitchFamily="49" charset="-122"/>
                <a:ea typeface="KaiTi" panose="02010609060101010101" pitchFamily="49" charset="-122"/>
              </a:rPr>
              <a:t>《</a:t>
            </a:r>
            <a:r>
              <a:rPr lang="zh-CN" altLang="en-US" sz="3200" b="1" dirty="0" smtClean="0">
                <a:latin typeface="KaiTi" panose="02010609060101010101" pitchFamily="49" charset="-122"/>
                <a:ea typeface="KaiTi" panose="02010609060101010101" pitchFamily="49" charset="-122"/>
              </a:rPr>
              <a:t>茶录</a:t>
            </a:r>
            <a:r>
              <a:rPr lang="en-US" altLang="zh-CN" sz="3200" b="1" dirty="0" smtClean="0">
                <a:latin typeface="KaiTi" panose="02010609060101010101" pitchFamily="49" charset="-122"/>
                <a:ea typeface="KaiTi" panose="02010609060101010101" pitchFamily="49" charset="-122"/>
              </a:rPr>
              <a:t>》</a:t>
            </a:r>
            <a:r>
              <a:rPr lang="en-US" altLang="zh-CN" sz="2800" b="1" dirty="0" err="1" smtClean="0">
                <a:latin typeface="Arial Narrow" panose="020B0606020202030204" pitchFamily="34" charset="0"/>
                <a:ea typeface="KaiTi" panose="02010609060101010101" pitchFamily="49" charset="-122"/>
              </a:rPr>
              <a:t>Cai</a:t>
            </a:r>
            <a:r>
              <a:rPr lang="en-US" altLang="zh-CN" sz="2800" b="1" dirty="0" smtClean="0">
                <a:latin typeface="Arial Narrow" panose="020B0606020202030204" pitchFamily="34" charset="0"/>
                <a:ea typeface="KaiTi" panose="02010609060101010101" pitchFamily="49" charset="-122"/>
              </a:rPr>
              <a:t> Xiang</a:t>
            </a:r>
            <a:r>
              <a:rPr lang="zh-TW" altLang="en-US" sz="2800" b="1" dirty="0" smtClean="0">
                <a:latin typeface="Arial Narrow" panose="020B0606020202030204" pitchFamily="34" charset="0"/>
                <a:ea typeface="KaiTi" panose="02010609060101010101" pitchFamily="49" charset="-122"/>
              </a:rPr>
              <a:t> </a:t>
            </a:r>
            <a:r>
              <a:rPr lang="en-US" altLang="zh-TW" sz="2800" b="1" dirty="0" smtClean="0">
                <a:latin typeface="Arial Narrow" panose="020B0606020202030204" pitchFamily="34" charset="0"/>
                <a:ea typeface="KaiTi" panose="02010609060101010101" pitchFamily="49" charset="-122"/>
              </a:rPr>
              <a:t>(1012-1067)</a:t>
            </a:r>
            <a:endParaRPr lang="en-US" altLang="zh-CN" sz="2800" b="1" dirty="0">
              <a:latin typeface="Arial Narrow" panose="020B0606020202030204" pitchFamily="34" charset="0"/>
              <a:ea typeface="KaiTi" panose="02010609060101010101" pitchFamily="49" charset="-122"/>
            </a:endParaRPr>
          </a:p>
          <a:p>
            <a:r>
              <a:rPr lang="zh-CN" altLang="en-US" sz="3200" b="1" dirty="0" smtClean="0">
                <a:latin typeface="KaiTi" panose="02010609060101010101" pitchFamily="49" charset="-122"/>
                <a:ea typeface="KaiTi" panose="02010609060101010101" pitchFamily="49" charset="-122"/>
              </a:rPr>
              <a:t>宋徽宗</a:t>
            </a:r>
            <a:r>
              <a:rPr lang="en-US" altLang="zh-CN" sz="3200" b="1" dirty="0" smtClean="0">
                <a:latin typeface="KaiTi" panose="02010609060101010101" pitchFamily="49" charset="-122"/>
                <a:ea typeface="KaiTi" panose="02010609060101010101" pitchFamily="49" charset="-122"/>
              </a:rPr>
              <a:t>《</a:t>
            </a:r>
            <a:r>
              <a:rPr lang="zh-CN" altLang="en-US" sz="3200" b="1" dirty="0" smtClean="0">
                <a:latin typeface="KaiTi" panose="02010609060101010101" pitchFamily="49" charset="-122"/>
                <a:ea typeface="KaiTi" panose="02010609060101010101" pitchFamily="49" charset="-122"/>
              </a:rPr>
              <a:t>大关茶论</a:t>
            </a:r>
            <a:r>
              <a:rPr lang="en-US" altLang="zh-CN" sz="3200" b="1" dirty="0" smtClean="0">
                <a:latin typeface="KaiTi" panose="02010609060101010101" pitchFamily="49" charset="-122"/>
                <a:ea typeface="KaiTi" panose="02010609060101010101" pitchFamily="49" charset="-122"/>
              </a:rPr>
              <a:t>》</a:t>
            </a:r>
            <a:r>
              <a:rPr lang="en-US" altLang="zh-TW" sz="2800" b="1" dirty="0" smtClean="0">
                <a:latin typeface="Arial Narrow" panose="020B0606020202030204" pitchFamily="34" charset="0"/>
                <a:ea typeface="KaiTi" panose="02010609060101010101" pitchFamily="49" charset="-122"/>
              </a:rPr>
              <a:t>Emperor Huizong</a:t>
            </a:r>
            <a:r>
              <a:rPr lang="zh-TW" altLang="en-US" sz="2800" b="1" dirty="0" smtClean="0">
                <a:latin typeface="Arial Narrow" panose="020B0606020202030204" pitchFamily="34" charset="0"/>
                <a:ea typeface="KaiTi" panose="02010609060101010101" pitchFamily="49" charset="-122"/>
              </a:rPr>
              <a:t> </a:t>
            </a:r>
            <a:r>
              <a:rPr lang="en-US" altLang="zh-TW" sz="2800" b="1" dirty="0" smtClean="0">
                <a:latin typeface="Arial Narrow" panose="020B0606020202030204" pitchFamily="34" charset="0"/>
                <a:ea typeface="KaiTi" panose="02010609060101010101" pitchFamily="49" charset="-122"/>
              </a:rPr>
              <a:t/>
            </a:r>
            <a:br>
              <a:rPr lang="en-US" altLang="zh-TW" sz="2800" b="1" dirty="0" smtClean="0">
                <a:latin typeface="Arial Narrow" panose="020B0606020202030204" pitchFamily="34" charset="0"/>
                <a:ea typeface="KaiTi" panose="02010609060101010101" pitchFamily="49" charset="-122"/>
              </a:rPr>
            </a:br>
            <a:r>
              <a:rPr lang="en-US" altLang="zh-TW" sz="2800" b="1" dirty="0" smtClean="0">
                <a:latin typeface="Arial Narrow" panose="020B0606020202030204" pitchFamily="34" charset="0"/>
                <a:ea typeface="KaiTi" panose="02010609060101010101" pitchFamily="49" charset="-122"/>
              </a:rPr>
              <a:t>(1082-1135)</a:t>
            </a:r>
            <a:endParaRPr lang="en-US" sz="2800" b="1"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1584622872"/>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2628"/>
            <a:ext cx="5311435" cy="6858000"/>
          </a:xfrm>
          <a:prstGeom prst="rect">
            <a:avLst/>
          </a:prstGeom>
        </p:spPr>
      </p:pic>
      <p:sp>
        <p:nvSpPr>
          <p:cNvPr id="3" name="TextBox 2"/>
          <p:cNvSpPr txBox="1"/>
          <p:nvPr/>
        </p:nvSpPr>
        <p:spPr>
          <a:xfrm>
            <a:off x="4495800" y="381000"/>
            <a:ext cx="4343400" cy="830997"/>
          </a:xfrm>
          <a:prstGeom prst="rect">
            <a:avLst/>
          </a:prstGeom>
          <a:solidFill>
            <a:srgbClr val="4B5953"/>
          </a:solidFill>
        </p:spPr>
        <p:txBody>
          <a:bodyPr wrap="square" rtlCol="0">
            <a:spAutoFit/>
          </a:bodyPr>
          <a:lstStyle/>
          <a:p>
            <a:r>
              <a:rPr lang="zh-CN" altLang="en-US" sz="2400" b="1" dirty="0" smtClean="0">
                <a:solidFill>
                  <a:schemeClr val="bg1">
                    <a:lumMod val="95000"/>
                  </a:schemeClr>
                </a:solidFill>
                <a:latin typeface="KaiTi" panose="02010609060101010101" pitchFamily="49" charset="-122"/>
                <a:ea typeface="KaiTi" panose="02010609060101010101" pitchFamily="49" charset="-122"/>
              </a:rPr>
              <a:t>五百罗汉图</a:t>
            </a:r>
            <a:r>
              <a:rPr lang="en-US" altLang="zh-TW" sz="3600" b="1" dirty="0" smtClean="0">
                <a:solidFill>
                  <a:schemeClr val="bg1">
                    <a:lumMod val="95000"/>
                  </a:schemeClr>
                </a:solidFill>
                <a:latin typeface="KaiTi" panose="02010609060101010101" pitchFamily="49" charset="-122"/>
                <a:ea typeface="KaiTi" panose="02010609060101010101" pitchFamily="49" charset="-122"/>
              </a:rPr>
              <a:t/>
            </a:r>
            <a:br>
              <a:rPr lang="en-US" altLang="zh-TW" sz="3600" b="1" dirty="0" smtClean="0">
                <a:solidFill>
                  <a:schemeClr val="bg1">
                    <a:lumMod val="95000"/>
                  </a:schemeClr>
                </a:solidFill>
                <a:latin typeface="KaiTi" panose="02010609060101010101" pitchFamily="49" charset="-122"/>
                <a:ea typeface="KaiTi" panose="02010609060101010101" pitchFamily="49" charset="-122"/>
              </a:rPr>
            </a:br>
            <a:r>
              <a:rPr lang="en-US" altLang="zh-TW" sz="2400" b="1" dirty="0" smtClean="0">
                <a:solidFill>
                  <a:schemeClr val="bg1">
                    <a:lumMod val="95000"/>
                  </a:schemeClr>
                </a:solidFill>
                <a:latin typeface="Arial Narrow" panose="020B0606020202030204" pitchFamily="34" charset="0"/>
                <a:ea typeface="KaiTi" panose="02010609060101010101" pitchFamily="49" charset="-122"/>
              </a:rPr>
              <a:t>The Five Hundred </a:t>
            </a:r>
            <a:r>
              <a:rPr lang="en-US" altLang="zh-TW" sz="2400" b="1" dirty="0" err="1" smtClean="0">
                <a:solidFill>
                  <a:schemeClr val="bg1">
                    <a:lumMod val="95000"/>
                  </a:schemeClr>
                </a:solidFill>
                <a:latin typeface="Arial Narrow" panose="020B0606020202030204" pitchFamily="34" charset="0"/>
                <a:ea typeface="KaiTi" panose="02010609060101010101" pitchFamily="49" charset="-122"/>
              </a:rPr>
              <a:t>Luohans</a:t>
            </a:r>
            <a:r>
              <a:rPr lang="en-US" altLang="zh-TW" sz="2400" b="1" dirty="0" smtClean="0">
                <a:solidFill>
                  <a:schemeClr val="bg1">
                    <a:lumMod val="95000"/>
                  </a:schemeClr>
                </a:solidFill>
                <a:latin typeface="Arial Narrow" panose="020B0606020202030204" pitchFamily="34" charset="0"/>
                <a:ea typeface="KaiTi" panose="02010609060101010101" pitchFamily="49" charset="-122"/>
              </a:rPr>
              <a:t> (12</a:t>
            </a:r>
            <a:r>
              <a:rPr lang="en-US" altLang="zh-TW" sz="2400" b="1" baseline="30000" dirty="0" smtClean="0">
                <a:solidFill>
                  <a:schemeClr val="bg1">
                    <a:lumMod val="95000"/>
                  </a:schemeClr>
                </a:solidFill>
                <a:latin typeface="Arial Narrow" panose="020B0606020202030204" pitchFamily="34" charset="0"/>
                <a:ea typeface="KaiTi" panose="02010609060101010101" pitchFamily="49" charset="-122"/>
              </a:rPr>
              <a:t>th</a:t>
            </a:r>
            <a:r>
              <a:rPr lang="en-US" altLang="zh-TW" sz="2400" b="1" dirty="0" smtClean="0">
                <a:solidFill>
                  <a:schemeClr val="bg1">
                    <a:lumMod val="95000"/>
                  </a:schemeClr>
                </a:solidFill>
                <a:latin typeface="Arial Narrow" panose="020B0606020202030204" pitchFamily="34" charset="0"/>
                <a:ea typeface="KaiTi" panose="02010609060101010101" pitchFamily="49" charset="-122"/>
              </a:rPr>
              <a:t> C.)</a:t>
            </a:r>
            <a:endParaRPr lang="en-US" sz="2400" b="1" dirty="0">
              <a:solidFill>
                <a:schemeClr val="bg1">
                  <a:lumMod val="95000"/>
                </a:schemeClr>
              </a:solidFill>
              <a:latin typeface="KaiTi" panose="02010609060101010101" pitchFamily="49" charset="-122"/>
              <a:ea typeface="KaiTi" panose="02010609060101010101" pitchFamily="49" charset="-122"/>
            </a:endParaRPr>
          </a:p>
        </p:txBody>
      </p:sp>
      <p:sp>
        <p:nvSpPr>
          <p:cNvPr id="4" name="TextBox 3"/>
          <p:cNvSpPr txBox="1"/>
          <p:nvPr/>
        </p:nvSpPr>
        <p:spPr>
          <a:xfrm>
            <a:off x="152400" y="5842337"/>
            <a:ext cx="3581400" cy="1015663"/>
          </a:xfrm>
          <a:prstGeom prst="rect">
            <a:avLst/>
          </a:prstGeom>
          <a:solidFill>
            <a:srgbClr val="D34817"/>
          </a:solidFill>
        </p:spPr>
        <p:txBody>
          <a:bodyPr wrap="square" rtlCol="0">
            <a:spAutoFit/>
          </a:bodyPr>
          <a:lstStyle/>
          <a:p>
            <a:r>
              <a:rPr lang="en-US" sz="1200" dirty="0">
                <a:solidFill>
                  <a:schemeClr val="bg1"/>
                </a:solidFill>
              </a:rPr>
              <a:t>Accessed on 10/25/2016; retrieved from: </a:t>
            </a:r>
            <a:r>
              <a:rPr lang="en-US" sz="1200" dirty="0" smtClean="0">
                <a:solidFill>
                  <a:schemeClr val="bg1"/>
                </a:solidFill>
              </a:rPr>
              <a:t/>
            </a:r>
            <a:br>
              <a:rPr lang="en-US" sz="1200" dirty="0" smtClean="0">
                <a:solidFill>
                  <a:schemeClr val="bg1"/>
                </a:solidFill>
              </a:rPr>
            </a:br>
            <a:r>
              <a:rPr lang="en-US" sz="1200" dirty="0" smtClean="0">
                <a:solidFill>
                  <a:schemeClr val="bg1"/>
                </a:solidFill>
              </a:rPr>
              <a:t>https</a:t>
            </a:r>
            <a:r>
              <a:rPr lang="en-US" sz="1200" dirty="0">
                <a:solidFill>
                  <a:schemeClr val="bg1"/>
                </a:solidFill>
              </a:rPr>
              <a:t>://www.teaguardian.com/tea-hows/tea-wares/pictorial-history-of-gaiwan</a:t>
            </a:r>
            <a:r>
              <a:rPr lang="en-US" sz="1200" dirty="0" smtClean="0">
                <a:solidFill>
                  <a:schemeClr val="bg1"/>
                </a:solidFill>
              </a:rPr>
              <a:t>/</a:t>
            </a:r>
          </a:p>
          <a:p>
            <a:r>
              <a:rPr lang="en-US" sz="1200" dirty="0" smtClean="0">
                <a:solidFill>
                  <a:schemeClr val="bg1"/>
                </a:solidFill>
              </a:rPr>
              <a:t>attachment/monks-drinking-tea-detail-the-five-hundred-</a:t>
            </a:r>
            <a:r>
              <a:rPr lang="en-US" sz="1200" dirty="0" err="1" smtClean="0">
                <a:solidFill>
                  <a:schemeClr val="bg1"/>
                </a:solidFill>
              </a:rPr>
              <a:t>luohans</a:t>
            </a:r>
            <a:r>
              <a:rPr lang="en-US" sz="1200" dirty="0" smtClean="0">
                <a:solidFill>
                  <a:schemeClr val="bg1"/>
                </a:solidFill>
              </a:rPr>
              <a:t>-</a:t>
            </a:r>
            <a:r>
              <a:rPr lang="en-US" sz="1200" dirty="0" err="1" smtClean="0">
                <a:solidFill>
                  <a:schemeClr val="bg1"/>
                </a:solidFill>
              </a:rPr>
              <a:t>arhats</a:t>
            </a:r>
            <a:r>
              <a:rPr lang="en-US" sz="1200" dirty="0">
                <a:solidFill>
                  <a:schemeClr val="bg1"/>
                </a:solidFill>
              </a:rPr>
              <a:t>/</a:t>
            </a:r>
          </a:p>
        </p:txBody>
      </p:sp>
    </p:spTree>
    <p:extLst>
      <p:ext uri="{BB962C8B-B14F-4D97-AF65-F5344CB8AC3E}">
        <p14:creationId xmlns:p14="http://schemas.microsoft.com/office/powerpoint/2010/main" val="130816480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685800"/>
            <a:ext cx="7924800" cy="6017032"/>
          </a:xfrm>
          <a:prstGeom prst="rect">
            <a:avLst/>
          </a:prstGeom>
          <a:noFill/>
        </p:spPr>
        <p:txBody>
          <a:bodyPr vert="horz" wrap="square" rtlCol="0">
            <a:spAutoFit/>
          </a:bodyPr>
          <a:lstStyle/>
          <a:p>
            <a:r>
              <a:rPr lang="en-US" altLang="zh-TW" sz="3200" b="1" dirty="0" smtClean="0">
                <a:latin typeface="Arial Narrow" panose="020B0606020202030204" pitchFamily="34" charset="0"/>
                <a:ea typeface="KaiTi" panose="02010609060101010101" pitchFamily="49" charset="-122"/>
              </a:rPr>
              <a:t>WORKSHOP OUTLINE</a:t>
            </a:r>
            <a:br>
              <a:rPr lang="en-US" altLang="zh-TW" sz="3200" b="1" dirty="0" smtClean="0">
                <a:latin typeface="Arial Narrow" panose="020B0606020202030204" pitchFamily="34" charset="0"/>
                <a:ea typeface="KaiTi" panose="02010609060101010101" pitchFamily="49" charset="-122"/>
              </a:rPr>
            </a:br>
            <a:r>
              <a:rPr lang="en-US" sz="2000" dirty="0" smtClean="0">
                <a:solidFill>
                  <a:srgbClr val="485650"/>
                </a:solidFill>
                <a:latin typeface="Arial Narrow" panose="020B0606020202030204" pitchFamily="34" charset="0"/>
              </a:rPr>
              <a:t>(</a:t>
            </a:r>
            <a:r>
              <a:rPr lang="en-US" sz="2000" dirty="0">
                <a:solidFill>
                  <a:srgbClr val="485650"/>
                </a:solidFill>
                <a:latin typeface="Arial Narrow" panose="020B0606020202030204" pitchFamily="34" charset="0"/>
              </a:rPr>
              <a:t>1:00-2:30 pm)</a:t>
            </a:r>
            <a:r>
              <a:rPr lang="en-US" sz="2000" dirty="0">
                <a:latin typeface="Arial Narrow" panose="020B0606020202030204" pitchFamily="34" charset="0"/>
              </a:rPr>
              <a:t/>
            </a:r>
            <a:br>
              <a:rPr lang="en-US" sz="2000" dirty="0">
                <a:latin typeface="Arial Narrow" panose="020B0606020202030204" pitchFamily="34" charset="0"/>
              </a:rPr>
            </a:br>
            <a:r>
              <a:rPr lang="en-US" sz="3000" dirty="0" smtClean="0">
                <a:latin typeface="Arial Narrow" panose="020B0606020202030204" pitchFamily="34" charset="0"/>
              </a:rPr>
              <a:t>What </a:t>
            </a:r>
            <a:r>
              <a:rPr lang="en-US" sz="3000" dirty="0">
                <a:latin typeface="Arial Narrow" panose="020B0606020202030204" pitchFamily="34" charset="0"/>
              </a:rPr>
              <a:t>W</a:t>
            </a:r>
            <a:r>
              <a:rPr lang="en-US" sz="3000" dirty="0" smtClean="0">
                <a:latin typeface="Arial Narrow" panose="020B0606020202030204" pitchFamily="34" charset="0"/>
              </a:rPr>
              <a:t>e Need To </a:t>
            </a:r>
            <a:r>
              <a:rPr lang="en-US" sz="3000" dirty="0">
                <a:latin typeface="Arial Narrow" panose="020B0606020202030204" pitchFamily="34" charset="0"/>
              </a:rPr>
              <a:t>K</a:t>
            </a:r>
            <a:r>
              <a:rPr lang="en-US" sz="3000" dirty="0" smtClean="0">
                <a:latin typeface="Arial Narrow" panose="020B0606020202030204" pitchFamily="34" charset="0"/>
              </a:rPr>
              <a:t>now About Chinese </a:t>
            </a:r>
            <a:r>
              <a:rPr lang="en-US" sz="3000" dirty="0">
                <a:latin typeface="Arial Narrow" panose="020B0606020202030204" pitchFamily="34" charset="0"/>
              </a:rPr>
              <a:t>Tea </a:t>
            </a:r>
            <a:r>
              <a:rPr lang="en-US" sz="3000" b="1" dirty="0" smtClean="0"/>
              <a:t/>
            </a:r>
            <a:br>
              <a:rPr lang="en-US" sz="3000" b="1" dirty="0" smtClean="0"/>
            </a:br>
            <a:endParaRPr lang="en-US" sz="3000" b="1" dirty="0" smtClean="0"/>
          </a:p>
          <a:p>
            <a:r>
              <a:rPr lang="en-US" sz="2000" b="1" dirty="0" smtClean="0">
                <a:solidFill>
                  <a:srgbClr val="D34817"/>
                </a:solidFill>
                <a:latin typeface="Arial Narrow" panose="020B0606020202030204" pitchFamily="34" charset="0"/>
                <a:cs typeface="Angsana New" panose="02020603050405020304" pitchFamily="18" charset="-34"/>
              </a:rPr>
              <a:t>(</a:t>
            </a:r>
            <a:r>
              <a:rPr lang="en-US" sz="2000" b="1" dirty="0">
                <a:solidFill>
                  <a:srgbClr val="D34817"/>
                </a:solidFill>
                <a:latin typeface="Arial Narrow" panose="020B0606020202030204" pitchFamily="34" charset="0"/>
                <a:cs typeface="Angsana New" panose="02020603050405020304" pitchFamily="18" charset="-34"/>
              </a:rPr>
              <a:t>KNOWLEDGE ACQUIRED) </a:t>
            </a:r>
            <a:endParaRPr lang="en-US" sz="3000" b="1" dirty="0" smtClean="0">
              <a:solidFill>
                <a:srgbClr val="D34817"/>
              </a:solidFill>
            </a:endParaRPr>
          </a:p>
          <a:p>
            <a:r>
              <a:rPr lang="zh-TW" altLang="en-US" sz="2700" dirty="0" smtClean="0">
                <a:latin typeface="KaiTi" panose="02010609060101010101" pitchFamily="49" charset="-122"/>
                <a:ea typeface="KaiTi" panose="02010609060101010101" pitchFamily="49" charset="-122"/>
                <a:cs typeface="Angsana New" panose="02020603050405020304" pitchFamily="18" charset="-34"/>
              </a:rPr>
              <a:t>茶文化的</a:t>
            </a:r>
            <a:r>
              <a:rPr lang="zh-TW" altLang="en-US" sz="2700" dirty="0">
                <a:latin typeface="KaiTi" panose="02010609060101010101" pitchFamily="49" charset="-122"/>
                <a:ea typeface="KaiTi" panose="02010609060101010101" pitchFamily="49" charset="-122"/>
                <a:cs typeface="Angsana New" panose="02020603050405020304" pitchFamily="18" charset="-34"/>
              </a:rPr>
              <a:t>興</a:t>
            </a:r>
            <a:r>
              <a:rPr lang="zh-TW" altLang="en-US" sz="2700" dirty="0" smtClean="0">
                <a:latin typeface="KaiTi" panose="02010609060101010101" pitchFamily="49" charset="-122"/>
                <a:ea typeface="KaiTi" panose="02010609060101010101" pitchFamily="49" charset="-122"/>
                <a:cs typeface="Angsana New" panose="02020603050405020304" pitchFamily="18" charset="-34"/>
              </a:rPr>
              <a:t>起 </a:t>
            </a:r>
            <a:r>
              <a:rPr lang="en-US" sz="2700" dirty="0" smtClean="0">
                <a:latin typeface="Arial Narrow" panose="020B0606020202030204" pitchFamily="34" charset="0"/>
                <a:cs typeface="Angsana New" panose="02020603050405020304" pitchFamily="18" charset="-34"/>
              </a:rPr>
              <a:t>The Rise </a:t>
            </a:r>
            <a:r>
              <a:rPr lang="en-US" sz="2700" dirty="0">
                <a:latin typeface="Arial Narrow" panose="020B0606020202030204" pitchFamily="34" charset="0"/>
                <a:cs typeface="Angsana New" panose="02020603050405020304" pitchFamily="18" charset="-34"/>
              </a:rPr>
              <a:t>of T</a:t>
            </a:r>
            <a:r>
              <a:rPr lang="en-US" sz="2700" dirty="0" smtClean="0">
                <a:latin typeface="Arial Narrow" panose="020B0606020202030204" pitchFamily="34" charset="0"/>
                <a:cs typeface="Angsana New" panose="02020603050405020304" pitchFamily="18" charset="-34"/>
              </a:rPr>
              <a:t>ea </a:t>
            </a:r>
          </a:p>
          <a:p>
            <a:r>
              <a:rPr lang="zh-TW" altLang="en-US" sz="2700" dirty="0">
                <a:latin typeface="KaiTi" panose="02010609060101010101" pitchFamily="49" charset="-122"/>
                <a:ea typeface="KaiTi" panose="02010609060101010101" pitchFamily="49" charset="-122"/>
                <a:cs typeface="Angsana New" panose="02020603050405020304" pitchFamily="18" charset="-34"/>
              </a:rPr>
              <a:t>經典</a:t>
            </a:r>
            <a:r>
              <a:rPr lang="zh-TW" altLang="en-US" sz="2700" dirty="0" smtClean="0">
                <a:latin typeface="KaiTi" panose="02010609060101010101" pitchFamily="49" charset="-122"/>
                <a:ea typeface="KaiTi" panose="02010609060101010101" pitchFamily="49" charset="-122"/>
                <a:cs typeface="Angsana New" panose="02020603050405020304" pitchFamily="18" charset="-34"/>
              </a:rPr>
              <a:t>茶書 </a:t>
            </a:r>
            <a:r>
              <a:rPr lang="en-US" sz="2700" dirty="0" smtClean="0">
                <a:latin typeface="Arial Narrow" panose="020B0606020202030204" pitchFamily="34" charset="0"/>
                <a:cs typeface="Angsana New" panose="02020603050405020304" pitchFamily="18" charset="-34"/>
              </a:rPr>
              <a:t>Canonical Texts </a:t>
            </a:r>
          </a:p>
          <a:p>
            <a:r>
              <a:rPr lang="zh-TW" altLang="en-US" sz="2700" dirty="0" smtClean="0">
                <a:latin typeface="KaiTi" panose="02010609060101010101" pitchFamily="49" charset="-122"/>
                <a:ea typeface="KaiTi" panose="02010609060101010101" pitchFamily="49" charset="-122"/>
                <a:cs typeface="Angsana New" panose="02020603050405020304" pitchFamily="18" charset="-34"/>
              </a:rPr>
              <a:t>品茶 </a:t>
            </a:r>
            <a:r>
              <a:rPr lang="en-US" sz="2700" dirty="0" smtClean="0">
                <a:latin typeface="Arial Narrow" panose="020B0606020202030204" pitchFamily="34" charset="0"/>
                <a:cs typeface="Angsana New" panose="02020603050405020304" pitchFamily="18" charset="-34"/>
              </a:rPr>
              <a:t>The Idea </a:t>
            </a:r>
            <a:r>
              <a:rPr lang="en-US" sz="2700" dirty="0">
                <a:latin typeface="Arial Narrow" panose="020B0606020202030204" pitchFamily="34" charset="0"/>
                <a:cs typeface="Angsana New" panose="02020603050405020304" pitchFamily="18" charset="-34"/>
              </a:rPr>
              <a:t>of C</a:t>
            </a:r>
            <a:r>
              <a:rPr lang="en-US" sz="2700" dirty="0" smtClean="0">
                <a:latin typeface="Arial Narrow" panose="020B0606020202030204" pitchFamily="34" charset="0"/>
                <a:cs typeface="Angsana New" panose="02020603050405020304" pitchFamily="18" charset="-34"/>
              </a:rPr>
              <a:t>onnoisseurship</a:t>
            </a:r>
          </a:p>
          <a:p>
            <a:r>
              <a:rPr lang="zh-TW" altLang="en-US" sz="2700" dirty="0" smtClean="0">
                <a:latin typeface="KaiTi" panose="02010609060101010101" pitchFamily="49" charset="-122"/>
                <a:ea typeface="KaiTi" panose="02010609060101010101" pitchFamily="49" charset="-122"/>
                <a:cs typeface="Angsana New" panose="02020603050405020304" pitchFamily="18" charset="-34"/>
              </a:rPr>
              <a:t>茶禮 </a:t>
            </a:r>
            <a:r>
              <a:rPr lang="en-US" sz="2700" dirty="0" smtClean="0">
                <a:latin typeface="Arial Narrow" panose="020B0606020202030204" pitchFamily="34" charset="0"/>
                <a:cs typeface="Angsana New" panose="02020603050405020304" pitchFamily="18" charset="-34"/>
              </a:rPr>
              <a:t>Tea </a:t>
            </a:r>
            <a:r>
              <a:rPr lang="en-US" sz="2700" dirty="0">
                <a:latin typeface="Arial Narrow" panose="020B0606020202030204" pitchFamily="34" charset="0"/>
                <a:cs typeface="Angsana New" panose="02020603050405020304" pitchFamily="18" charset="-34"/>
              </a:rPr>
              <a:t>as a </a:t>
            </a:r>
            <a:r>
              <a:rPr lang="en-US" sz="2700" dirty="0" smtClean="0">
                <a:latin typeface="Arial Narrow" panose="020B0606020202030204" pitchFamily="34" charset="0"/>
                <a:cs typeface="Angsana New" panose="02020603050405020304" pitchFamily="18" charset="-34"/>
              </a:rPr>
              <a:t>Social </a:t>
            </a:r>
            <a:r>
              <a:rPr lang="en-US" sz="2700" dirty="0">
                <a:latin typeface="Arial Narrow" panose="020B0606020202030204" pitchFamily="34" charset="0"/>
                <a:cs typeface="Angsana New" panose="02020603050405020304" pitchFamily="18" charset="-34"/>
              </a:rPr>
              <a:t>P</a:t>
            </a:r>
            <a:r>
              <a:rPr lang="en-US" sz="2700" dirty="0" smtClean="0">
                <a:latin typeface="Arial Narrow" panose="020B0606020202030204" pitchFamily="34" charset="0"/>
                <a:cs typeface="Angsana New" panose="02020603050405020304" pitchFamily="18" charset="-34"/>
              </a:rPr>
              <a:t>ractice</a:t>
            </a:r>
          </a:p>
          <a:p>
            <a:endParaRPr lang="en-US" sz="2400" b="1" dirty="0" smtClean="0"/>
          </a:p>
          <a:p>
            <a:r>
              <a:rPr lang="en-US" sz="2000" b="1" dirty="0">
                <a:solidFill>
                  <a:srgbClr val="D34817"/>
                </a:solidFill>
                <a:latin typeface="Arial Narrow" panose="020B0606020202030204" pitchFamily="34" charset="0"/>
                <a:cs typeface="Angsana New" panose="02020603050405020304" pitchFamily="18" charset="-34"/>
              </a:rPr>
              <a:t>(SKILLS </a:t>
            </a:r>
            <a:r>
              <a:rPr lang="en-US" sz="2000" b="1" dirty="0" smtClean="0">
                <a:solidFill>
                  <a:srgbClr val="D34817"/>
                </a:solidFill>
                <a:latin typeface="Arial Narrow" panose="020B0606020202030204" pitchFamily="34" charset="0"/>
                <a:cs typeface="Angsana New" panose="02020603050405020304" pitchFamily="18" charset="-34"/>
              </a:rPr>
              <a:t>INVOLVED) </a:t>
            </a:r>
            <a:endParaRPr lang="en-US" sz="2000" b="1" dirty="0">
              <a:solidFill>
                <a:srgbClr val="D34817"/>
              </a:solidFill>
              <a:latin typeface="Arial Narrow" panose="020B0606020202030204" pitchFamily="34" charset="0"/>
              <a:cs typeface="Angsana New" panose="02020603050405020304" pitchFamily="18" charset="-34"/>
            </a:endParaRPr>
          </a:p>
          <a:p>
            <a:r>
              <a:rPr lang="zh-TW" altLang="en-US" sz="2700" dirty="0" smtClean="0">
                <a:latin typeface="KaiTi" panose="02010609060101010101" pitchFamily="49" charset="-122"/>
                <a:ea typeface="KaiTi" panose="02010609060101010101" pitchFamily="49" charset="-122"/>
                <a:cs typeface="Angsana New" panose="02020603050405020304" pitchFamily="18" charset="-34"/>
              </a:rPr>
              <a:t>演說的技巧 </a:t>
            </a:r>
            <a:r>
              <a:rPr lang="en-US" sz="2700" dirty="0" smtClean="0">
                <a:latin typeface="Arial Narrow" panose="020B0606020202030204" pitchFamily="34" charset="0"/>
                <a:cs typeface="Angsana New" panose="02020603050405020304" pitchFamily="18" charset="-34"/>
              </a:rPr>
              <a:t>Effective </a:t>
            </a:r>
            <a:r>
              <a:rPr lang="en-US" sz="2700" dirty="0">
                <a:latin typeface="Arial Narrow" panose="020B0606020202030204" pitchFamily="34" charset="0"/>
                <a:cs typeface="Angsana New" panose="02020603050405020304" pitchFamily="18" charset="-34"/>
              </a:rPr>
              <a:t>Presentation</a:t>
            </a:r>
            <a:br>
              <a:rPr lang="en-US" sz="2700" dirty="0">
                <a:latin typeface="Arial Narrow" panose="020B0606020202030204" pitchFamily="34" charset="0"/>
                <a:cs typeface="Angsana New" panose="02020603050405020304" pitchFamily="18" charset="-34"/>
              </a:rPr>
            </a:br>
            <a:r>
              <a:rPr lang="zh-TW" altLang="en-US" sz="2700" dirty="0" smtClean="0">
                <a:latin typeface="KaiTi" panose="02010609060101010101" pitchFamily="49" charset="-122"/>
                <a:ea typeface="KaiTi" panose="02010609060101010101" pitchFamily="49" charset="-122"/>
                <a:cs typeface="Angsana New" panose="02020603050405020304" pitchFamily="18" charset="-34"/>
              </a:rPr>
              <a:t>使用幻燈片 </a:t>
            </a:r>
            <a:r>
              <a:rPr lang="en-US" sz="2700" dirty="0" smtClean="0">
                <a:latin typeface="Arial Narrow" panose="020B0606020202030204" pitchFamily="34" charset="0"/>
                <a:cs typeface="Angsana New" panose="02020603050405020304" pitchFamily="18" charset="-34"/>
              </a:rPr>
              <a:t>Use </a:t>
            </a:r>
            <a:r>
              <a:rPr lang="en-US" sz="2700" dirty="0">
                <a:latin typeface="Arial Narrow" panose="020B0606020202030204" pitchFamily="34" charset="0"/>
                <a:cs typeface="Angsana New" panose="02020603050405020304" pitchFamily="18" charset="-34"/>
              </a:rPr>
              <a:t>of PPT</a:t>
            </a:r>
          </a:p>
          <a:p>
            <a:r>
              <a:rPr lang="zh-TW" altLang="en-US" sz="2700" dirty="0" smtClean="0">
                <a:latin typeface="KaiTi" panose="02010609060101010101" pitchFamily="49" charset="-122"/>
                <a:ea typeface="KaiTi" panose="02010609060101010101" pitchFamily="49" charset="-122"/>
                <a:cs typeface="Angsana New" panose="02020603050405020304" pitchFamily="18" charset="-34"/>
              </a:rPr>
              <a:t>中英茶用語 </a:t>
            </a:r>
            <a:r>
              <a:rPr lang="en-US" sz="2700" dirty="0" smtClean="0">
                <a:latin typeface="Arial Narrow" panose="020B0606020202030204" pitchFamily="34" charset="0"/>
                <a:cs typeface="Angsana New" panose="02020603050405020304" pitchFamily="18" charset="-34"/>
              </a:rPr>
              <a:t>Tea Vocabulary in Chinese</a:t>
            </a:r>
            <a:r>
              <a:rPr lang="en-US" altLang="zh-TW" sz="2700" dirty="0" smtClean="0">
                <a:latin typeface="Arial Narrow" panose="020B0606020202030204" pitchFamily="34" charset="0"/>
                <a:cs typeface="Angsana New" panose="02020603050405020304" pitchFamily="18" charset="-34"/>
              </a:rPr>
              <a:t>/</a:t>
            </a:r>
            <a:r>
              <a:rPr lang="en-US" sz="2700" dirty="0" smtClean="0">
                <a:latin typeface="Arial Narrow" panose="020B0606020202030204" pitchFamily="34" charset="0"/>
                <a:cs typeface="Angsana New" panose="02020603050405020304" pitchFamily="18" charset="-34"/>
              </a:rPr>
              <a:t>English</a:t>
            </a:r>
            <a:r>
              <a:rPr lang="en-US" sz="2000" dirty="0" smtClean="0">
                <a:latin typeface="Arial Narrow" panose="020B0606020202030204" pitchFamily="34" charset="0"/>
                <a:ea typeface="KaiTi" panose="02010609060101010101" pitchFamily="49" charset="-122"/>
              </a:rPr>
              <a:t/>
            </a:r>
            <a:br>
              <a:rPr lang="en-US" sz="2000" dirty="0" smtClean="0">
                <a:latin typeface="Arial Narrow" panose="020B0606020202030204" pitchFamily="34" charset="0"/>
                <a:ea typeface="KaiTi" panose="02010609060101010101" pitchFamily="49" charset="-122"/>
              </a:rPr>
            </a:br>
            <a:endParaRPr lang="en-US" sz="2000"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41817352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 calcmode="lin" valueType="num">
                                      <p:cBhvr additive="base">
                                        <p:cTn id="2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 calcmode="lin" valueType="num">
                                      <p:cBhvr additive="base">
                                        <p:cTn id="2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 calcmode="lin" valueType="num">
                                      <p:cBhvr additive="base">
                                        <p:cTn id="3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1761601"/>
            <a:ext cx="2931221" cy="2207359"/>
          </a:xfrm>
          <a:prstGeom prst="rect">
            <a:avLst/>
          </a:prstGeom>
        </p:spPr>
      </p:pic>
      <p:sp>
        <p:nvSpPr>
          <p:cNvPr id="3" name="TextBox 2"/>
          <p:cNvSpPr txBox="1"/>
          <p:nvPr/>
        </p:nvSpPr>
        <p:spPr>
          <a:xfrm>
            <a:off x="1752600" y="367917"/>
            <a:ext cx="7010400" cy="1200329"/>
          </a:xfrm>
          <a:prstGeom prst="rect">
            <a:avLst/>
          </a:prstGeom>
          <a:noFill/>
        </p:spPr>
        <p:txBody>
          <a:bodyPr wrap="square" rtlCol="0">
            <a:spAutoFit/>
          </a:bodyPr>
          <a:lstStyle/>
          <a:p>
            <a:r>
              <a:rPr lang="zh-TW" altLang="en-US" sz="4000" b="1" dirty="0" smtClean="0">
                <a:latin typeface="KaiTi" panose="02010609060101010101" pitchFamily="49" charset="-122"/>
                <a:ea typeface="KaiTi" panose="02010609060101010101" pitchFamily="49" charset="-122"/>
              </a:rPr>
              <a:t>北苑貢茶 </a:t>
            </a:r>
            <a:r>
              <a:rPr lang="en-US" altLang="zh-TW" sz="3200" b="1" dirty="0" err="1" smtClean="0">
                <a:latin typeface="Arial Narrow" panose="020B0606020202030204" pitchFamily="34" charset="0"/>
              </a:rPr>
              <a:t>Beiyuan</a:t>
            </a:r>
            <a:r>
              <a:rPr lang="en-US" altLang="zh-TW" sz="3200" b="1" dirty="0" smtClean="0">
                <a:latin typeface="Arial Narrow" panose="020B0606020202030204" pitchFamily="34" charset="0"/>
              </a:rPr>
              <a:t> Tribute Tea</a:t>
            </a:r>
            <a:br>
              <a:rPr lang="en-US" altLang="zh-TW" sz="3200" b="1" dirty="0" smtClean="0">
                <a:latin typeface="Arial Narrow" panose="020B0606020202030204" pitchFamily="34" charset="0"/>
              </a:rPr>
            </a:br>
            <a:r>
              <a:rPr lang="zh-CN" altLang="en-US" sz="3200" b="1" dirty="0" smtClean="0">
                <a:latin typeface="KaiTi" panose="02010609060101010101" pitchFamily="49" charset="-122"/>
                <a:ea typeface="KaiTi" panose="02010609060101010101" pitchFamily="49" charset="-122"/>
              </a:rPr>
              <a:t>龙图风饼 </a:t>
            </a:r>
            <a:r>
              <a:rPr lang="en-US" altLang="zh-TW" sz="3200" dirty="0" smtClean="0">
                <a:latin typeface="Arial Narrow" panose="020B0606020202030204" pitchFamily="34" charset="0"/>
                <a:ea typeface="KaiTi" panose="02010609060101010101" pitchFamily="49" charset="-122"/>
              </a:rPr>
              <a:t>Dragon &amp; Phoenix Tea Cakes</a:t>
            </a:r>
            <a:endParaRPr lang="en-US" sz="3200" dirty="0">
              <a:latin typeface="KaiTi" panose="02010609060101010101" pitchFamily="49" charset="-122"/>
              <a:ea typeface="KaiTi" panose="02010609060101010101" pitchFamily="49" charset="-122"/>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570874"/>
            <a:ext cx="3810000" cy="507740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0753" y="3968960"/>
            <a:ext cx="2984004" cy="2234314"/>
          </a:xfrm>
          <a:prstGeom prst="rect">
            <a:avLst/>
          </a:prstGeom>
        </p:spPr>
      </p:pic>
    </p:spTree>
    <p:extLst>
      <p:ext uri="{BB962C8B-B14F-4D97-AF65-F5344CB8AC3E}">
        <p14:creationId xmlns:p14="http://schemas.microsoft.com/office/powerpoint/2010/main" val="344780130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5186" y="0"/>
            <a:ext cx="4593627" cy="6858000"/>
          </a:xfrm>
          <a:prstGeom prst="rect">
            <a:avLst/>
          </a:prstGeom>
        </p:spPr>
      </p:pic>
      <p:sp>
        <p:nvSpPr>
          <p:cNvPr id="4" name="TextBox 3"/>
          <p:cNvSpPr txBox="1"/>
          <p:nvPr/>
        </p:nvSpPr>
        <p:spPr>
          <a:xfrm>
            <a:off x="5486400" y="6012448"/>
            <a:ext cx="2374368" cy="830997"/>
          </a:xfrm>
          <a:prstGeom prst="rect">
            <a:avLst/>
          </a:prstGeom>
          <a:solidFill>
            <a:srgbClr val="4B5953"/>
          </a:solidFill>
        </p:spPr>
        <p:txBody>
          <a:bodyPr wrap="none" rtlCol="0">
            <a:spAutoFit/>
          </a:bodyPr>
          <a:lstStyle/>
          <a:p>
            <a:r>
              <a:rPr lang="zh-TW" altLang="en-US" sz="2400" b="1" dirty="0" smtClean="0">
                <a:solidFill>
                  <a:schemeClr val="bg1">
                    <a:lumMod val="95000"/>
                  </a:schemeClr>
                </a:solidFill>
                <a:latin typeface="KaiTi" panose="02010609060101010101" pitchFamily="49" charset="-122"/>
                <a:ea typeface="KaiTi" panose="02010609060101010101" pitchFamily="49" charset="-122"/>
              </a:rPr>
              <a:t>宋徽宗文繪圖</a:t>
            </a:r>
            <a:endParaRPr lang="en-US" altLang="zh-TW" sz="2400" b="1" dirty="0" smtClean="0">
              <a:solidFill>
                <a:schemeClr val="bg1">
                  <a:lumMod val="95000"/>
                </a:schemeClr>
              </a:solidFill>
              <a:latin typeface="KaiTi" panose="02010609060101010101" pitchFamily="49" charset="-122"/>
              <a:ea typeface="KaiTi" panose="02010609060101010101" pitchFamily="49" charset="-122"/>
            </a:endParaRPr>
          </a:p>
          <a:p>
            <a:r>
              <a:rPr lang="en-US" sz="2400" b="1" dirty="0" smtClean="0">
                <a:solidFill>
                  <a:schemeClr val="bg1">
                    <a:lumMod val="95000"/>
                  </a:schemeClr>
                </a:solidFill>
                <a:latin typeface="Arial Narrow" panose="020B0606020202030204" pitchFamily="34" charset="0"/>
                <a:ea typeface="KaiTi" panose="02010609060101010101" pitchFamily="49" charset="-122"/>
              </a:rPr>
              <a:t>Literary Gathering</a:t>
            </a:r>
            <a:endParaRPr lang="en-US" sz="2400" b="1" dirty="0">
              <a:solidFill>
                <a:schemeClr val="bg1">
                  <a:lumMod val="95000"/>
                </a:schemeClr>
              </a:solidFill>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248752091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752600"/>
            <a:ext cx="7894007" cy="4191000"/>
          </a:xfrm>
          <a:prstGeom prst="rect">
            <a:avLst/>
          </a:prstGeom>
        </p:spPr>
      </p:pic>
      <p:sp>
        <p:nvSpPr>
          <p:cNvPr id="3" name="TextBox 2"/>
          <p:cNvSpPr txBox="1"/>
          <p:nvPr/>
        </p:nvSpPr>
        <p:spPr>
          <a:xfrm>
            <a:off x="1524000" y="609600"/>
            <a:ext cx="4055341" cy="769441"/>
          </a:xfrm>
          <a:prstGeom prst="rect">
            <a:avLst/>
          </a:prstGeom>
          <a:noFill/>
        </p:spPr>
        <p:txBody>
          <a:bodyPr wrap="none" rtlCol="0">
            <a:spAutoFit/>
          </a:bodyPr>
          <a:lstStyle/>
          <a:p>
            <a:r>
              <a:rPr lang="zh-CN" altLang="en-US" sz="4400" b="1" dirty="0" smtClean="0">
                <a:latin typeface="Arial Narrow" panose="020B0606020202030204" pitchFamily="34" charset="0"/>
                <a:ea typeface="KaiTi" panose="02010609060101010101" pitchFamily="49" charset="-122"/>
              </a:rPr>
              <a:t>斗</a:t>
            </a:r>
            <a:r>
              <a:rPr lang="zh-TW" altLang="en-US" sz="4400" b="1" dirty="0" smtClean="0">
                <a:latin typeface="Arial Narrow" panose="020B0606020202030204" pitchFamily="34" charset="0"/>
                <a:ea typeface="KaiTi" panose="02010609060101010101" pitchFamily="49" charset="-122"/>
              </a:rPr>
              <a:t>茶 </a:t>
            </a:r>
            <a:r>
              <a:rPr lang="en-US" altLang="zh-TW" sz="3200" b="1" dirty="0" smtClean="0">
                <a:latin typeface="Arial Narrow" panose="020B0606020202030204" pitchFamily="34" charset="0"/>
                <a:ea typeface="KaiTi" panose="02010609060101010101" pitchFamily="49" charset="-122"/>
              </a:rPr>
              <a:t>Tea</a:t>
            </a:r>
            <a:r>
              <a:rPr lang="zh-TW" altLang="en-US" sz="3200" b="1" dirty="0" smtClean="0">
                <a:latin typeface="Arial Narrow" panose="020B0606020202030204" pitchFamily="34" charset="0"/>
                <a:ea typeface="KaiTi" panose="02010609060101010101" pitchFamily="49" charset="-122"/>
              </a:rPr>
              <a:t> </a:t>
            </a:r>
            <a:r>
              <a:rPr lang="en-US" altLang="zh-TW" sz="3200" b="1" dirty="0" err="1" smtClean="0">
                <a:latin typeface="Arial Narrow" panose="020B0606020202030204" pitchFamily="34" charset="0"/>
                <a:ea typeface="KaiTi" panose="02010609060101010101" pitchFamily="49" charset="-122"/>
              </a:rPr>
              <a:t>Compstition</a:t>
            </a:r>
            <a:endParaRPr lang="en-US" sz="3200" b="1"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1587650512"/>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761999"/>
            <a:ext cx="6096000" cy="338585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400" y="4038600"/>
            <a:ext cx="5257800" cy="2595110"/>
          </a:xfrm>
          <a:prstGeom prst="rect">
            <a:avLst/>
          </a:prstGeom>
        </p:spPr>
      </p:pic>
      <p:sp>
        <p:nvSpPr>
          <p:cNvPr id="4" name="Rectangle 3"/>
          <p:cNvSpPr/>
          <p:nvPr/>
        </p:nvSpPr>
        <p:spPr>
          <a:xfrm>
            <a:off x="5943600" y="6042508"/>
            <a:ext cx="2441694" cy="584775"/>
          </a:xfrm>
          <a:prstGeom prst="rect">
            <a:avLst/>
          </a:prstGeom>
          <a:solidFill>
            <a:srgbClr val="4B5953"/>
          </a:solidFill>
        </p:spPr>
        <p:txBody>
          <a:bodyPr wrap="none">
            <a:spAutoFit/>
          </a:bodyPr>
          <a:lstStyle/>
          <a:p>
            <a:r>
              <a:rPr lang="zh-CN" altLang="en-US" sz="3200" b="1" dirty="0" smtClean="0">
                <a:solidFill>
                  <a:srgbClr val="EFE8E1"/>
                </a:solidFill>
                <a:latin typeface="KaiTi" panose="02010609060101010101" pitchFamily="49" charset="-122"/>
                <a:ea typeface="KaiTi" panose="02010609060101010101" pitchFamily="49" charset="-122"/>
                <a:cs typeface="SimSun" panose="02010600030101010101" pitchFamily="2" charset="-122"/>
              </a:rPr>
              <a:t>宋代 点茶  </a:t>
            </a:r>
            <a:endParaRPr lang="en-US" sz="3200" b="1" dirty="0">
              <a:solidFill>
                <a:srgbClr val="EFE8E1"/>
              </a:solidFill>
              <a:latin typeface="KaiTi" panose="02010609060101010101" pitchFamily="49" charset="-122"/>
              <a:ea typeface="KaiTi" panose="02010609060101010101" pitchFamily="49" charset="-122"/>
            </a:endParaRPr>
          </a:p>
        </p:txBody>
      </p:sp>
      <p:sp>
        <p:nvSpPr>
          <p:cNvPr id="5" name="Rectangle 4"/>
          <p:cNvSpPr/>
          <p:nvPr/>
        </p:nvSpPr>
        <p:spPr>
          <a:xfrm>
            <a:off x="1066801" y="1552741"/>
            <a:ext cx="609599" cy="4524315"/>
          </a:xfrm>
          <a:prstGeom prst="rect">
            <a:avLst/>
          </a:prstGeom>
          <a:solidFill>
            <a:srgbClr val="4B5953"/>
          </a:solidFill>
        </p:spPr>
        <p:txBody>
          <a:bodyPr wrap="square">
            <a:spAutoFit/>
          </a:bodyPr>
          <a:lstStyle/>
          <a:p>
            <a:r>
              <a:rPr lang="zh-CN" altLang="en-US" sz="3200" b="1" dirty="0" smtClean="0">
                <a:solidFill>
                  <a:srgbClr val="EFE8E1"/>
                </a:solidFill>
                <a:latin typeface="KaiTi" panose="02010609060101010101" pitchFamily="49" charset="-122"/>
                <a:ea typeface="KaiTi" panose="02010609060101010101" pitchFamily="49" charset="-122"/>
              </a:rPr>
              <a:t>研</a:t>
            </a:r>
            <a:endParaRPr lang="en-US" altLang="zh-CN" sz="3200" b="1" dirty="0" smtClean="0">
              <a:solidFill>
                <a:srgbClr val="EFE8E1"/>
              </a:solidFill>
              <a:latin typeface="KaiTi" panose="02010609060101010101" pitchFamily="49" charset="-122"/>
              <a:ea typeface="KaiTi" panose="02010609060101010101" pitchFamily="49" charset="-122"/>
            </a:endParaRPr>
          </a:p>
          <a:p>
            <a:r>
              <a:rPr lang="zh-CN" altLang="en-US" sz="3200" b="1" dirty="0" smtClean="0">
                <a:solidFill>
                  <a:srgbClr val="EFE8E1"/>
                </a:solidFill>
                <a:latin typeface="KaiTi" panose="02010609060101010101" pitchFamily="49" charset="-122"/>
                <a:ea typeface="KaiTi" panose="02010609060101010101" pitchFamily="49" charset="-122"/>
              </a:rPr>
              <a:t>茶</a:t>
            </a:r>
            <a:endParaRPr lang="en-US" altLang="zh-CN" sz="3200" b="1" dirty="0" smtClean="0">
              <a:solidFill>
                <a:srgbClr val="EFE8E1"/>
              </a:solidFill>
              <a:latin typeface="KaiTi" panose="02010609060101010101" pitchFamily="49" charset="-122"/>
              <a:ea typeface="KaiTi" panose="02010609060101010101" pitchFamily="49" charset="-122"/>
            </a:endParaRPr>
          </a:p>
          <a:p>
            <a:r>
              <a:rPr lang="zh-CN" altLang="en-US" sz="3200" b="1" dirty="0" smtClean="0">
                <a:solidFill>
                  <a:srgbClr val="EFE8E1"/>
                </a:solidFill>
                <a:latin typeface="KaiTi" panose="02010609060101010101" pitchFamily="49" charset="-122"/>
                <a:ea typeface="KaiTi" panose="02010609060101010101" pitchFamily="49" charset="-122"/>
              </a:rPr>
              <a:t>协</a:t>
            </a:r>
            <a:endParaRPr lang="en-US" altLang="zh-CN" sz="3200" b="1" dirty="0" smtClean="0">
              <a:solidFill>
                <a:srgbClr val="EFE8E1"/>
              </a:solidFill>
              <a:latin typeface="KaiTi" panose="02010609060101010101" pitchFamily="49" charset="-122"/>
              <a:ea typeface="KaiTi" panose="02010609060101010101" pitchFamily="49" charset="-122"/>
            </a:endParaRPr>
          </a:p>
          <a:p>
            <a:r>
              <a:rPr lang="zh-CN" altLang="en-US" sz="3200" b="1" dirty="0" smtClean="0">
                <a:solidFill>
                  <a:srgbClr val="EFE8E1"/>
                </a:solidFill>
                <a:latin typeface="KaiTi" panose="02010609060101010101" pitchFamily="49" charset="-122"/>
                <a:ea typeface="KaiTi" panose="02010609060101010101" pitchFamily="49" charset="-122"/>
              </a:rPr>
              <a:t>盏</a:t>
            </a:r>
            <a:endParaRPr lang="en-US" altLang="zh-CN" sz="3200" b="1" dirty="0" smtClean="0">
              <a:solidFill>
                <a:srgbClr val="EFE8E1"/>
              </a:solidFill>
              <a:latin typeface="KaiTi" panose="02010609060101010101" pitchFamily="49" charset="-122"/>
              <a:ea typeface="KaiTi" panose="02010609060101010101" pitchFamily="49" charset="-122"/>
            </a:endParaRPr>
          </a:p>
          <a:p>
            <a:endParaRPr lang="en-US" sz="3200" b="1" dirty="0">
              <a:solidFill>
                <a:srgbClr val="EFE8E1"/>
              </a:solidFill>
              <a:latin typeface="KaiTi" panose="02010609060101010101" pitchFamily="49" charset="-122"/>
              <a:ea typeface="KaiTi" panose="02010609060101010101" pitchFamily="49" charset="-122"/>
            </a:endParaRPr>
          </a:p>
          <a:p>
            <a:r>
              <a:rPr lang="zh-CN" altLang="en-US" sz="3200" b="1" dirty="0" smtClean="0">
                <a:solidFill>
                  <a:srgbClr val="EFE8E1"/>
                </a:solidFill>
                <a:latin typeface="KaiTi" panose="02010609060101010101" pitchFamily="49" charset="-122"/>
                <a:ea typeface="KaiTi" panose="02010609060101010101" pitchFamily="49" charset="-122"/>
              </a:rPr>
              <a:t>调膏点注</a:t>
            </a:r>
            <a:endParaRPr lang="en-US" sz="3200" b="1" dirty="0">
              <a:solidFill>
                <a:srgbClr val="EFE8E1"/>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880994464"/>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468" y="2895600"/>
            <a:ext cx="5543632" cy="35052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290547"/>
            <a:ext cx="4229100" cy="2573522"/>
          </a:xfrm>
          <a:prstGeom prst="rect">
            <a:avLst/>
          </a:prstGeom>
        </p:spPr>
      </p:pic>
      <p:sp>
        <p:nvSpPr>
          <p:cNvPr id="2" name="TextBox 1"/>
          <p:cNvSpPr txBox="1"/>
          <p:nvPr/>
        </p:nvSpPr>
        <p:spPr>
          <a:xfrm>
            <a:off x="2733101" y="322078"/>
            <a:ext cx="685800" cy="1077218"/>
          </a:xfrm>
          <a:prstGeom prst="rect">
            <a:avLst/>
          </a:prstGeom>
          <a:solidFill>
            <a:srgbClr val="4B5953"/>
          </a:solidFill>
        </p:spPr>
        <p:txBody>
          <a:bodyPr wrap="square" rtlCol="0">
            <a:spAutoFit/>
          </a:bodyPr>
          <a:lstStyle/>
          <a:p>
            <a:r>
              <a:rPr lang="zh-CN" altLang="en-US" sz="3200" b="1" dirty="0" smtClean="0">
                <a:solidFill>
                  <a:srgbClr val="EFE8E1"/>
                </a:solidFill>
                <a:latin typeface="KaiTi" panose="02010609060101010101" pitchFamily="49" charset="-122"/>
                <a:ea typeface="KaiTi" panose="02010609060101010101" pitchFamily="49" charset="-122"/>
              </a:rPr>
              <a:t>注水</a:t>
            </a:r>
            <a:endParaRPr lang="en-US" altLang="zh-CN" sz="3200" b="1" dirty="0" smtClean="0">
              <a:solidFill>
                <a:srgbClr val="EFE8E1"/>
              </a:solidFill>
              <a:latin typeface="KaiTi" panose="02010609060101010101" pitchFamily="49" charset="-122"/>
              <a:ea typeface="KaiTi" panose="02010609060101010101" pitchFamily="49" charset="-122"/>
            </a:endParaRPr>
          </a:p>
        </p:txBody>
      </p:sp>
      <p:sp>
        <p:nvSpPr>
          <p:cNvPr id="3" name="TextBox 2"/>
          <p:cNvSpPr txBox="1"/>
          <p:nvPr/>
        </p:nvSpPr>
        <p:spPr>
          <a:xfrm>
            <a:off x="7658100" y="3733800"/>
            <a:ext cx="596638" cy="2062103"/>
          </a:xfrm>
          <a:prstGeom prst="rect">
            <a:avLst/>
          </a:prstGeom>
          <a:solidFill>
            <a:srgbClr val="4B5953"/>
          </a:solidFill>
        </p:spPr>
        <p:txBody>
          <a:bodyPr wrap="none" rtlCol="0">
            <a:spAutoFit/>
          </a:bodyPr>
          <a:lstStyle/>
          <a:p>
            <a:r>
              <a:rPr lang="zh-CN" altLang="en-US" sz="3200" b="1" dirty="0" smtClean="0">
                <a:solidFill>
                  <a:srgbClr val="EFE8E1"/>
                </a:solidFill>
                <a:latin typeface="KaiTi" panose="02010609060101010101" pitchFamily="49" charset="-122"/>
                <a:ea typeface="KaiTi" panose="02010609060101010101" pitchFamily="49" charset="-122"/>
              </a:rPr>
              <a:t>击</a:t>
            </a:r>
            <a:r>
              <a:rPr lang="en-US" altLang="zh-CN" sz="3200" b="1" dirty="0" smtClean="0">
                <a:solidFill>
                  <a:srgbClr val="EFE8E1"/>
                </a:solidFill>
                <a:latin typeface="KaiTi" panose="02010609060101010101" pitchFamily="49" charset="-122"/>
                <a:ea typeface="KaiTi" panose="02010609060101010101" pitchFamily="49" charset="-122"/>
              </a:rPr>
              <a:t/>
            </a:r>
            <a:br>
              <a:rPr lang="en-US" altLang="zh-CN" sz="3200" b="1" dirty="0" smtClean="0">
                <a:solidFill>
                  <a:srgbClr val="EFE8E1"/>
                </a:solidFill>
                <a:latin typeface="KaiTi" panose="02010609060101010101" pitchFamily="49" charset="-122"/>
                <a:ea typeface="KaiTi" panose="02010609060101010101" pitchFamily="49" charset="-122"/>
              </a:rPr>
            </a:br>
            <a:r>
              <a:rPr lang="zh-CN" altLang="en-US" sz="3200" b="1" dirty="0" smtClean="0">
                <a:solidFill>
                  <a:srgbClr val="EFE8E1"/>
                </a:solidFill>
                <a:latin typeface="KaiTi" panose="02010609060101010101" pitchFamily="49" charset="-122"/>
                <a:ea typeface="KaiTi" panose="02010609060101010101" pitchFamily="49" charset="-122"/>
              </a:rPr>
              <a:t>拂</a:t>
            </a:r>
            <a:endParaRPr lang="en-US" altLang="zh-CN" sz="3200" b="1" dirty="0" smtClean="0">
              <a:solidFill>
                <a:srgbClr val="EFE8E1"/>
              </a:solidFill>
              <a:latin typeface="KaiTi" panose="02010609060101010101" pitchFamily="49" charset="-122"/>
              <a:ea typeface="KaiTi" panose="02010609060101010101" pitchFamily="49" charset="-122"/>
            </a:endParaRPr>
          </a:p>
          <a:p>
            <a:r>
              <a:rPr lang="zh-CN" altLang="en-US" sz="3200" b="1" dirty="0" smtClean="0">
                <a:solidFill>
                  <a:srgbClr val="EFE8E1"/>
                </a:solidFill>
                <a:latin typeface="KaiTi" panose="02010609060101010101" pitchFamily="49" charset="-122"/>
                <a:ea typeface="KaiTi" panose="02010609060101010101" pitchFamily="49" charset="-122"/>
              </a:rPr>
              <a:t>侯</a:t>
            </a:r>
            <a:endParaRPr lang="en-US" altLang="zh-CN" sz="3200" b="1" dirty="0" smtClean="0">
              <a:solidFill>
                <a:srgbClr val="EFE8E1"/>
              </a:solidFill>
              <a:latin typeface="KaiTi" panose="02010609060101010101" pitchFamily="49" charset="-122"/>
              <a:ea typeface="KaiTi" panose="02010609060101010101" pitchFamily="49" charset="-122"/>
            </a:endParaRPr>
          </a:p>
          <a:p>
            <a:r>
              <a:rPr lang="zh-CN" altLang="en-US" sz="3200" b="1" dirty="0" smtClean="0">
                <a:solidFill>
                  <a:srgbClr val="EFE8E1"/>
                </a:solidFill>
                <a:latin typeface="KaiTi" panose="02010609060101010101" pitchFamily="49" charset="-122"/>
                <a:ea typeface="KaiTi" panose="02010609060101010101" pitchFamily="49" charset="-122"/>
              </a:rPr>
              <a:t>汤</a:t>
            </a:r>
            <a:endParaRPr lang="en-US" sz="3200" b="1" dirty="0">
              <a:solidFill>
                <a:srgbClr val="EFE8E1"/>
              </a:solidFill>
              <a:latin typeface="KaiTi" panose="02010609060101010101" pitchFamily="49" charset="-122"/>
              <a:ea typeface="KaiTi" panose="02010609060101010101" pitchFamily="49" charset="-122"/>
            </a:endParaRPr>
          </a:p>
        </p:txBody>
      </p:sp>
      <p:sp>
        <p:nvSpPr>
          <p:cNvPr id="6" name="TextBox 5"/>
          <p:cNvSpPr txBox="1"/>
          <p:nvPr/>
        </p:nvSpPr>
        <p:spPr>
          <a:xfrm>
            <a:off x="600034" y="1582563"/>
            <a:ext cx="5648366" cy="1569660"/>
          </a:xfrm>
          <a:prstGeom prst="rect">
            <a:avLst/>
          </a:prstGeom>
          <a:noFill/>
        </p:spPr>
        <p:txBody>
          <a:bodyPr wrap="square" rtlCol="0">
            <a:spAutoFit/>
          </a:bodyPr>
          <a:lstStyle/>
          <a:p>
            <a:r>
              <a:rPr lang="en-US" sz="2700" b="1" dirty="0" smtClean="0">
                <a:solidFill>
                  <a:srgbClr val="D34817"/>
                </a:solidFill>
                <a:latin typeface="Arial Narrow" panose="020B0606020202030204" pitchFamily="34" charset="0"/>
              </a:rPr>
              <a:t>Tea Artistry | Tea Esthetic  </a:t>
            </a:r>
          </a:p>
          <a:p>
            <a:r>
              <a:rPr lang="en-US" sz="2300" dirty="0">
                <a:solidFill>
                  <a:srgbClr val="D34817"/>
                </a:solidFill>
                <a:latin typeface="Arial Narrow" panose="020B0606020202030204" pitchFamily="34" charset="0"/>
              </a:rPr>
              <a:t>A</a:t>
            </a:r>
            <a:r>
              <a:rPr lang="en-US" sz="2300" dirty="0" smtClean="0">
                <a:solidFill>
                  <a:srgbClr val="D34817"/>
                </a:solidFill>
                <a:latin typeface="Arial Narrow" panose="020B0606020202030204" pitchFamily="34" charset="0"/>
              </a:rPr>
              <a:t>bility of conjure shapes on the tea’s surface with a tea whisk was considered not only great skill but also find art. </a:t>
            </a:r>
            <a:endParaRPr lang="en-US" sz="2300" dirty="0">
              <a:solidFill>
                <a:srgbClr val="D34817"/>
              </a:solidFill>
              <a:latin typeface="Arial Narrow" panose="020B0606020202030204" pitchFamily="34" charset="0"/>
            </a:endParaRPr>
          </a:p>
        </p:txBody>
      </p:sp>
    </p:spTree>
    <p:extLst>
      <p:ext uri="{BB962C8B-B14F-4D97-AF65-F5344CB8AC3E}">
        <p14:creationId xmlns:p14="http://schemas.microsoft.com/office/powerpoint/2010/main" val="25654614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3432048"/>
            <a:ext cx="3886200" cy="307824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81000"/>
            <a:ext cx="4842933" cy="3048000"/>
          </a:xfrm>
          <a:prstGeom prst="rect">
            <a:avLst/>
          </a:prstGeom>
        </p:spPr>
      </p:pic>
      <p:sp>
        <p:nvSpPr>
          <p:cNvPr id="4" name="TextBox 3"/>
          <p:cNvSpPr txBox="1"/>
          <p:nvPr/>
        </p:nvSpPr>
        <p:spPr>
          <a:xfrm>
            <a:off x="6019800" y="3429000"/>
            <a:ext cx="2895600" cy="2062103"/>
          </a:xfrm>
          <a:prstGeom prst="rect">
            <a:avLst/>
          </a:prstGeom>
          <a:solidFill>
            <a:srgbClr val="4B5953"/>
          </a:solidFill>
        </p:spPr>
        <p:txBody>
          <a:bodyPr wrap="square" rtlCol="0">
            <a:spAutoFit/>
          </a:bodyPr>
          <a:lstStyle/>
          <a:p>
            <a:r>
              <a:rPr lang="zh-CN" altLang="en-US" sz="3200" b="1" dirty="0" smtClean="0">
                <a:solidFill>
                  <a:srgbClr val="EFE8E1"/>
                </a:solidFill>
                <a:latin typeface="KaiTi" panose="02010609060101010101" pitchFamily="49" charset="-122"/>
                <a:ea typeface="KaiTi" panose="02010609060101010101" pitchFamily="49" charset="-122"/>
              </a:rPr>
              <a:t>汤色 </a:t>
            </a:r>
            <a:r>
              <a:rPr lang="en-US" altLang="zh-CN" sz="3200" b="1" dirty="0" smtClean="0">
                <a:solidFill>
                  <a:srgbClr val="EFE8E1"/>
                </a:solidFill>
                <a:latin typeface="Arial Narrow" panose="020B0606020202030204" pitchFamily="34" charset="0"/>
                <a:ea typeface="KaiTi" panose="02010609060101010101" pitchFamily="49" charset="-122"/>
              </a:rPr>
              <a:t>Color</a:t>
            </a:r>
            <a:r>
              <a:rPr lang="zh-CN" altLang="en-US" sz="3200" b="1" dirty="0" smtClean="0">
                <a:solidFill>
                  <a:srgbClr val="EFE8E1"/>
                </a:solidFill>
                <a:latin typeface="KaiTi" panose="02010609060101010101" pitchFamily="49" charset="-122"/>
                <a:ea typeface="KaiTi" panose="02010609060101010101" pitchFamily="49" charset="-122"/>
              </a:rPr>
              <a:t> </a:t>
            </a:r>
            <a:endParaRPr lang="en-US" altLang="zh-CN" sz="3200" b="1" dirty="0" smtClean="0">
              <a:solidFill>
                <a:srgbClr val="EFE8E1"/>
              </a:solidFill>
              <a:latin typeface="KaiTi" panose="02010609060101010101" pitchFamily="49" charset="-122"/>
              <a:ea typeface="KaiTi" panose="02010609060101010101" pitchFamily="49" charset="-122"/>
            </a:endParaRPr>
          </a:p>
          <a:p>
            <a:r>
              <a:rPr lang="zh-CN" altLang="en-US" sz="3200" b="1" dirty="0" smtClean="0">
                <a:solidFill>
                  <a:srgbClr val="EFE8E1"/>
                </a:solidFill>
                <a:latin typeface="KaiTi" panose="02010609060101010101" pitchFamily="49" charset="-122"/>
                <a:ea typeface="KaiTi" panose="02010609060101010101" pitchFamily="49" charset="-122"/>
              </a:rPr>
              <a:t>汤花 </a:t>
            </a:r>
            <a:r>
              <a:rPr lang="en-US" altLang="zh-CN" sz="3200" b="1" dirty="0" smtClean="0">
                <a:solidFill>
                  <a:srgbClr val="EFE8E1"/>
                </a:solidFill>
                <a:latin typeface="Arial Narrow" panose="020B0606020202030204" pitchFamily="34" charset="0"/>
                <a:ea typeface="KaiTi" panose="02010609060101010101" pitchFamily="49" charset="-122"/>
              </a:rPr>
              <a:t>Foam</a:t>
            </a:r>
          </a:p>
          <a:p>
            <a:r>
              <a:rPr lang="zh-CN" altLang="en-US" sz="3200" b="1" dirty="0">
                <a:solidFill>
                  <a:srgbClr val="EFE8E1"/>
                </a:solidFill>
                <a:latin typeface="KaiTi" panose="02010609060101010101" pitchFamily="49" charset="-122"/>
                <a:ea typeface="KaiTi" panose="02010609060101010101" pitchFamily="49" charset="-122"/>
              </a:rPr>
              <a:t>水</a:t>
            </a:r>
            <a:r>
              <a:rPr lang="zh-CN" altLang="en-US" sz="3200" b="1" dirty="0" smtClean="0">
                <a:solidFill>
                  <a:srgbClr val="EFE8E1"/>
                </a:solidFill>
                <a:latin typeface="KaiTi" panose="02010609060101010101" pitchFamily="49" charset="-122"/>
                <a:ea typeface="KaiTi" panose="02010609060101010101" pitchFamily="49" charset="-122"/>
              </a:rPr>
              <a:t>痕 </a:t>
            </a:r>
            <a:r>
              <a:rPr lang="en-US" altLang="zh-CN" sz="3200" b="1" dirty="0" smtClean="0">
                <a:solidFill>
                  <a:srgbClr val="EFE8E1"/>
                </a:solidFill>
                <a:latin typeface="Arial Narrow" panose="020B0606020202030204" pitchFamily="34" charset="0"/>
                <a:ea typeface="KaiTi" panose="02010609060101010101" pitchFamily="49" charset="-122"/>
              </a:rPr>
              <a:t>Design</a:t>
            </a:r>
          </a:p>
          <a:p>
            <a:r>
              <a:rPr lang="zh-CN" altLang="en-US" sz="3200" b="1" dirty="0">
                <a:solidFill>
                  <a:srgbClr val="EFE8E1"/>
                </a:solidFill>
                <a:latin typeface="KaiTi" panose="02010609060101010101" pitchFamily="49" charset="-122"/>
                <a:ea typeface="KaiTi" panose="02010609060101010101" pitchFamily="49" charset="-122"/>
              </a:rPr>
              <a:t>啜</a:t>
            </a:r>
            <a:r>
              <a:rPr lang="zh-CN" altLang="en-US" sz="3200" b="1" dirty="0" smtClean="0">
                <a:solidFill>
                  <a:srgbClr val="EFE8E1"/>
                </a:solidFill>
                <a:latin typeface="KaiTi" panose="02010609060101010101" pitchFamily="49" charset="-122"/>
                <a:ea typeface="KaiTi" panose="02010609060101010101" pitchFamily="49" charset="-122"/>
              </a:rPr>
              <a:t>饮 </a:t>
            </a:r>
            <a:r>
              <a:rPr lang="en-US" altLang="zh-CN" sz="3200" b="1" dirty="0" smtClean="0">
                <a:solidFill>
                  <a:srgbClr val="EFE8E1"/>
                </a:solidFill>
                <a:latin typeface="Arial Narrow" panose="020B0606020202030204" pitchFamily="34" charset="0"/>
                <a:ea typeface="KaiTi" panose="02010609060101010101" pitchFamily="49" charset="-122"/>
              </a:rPr>
              <a:t>Taste</a:t>
            </a:r>
            <a:r>
              <a:rPr lang="zh-CN" altLang="en-US" sz="3200" b="1" dirty="0" smtClean="0">
                <a:solidFill>
                  <a:srgbClr val="EFE8E1"/>
                </a:solidFill>
                <a:latin typeface="KaiTi" panose="02010609060101010101" pitchFamily="49" charset="-122"/>
                <a:ea typeface="KaiTi" panose="02010609060101010101" pitchFamily="49" charset="-122"/>
              </a:rPr>
              <a:t> </a:t>
            </a:r>
            <a:endParaRPr lang="en-US" sz="3200" b="1" dirty="0">
              <a:solidFill>
                <a:srgbClr val="EFE8E1"/>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1282643657"/>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7624" y="665368"/>
            <a:ext cx="4684776" cy="2617013"/>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4394" y="3282381"/>
            <a:ext cx="5822390" cy="3286011"/>
          </a:xfrm>
          <a:prstGeom prst="rect">
            <a:avLst/>
          </a:prstGeom>
        </p:spPr>
      </p:pic>
    </p:spTree>
    <p:extLst>
      <p:ext uri="{BB962C8B-B14F-4D97-AF65-F5344CB8AC3E}">
        <p14:creationId xmlns:p14="http://schemas.microsoft.com/office/powerpoint/2010/main" val="3331688916"/>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524000"/>
            <a:ext cx="7133771" cy="4724400"/>
          </a:xfrm>
          <a:prstGeom prst="rect">
            <a:avLst/>
          </a:prstGeom>
        </p:spPr>
      </p:pic>
      <p:sp>
        <p:nvSpPr>
          <p:cNvPr id="3" name="TextBox 2"/>
          <p:cNvSpPr txBox="1"/>
          <p:nvPr/>
        </p:nvSpPr>
        <p:spPr>
          <a:xfrm>
            <a:off x="1371600" y="609600"/>
            <a:ext cx="5638800" cy="707886"/>
          </a:xfrm>
          <a:prstGeom prst="rect">
            <a:avLst/>
          </a:prstGeom>
          <a:noFill/>
        </p:spPr>
        <p:txBody>
          <a:bodyPr wrap="square" rtlCol="0">
            <a:spAutoFit/>
          </a:bodyPr>
          <a:lstStyle/>
          <a:p>
            <a:r>
              <a:rPr lang="zh-TW" altLang="en-US" sz="4000" b="1" dirty="0">
                <a:latin typeface="KaiTi" panose="02010609060101010101" pitchFamily="49" charset="-122"/>
                <a:ea typeface="KaiTi" panose="02010609060101010101" pitchFamily="49" charset="-122"/>
              </a:rPr>
              <a:t>宋代茶</a:t>
            </a:r>
            <a:r>
              <a:rPr lang="zh-TW" altLang="en-US" sz="4000" b="1" dirty="0" smtClean="0">
                <a:latin typeface="KaiTi" panose="02010609060101010101" pitchFamily="49" charset="-122"/>
                <a:ea typeface="KaiTi" panose="02010609060101010101" pitchFamily="49" charset="-122"/>
              </a:rPr>
              <a:t>盞 </a:t>
            </a:r>
            <a:r>
              <a:rPr lang="en-US" altLang="zh-TW" sz="3200" b="1" dirty="0" smtClean="0">
                <a:latin typeface="Arial Narrow" panose="020B0606020202030204" pitchFamily="34" charset="0"/>
                <a:ea typeface="KaiTi" panose="02010609060101010101" pitchFamily="49" charset="-122"/>
              </a:rPr>
              <a:t>SONG TEA BOWLS</a:t>
            </a:r>
            <a:endParaRPr lang="en-US" sz="4800" b="1"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421494457"/>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00200" y="609600"/>
            <a:ext cx="7391400" cy="707886"/>
          </a:xfrm>
          <a:prstGeom prst="rect">
            <a:avLst/>
          </a:prstGeom>
        </p:spPr>
        <p:txBody>
          <a:bodyPr wrap="square">
            <a:spAutoFit/>
          </a:bodyPr>
          <a:lstStyle/>
          <a:p>
            <a:r>
              <a:rPr lang="zh-TW" altLang="en-US" sz="4000" b="1" dirty="0">
                <a:latin typeface="KaiTi" panose="02010609060101010101" pitchFamily="49" charset="-122"/>
                <a:ea typeface="KaiTi" panose="02010609060101010101" pitchFamily="49" charset="-122"/>
              </a:rPr>
              <a:t>宋</a:t>
            </a:r>
            <a:r>
              <a:rPr lang="zh-TW" altLang="en-US" sz="4000" b="1" dirty="0" smtClean="0">
                <a:latin typeface="KaiTi" panose="02010609060101010101" pitchFamily="49" charset="-122"/>
                <a:ea typeface="KaiTi" panose="02010609060101010101" pitchFamily="49" charset="-122"/>
              </a:rPr>
              <a:t>代兔毫盞 </a:t>
            </a:r>
            <a:r>
              <a:rPr lang="en-US" altLang="zh-TW" sz="3200" b="1" dirty="0" smtClean="0">
                <a:latin typeface="Arial Narrow" panose="020B0606020202030204" pitchFamily="34" charset="0"/>
                <a:ea typeface="KaiTi" panose="02010609060101010101" pitchFamily="49" charset="-122"/>
              </a:rPr>
              <a:t>RABBIT-FUR TEA BOWL</a:t>
            </a:r>
            <a:endParaRPr lang="en-US" sz="3200" b="1" dirty="0">
              <a:latin typeface="KaiTi" panose="02010609060101010101" pitchFamily="49" charset="-122"/>
              <a:ea typeface="KaiTi" panose="02010609060101010101" pitchFamily="49" charset="-122"/>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1367313"/>
            <a:ext cx="6781800" cy="4704874"/>
          </a:xfrm>
          <a:prstGeom prst="rect">
            <a:avLst/>
          </a:prstGeom>
        </p:spPr>
      </p:pic>
    </p:spTree>
    <p:extLst>
      <p:ext uri="{BB962C8B-B14F-4D97-AF65-F5344CB8AC3E}">
        <p14:creationId xmlns:p14="http://schemas.microsoft.com/office/powerpoint/2010/main" val="795380567"/>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981200"/>
            <a:ext cx="6858000" cy="5139869"/>
          </a:xfrm>
          <a:prstGeom prst="rect">
            <a:avLst/>
          </a:prstGeom>
          <a:noFill/>
        </p:spPr>
        <p:txBody>
          <a:bodyPr wrap="square" rtlCol="0">
            <a:spAutoFit/>
          </a:bodyPr>
          <a:lstStyle/>
          <a:p>
            <a:pPr algn="ctr"/>
            <a:r>
              <a:rPr lang="zh-CN" altLang="en-US" sz="3200" b="1" dirty="0" smtClean="0">
                <a:latin typeface="Arial Narrow" panose="020B0606020202030204" pitchFamily="34" charset="0"/>
                <a:ea typeface="KaiTi" panose="02010609060101010101" pitchFamily="49" charset="-122"/>
              </a:rPr>
              <a:t>陆羽朋友僧人皎然（</a:t>
            </a:r>
            <a:r>
              <a:rPr lang="en-US" altLang="zh-CN" sz="3200" b="1" dirty="0" smtClean="0">
                <a:latin typeface="Arial Narrow" panose="020B0606020202030204" pitchFamily="34" charset="0"/>
                <a:ea typeface="KaiTi" panose="02010609060101010101" pitchFamily="49" charset="-122"/>
              </a:rPr>
              <a:t>720-804</a:t>
            </a:r>
            <a:r>
              <a:rPr lang="zh-CN" altLang="en-US" sz="3200" b="1" dirty="0" smtClean="0">
                <a:latin typeface="Arial Narrow" panose="020B0606020202030204" pitchFamily="34" charset="0"/>
                <a:ea typeface="KaiTi" panose="02010609060101010101" pitchFamily="49" charset="-122"/>
              </a:rPr>
              <a:t>）</a:t>
            </a:r>
            <a:r>
              <a:rPr lang="en-US" altLang="zh-CN" sz="3200" b="1" dirty="0" smtClean="0">
                <a:latin typeface="Arial Narrow" panose="020B0606020202030204" pitchFamily="34" charset="0"/>
                <a:ea typeface="KaiTi" panose="02010609060101010101" pitchFamily="49" charset="-122"/>
              </a:rPr>
              <a:t/>
            </a:r>
            <a:br>
              <a:rPr lang="en-US" altLang="zh-CN" sz="3200" b="1" dirty="0" smtClean="0">
                <a:latin typeface="Arial Narrow" panose="020B0606020202030204" pitchFamily="34" charset="0"/>
                <a:ea typeface="KaiTi" panose="02010609060101010101" pitchFamily="49" charset="-122"/>
              </a:rPr>
            </a:br>
            <a:r>
              <a:rPr lang="en-US" altLang="zh-CN" sz="3200" b="1" dirty="0" smtClean="0">
                <a:latin typeface="Arial Narrow" panose="020B0606020202030204" pitchFamily="34" charset="0"/>
                <a:ea typeface="KaiTi" panose="02010609060101010101" pitchFamily="49" charset="-122"/>
              </a:rPr>
              <a:t/>
            </a:r>
            <a:br>
              <a:rPr lang="en-US" altLang="zh-CN" sz="3200" b="1" dirty="0" smtClean="0">
                <a:latin typeface="Arial Narrow" panose="020B0606020202030204" pitchFamily="34" charset="0"/>
                <a:ea typeface="KaiTi" panose="02010609060101010101" pitchFamily="49" charset="-122"/>
              </a:rPr>
            </a:br>
            <a:r>
              <a:rPr lang="zh-CN" altLang="en-US" sz="3200" b="1" dirty="0" smtClean="0">
                <a:solidFill>
                  <a:srgbClr val="D34817"/>
                </a:solidFill>
                <a:latin typeface="Arial Narrow" panose="020B0606020202030204" pitchFamily="34" charset="0"/>
                <a:ea typeface="KaiTi" panose="02010609060101010101" pitchFamily="49" charset="-122"/>
              </a:rPr>
              <a:t>三饮得道</a:t>
            </a:r>
            <a:endParaRPr lang="en-US" altLang="zh-CN" sz="3200" b="1" dirty="0" smtClean="0">
              <a:solidFill>
                <a:srgbClr val="D34817"/>
              </a:solidFill>
              <a:latin typeface="Arial Narrow" panose="020B0606020202030204" pitchFamily="34" charset="0"/>
              <a:ea typeface="KaiTi" panose="02010609060101010101" pitchFamily="49" charset="-122"/>
            </a:endParaRPr>
          </a:p>
          <a:p>
            <a:pPr algn="ctr"/>
            <a:r>
              <a:rPr lang="en-US" altLang="zh-CN" sz="3200" b="1" dirty="0" smtClean="0">
                <a:latin typeface="Arial Narrow" panose="020B0606020202030204" pitchFamily="34" charset="0"/>
                <a:ea typeface="KaiTi" panose="02010609060101010101" pitchFamily="49" charset="-122"/>
              </a:rPr>
              <a:t/>
            </a:r>
            <a:br>
              <a:rPr lang="en-US" altLang="zh-CN" sz="3200" b="1" dirty="0" smtClean="0">
                <a:latin typeface="Arial Narrow" panose="020B0606020202030204" pitchFamily="34" charset="0"/>
                <a:ea typeface="KaiTi" panose="02010609060101010101" pitchFamily="49" charset="-122"/>
              </a:rPr>
            </a:br>
            <a:r>
              <a:rPr lang="en-US" altLang="zh-CN" sz="2700" dirty="0" smtClean="0">
                <a:latin typeface="KaiTi" panose="02010609060101010101" pitchFamily="49" charset="-122"/>
                <a:ea typeface="KaiTi" panose="02010609060101010101" pitchFamily="49" charset="-122"/>
              </a:rPr>
              <a:t>《</a:t>
            </a:r>
            <a:r>
              <a:rPr lang="zh-CN" altLang="en-US" sz="2700" dirty="0" smtClean="0">
                <a:latin typeface="KaiTi" panose="02010609060101010101" pitchFamily="49" charset="-122"/>
                <a:ea typeface="KaiTi" panose="02010609060101010101" pitchFamily="49" charset="-122"/>
              </a:rPr>
              <a:t>饮茶歌诮崔石使君</a:t>
            </a:r>
            <a:r>
              <a:rPr lang="en-US" altLang="zh-CN" sz="2700" dirty="0" smtClean="0">
                <a:latin typeface="KaiTi" panose="02010609060101010101" pitchFamily="49" charset="-122"/>
                <a:ea typeface="KaiTi" panose="02010609060101010101" pitchFamily="49" charset="-122"/>
              </a:rPr>
              <a:t>》</a:t>
            </a:r>
            <a:r>
              <a:rPr lang="zh-CN" altLang="en-US" sz="2700" dirty="0" smtClean="0">
                <a:latin typeface="KaiTi" panose="02010609060101010101" pitchFamily="49" charset="-122"/>
                <a:ea typeface="KaiTi" panose="02010609060101010101" pitchFamily="49" charset="-122"/>
              </a:rPr>
              <a:t>：</a:t>
            </a:r>
            <a:r>
              <a:rPr lang="en-US" altLang="zh-CN" sz="2700" dirty="0" smtClean="0">
                <a:latin typeface="KaiTi" panose="02010609060101010101" pitchFamily="49" charset="-122"/>
                <a:ea typeface="KaiTi" panose="02010609060101010101" pitchFamily="49" charset="-122"/>
              </a:rPr>
              <a:t/>
            </a:r>
            <a:br>
              <a:rPr lang="en-US" altLang="zh-CN" sz="2700" dirty="0" smtClean="0">
                <a:latin typeface="KaiTi" panose="02010609060101010101" pitchFamily="49" charset="-122"/>
                <a:ea typeface="KaiTi" panose="02010609060101010101" pitchFamily="49" charset="-122"/>
              </a:rPr>
            </a:br>
            <a:r>
              <a:rPr lang="zh-CN" altLang="en-US" sz="2700" dirty="0" smtClean="0">
                <a:latin typeface="KaiTi" panose="02010609060101010101" pitchFamily="49" charset="-122"/>
                <a:ea typeface="KaiTi" panose="02010609060101010101" pitchFamily="49" charset="-122"/>
              </a:rPr>
              <a:t>一饮涤昏寐，情思爽朗满天地；</a:t>
            </a:r>
            <a:r>
              <a:rPr lang="en-US" altLang="zh-CN" sz="2700" dirty="0" smtClean="0">
                <a:latin typeface="KaiTi" panose="02010609060101010101" pitchFamily="49" charset="-122"/>
                <a:ea typeface="KaiTi" panose="02010609060101010101" pitchFamily="49" charset="-122"/>
              </a:rPr>
              <a:t/>
            </a:r>
            <a:br>
              <a:rPr lang="en-US" altLang="zh-CN" sz="2700" dirty="0" smtClean="0">
                <a:latin typeface="KaiTi" panose="02010609060101010101" pitchFamily="49" charset="-122"/>
                <a:ea typeface="KaiTi" panose="02010609060101010101" pitchFamily="49" charset="-122"/>
              </a:rPr>
            </a:br>
            <a:r>
              <a:rPr lang="zh-CN" altLang="en-US" sz="2700" dirty="0" smtClean="0">
                <a:latin typeface="KaiTi" panose="02010609060101010101" pitchFamily="49" charset="-122"/>
                <a:ea typeface="KaiTi" panose="02010609060101010101" pitchFamily="49" charset="-122"/>
              </a:rPr>
              <a:t>再饮清我神，忽如飞雨洒轻尘；</a:t>
            </a:r>
            <a:r>
              <a:rPr lang="en-US" altLang="zh-CN" sz="2700" dirty="0" smtClean="0">
                <a:latin typeface="KaiTi" panose="02010609060101010101" pitchFamily="49" charset="-122"/>
                <a:ea typeface="KaiTi" panose="02010609060101010101" pitchFamily="49" charset="-122"/>
              </a:rPr>
              <a:t/>
            </a:r>
            <a:br>
              <a:rPr lang="en-US" altLang="zh-CN" sz="2700" dirty="0" smtClean="0">
                <a:latin typeface="KaiTi" panose="02010609060101010101" pitchFamily="49" charset="-122"/>
                <a:ea typeface="KaiTi" panose="02010609060101010101" pitchFamily="49" charset="-122"/>
              </a:rPr>
            </a:br>
            <a:r>
              <a:rPr lang="zh-CN" altLang="en-US" sz="2700" dirty="0" smtClean="0">
                <a:latin typeface="KaiTi" panose="02010609060101010101" pitchFamily="49" charset="-122"/>
                <a:ea typeface="KaiTi" panose="02010609060101010101" pitchFamily="49" charset="-122"/>
              </a:rPr>
              <a:t>三饮便得道，何须苦心破烦恼。</a:t>
            </a:r>
            <a:r>
              <a:rPr lang="en-US" altLang="zh-CN" sz="4000" b="1" dirty="0" smtClean="0">
                <a:latin typeface="KaiTi" panose="02010609060101010101" pitchFamily="49" charset="-122"/>
                <a:ea typeface="KaiTi" panose="02010609060101010101" pitchFamily="49" charset="-122"/>
              </a:rPr>
              <a:t/>
            </a:r>
            <a:br>
              <a:rPr lang="en-US" altLang="zh-CN" sz="4000" b="1" dirty="0" smtClean="0">
                <a:latin typeface="KaiTi" panose="02010609060101010101" pitchFamily="49" charset="-122"/>
                <a:ea typeface="KaiTi" panose="02010609060101010101" pitchFamily="49" charset="-122"/>
              </a:rPr>
            </a:br>
            <a:r>
              <a:rPr lang="en-US" altLang="zh-CN" sz="1200" b="1" dirty="0" smtClean="0">
                <a:latin typeface="KaiTi" panose="02010609060101010101" pitchFamily="49" charset="-122"/>
                <a:ea typeface="KaiTi" panose="02010609060101010101" pitchFamily="49" charset="-122"/>
              </a:rPr>
              <a:t/>
            </a:r>
            <a:br>
              <a:rPr lang="en-US" altLang="zh-CN" sz="1200" b="1" dirty="0" smtClean="0">
                <a:latin typeface="KaiTi" panose="02010609060101010101" pitchFamily="49" charset="-122"/>
                <a:ea typeface="KaiTi" panose="02010609060101010101" pitchFamily="49" charset="-122"/>
              </a:rPr>
            </a:br>
            <a:r>
              <a:rPr lang="en-US" altLang="zh-CN" sz="4000" b="1" dirty="0" smtClean="0">
                <a:latin typeface="KaiTi" panose="02010609060101010101" pitchFamily="49" charset="-122"/>
                <a:ea typeface="KaiTi" panose="02010609060101010101" pitchFamily="49" charset="-122"/>
              </a:rPr>
              <a:t/>
            </a:r>
            <a:br>
              <a:rPr lang="en-US" altLang="zh-CN" sz="4000" b="1" dirty="0" smtClean="0">
                <a:latin typeface="KaiTi" panose="02010609060101010101" pitchFamily="49" charset="-122"/>
                <a:ea typeface="KaiTi" panose="02010609060101010101" pitchFamily="49" charset="-122"/>
              </a:rPr>
            </a:br>
            <a:endParaRPr lang="en-US" sz="4000" b="1" dirty="0">
              <a:latin typeface="KaiTi" panose="02010609060101010101" pitchFamily="49" charset="-122"/>
              <a:ea typeface="KaiTi" panose="02010609060101010101" pitchFamily="49" charset="-122"/>
            </a:endParaRPr>
          </a:p>
        </p:txBody>
      </p:sp>
      <p:sp>
        <p:nvSpPr>
          <p:cNvPr id="3" name="TextBox 2"/>
          <p:cNvSpPr txBox="1"/>
          <p:nvPr/>
        </p:nvSpPr>
        <p:spPr>
          <a:xfrm>
            <a:off x="1600200" y="614139"/>
            <a:ext cx="4930004" cy="707886"/>
          </a:xfrm>
          <a:prstGeom prst="rect">
            <a:avLst/>
          </a:prstGeom>
          <a:noFill/>
        </p:spPr>
        <p:txBody>
          <a:bodyPr wrap="none" rtlCol="0">
            <a:spAutoFit/>
          </a:bodyPr>
          <a:lstStyle/>
          <a:p>
            <a:r>
              <a:rPr lang="zh-CN" altLang="en-US" sz="4000" b="1" dirty="0" smtClean="0">
                <a:latin typeface="KaiTi" panose="02010609060101010101" pitchFamily="49" charset="-122"/>
                <a:ea typeface="KaiTi" panose="02010609060101010101" pitchFamily="49" charset="-122"/>
              </a:rPr>
              <a:t>茶道 </a:t>
            </a:r>
            <a:r>
              <a:rPr lang="en-US" altLang="zh-CN" sz="4000" b="1" dirty="0" smtClean="0">
                <a:latin typeface="Arial Narrow" panose="020B0606020202030204" pitchFamily="34" charset="0"/>
              </a:rPr>
              <a:t>The</a:t>
            </a:r>
            <a:r>
              <a:rPr lang="zh-CN" altLang="en-US" sz="4000" b="1" dirty="0">
                <a:latin typeface="Arial Narrow" panose="020B0606020202030204" pitchFamily="34" charset="0"/>
              </a:rPr>
              <a:t> </a:t>
            </a:r>
            <a:r>
              <a:rPr lang="en-US" altLang="zh-CN" sz="4000" b="1" dirty="0" smtClean="0">
                <a:latin typeface="Arial Narrow" panose="020B0606020202030204" pitchFamily="34" charset="0"/>
              </a:rPr>
              <a:t>“Way” of Tea</a:t>
            </a:r>
            <a:endParaRPr lang="en-US" sz="4000" b="1" dirty="0">
              <a:latin typeface="Arial Narrow" panose="020B0606020202030204" pitchFamily="34" charset="0"/>
            </a:endParaRPr>
          </a:p>
        </p:txBody>
      </p:sp>
      <p:sp>
        <p:nvSpPr>
          <p:cNvPr id="5" name="TextBox 4"/>
          <p:cNvSpPr txBox="1"/>
          <p:nvPr/>
        </p:nvSpPr>
        <p:spPr>
          <a:xfrm>
            <a:off x="1143000" y="1494390"/>
            <a:ext cx="6898170" cy="507831"/>
          </a:xfrm>
          <a:prstGeom prst="rect">
            <a:avLst/>
          </a:prstGeom>
          <a:noFill/>
        </p:spPr>
        <p:txBody>
          <a:bodyPr wrap="none" rtlCol="0">
            <a:spAutoFit/>
          </a:bodyPr>
          <a:lstStyle/>
          <a:p>
            <a:r>
              <a:rPr lang="en-US" sz="2700" b="1" dirty="0" smtClean="0">
                <a:solidFill>
                  <a:srgbClr val="D34817"/>
                </a:solidFill>
                <a:latin typeface="Arial Narrow" panose="020B0606020202030204" pitchFamily="34" charset="0"/>
              </a:rPr>
              <a:t>Monk Jiao Ran Coined the Phrase: The Tao of Tea</a:t>
            </a:r>
            <a:endParaRPr lang="en-US" sz="2700" b="1" dirty="0">
              <a:solidFill>
                <a:srgbClr val="D34817"/>
              </a:solidFill>
              <a:latin typeface="Arial Narrow" panose="020B0606020202030204" pitchFamily="34" charset="0"/>
            </a:endParaRPr>
          </a:p>
        </p:txBody>
      </p:sp>
    </p:spTree>
    <p:extLst>
      <p:ext uri="{BB962C8B-B14F-4D97-AF65-F5344CB8AC3E}">
        <p14:creationId xmlns:p14="http://schemas.microsoft.com/office/powerpoint/2010/main" val="31938159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685800"/>
            <a:ext cx="6858000" cy="5078313"/>
          </a:xfrm>
          <a:prstGeom prst="rect">
            <a:avLst/>
          </a:prstGeom>
          <a:noFill/>
        </p:spPr>
        <p:txBody>
          <a:bodyPr vert="horz" wrap="square" rtlCol="0">
            <a:spAutoFit/>
          </a:bodyPr>
          <a:lstStyle/>
          <a:p>
            <a:r>
              <a:rPr lang="en-US" altLang="zh-TW" sz="3200" b="1" dirty="0" smtClean="0">
                <a:latin typeface="Arial Narrow" panose="020B0606020202030204" pitchFamily="34" charset="0"/>
                <a:ea typeface="KaiTi" panose="02010609060101010101" pitchFamily="49" charset="-122"/>
              </a:rPr>
              <a:t>WORKSHOP OUTLINE</a:t>
            </a:r>
            <a:br>
              <a:rPr lang="en-US" altLang="zh-TW" sz="3200" b="1" dirty="0" smtClean="0">
                <a:latin typeface="Arial Narrow" panose="020B0606020202030204" pitchFamily="34" charset="0"/>
                <a:ea typeface="KaiTi" panose="02010609060101010101" pitchFamily="49" charset="-122"/>
              </a:rPr>
            </a:br>
            <a:r>
              <a:rPr lang="en-US" sz="2000" dirty="0" smtClean="0">
                <a:solidFill>
                  <a:srgbClr val="485650"/>
                </a:solidFill>
                <a:latin typeface="Arial Narrow" panose="020B0606020202030204" pitchFamily="34" charset="0"/>
              </a:rPr>
              <a:t>(2:45-4:00 pm)</a:t>
            </a:r>
            <a:r>
              <a:rPr lang="en-US" sz="2000" dirty="0" smtClean="0">
                <a:latin typeface="Arial Narrow" panose="020B0606020202030204" pitchFamily="34" charset="0"/>
              </a:rPr>
              <a:t/>
            </a:r>
            <a:br>
              <a:rPr lang="en-US" sz="2000" dirty="0" smtClean="0">
                <a:latin typeface="Arial Narrow" panose="020B0606020202030204" pitchFamily="34" charset="0"/>
              </a:rPr>
            </a:br>
            <a:r>
              <a:rPr lang="en-US" sz="3000" dirty="0" smtClean="0">
                <a:latin typeface="Arial Narrow" panose="020B0606020202030204" pitchFamily="34" charset="0"/>
              </a:rPr>
              <a:t>Tea As a Cultural Topic In </a:t>
            </a:r>
            <a:r>
              <a:rPr lang="en-US" sz="3000" dirty="0">
                <a:latin typeface="Arial Narrow" panose="020B0606020202030204" pitchFamily="34" charset="0"/>
              </a:rPr>
              <a:t>T</a:t>
            </a:r>
            <a:r>
              <a:rPr lang="en-US" sz="3000" dirty="0" smtClean="0">
                <a:latin typeface="Arial Narrow" panose="020B0606020202030204" pitchFamily="34" charset="0"/>
              </a:rPr>
              <a:t>he FL Classroom</a:t>
            </a:r>
            <a:r>
              <a:rPr lang="en-US" sz="3000" b="1" dirty="0" smtClean="0"/>
              <a:t/>
            </a:r>
            <a:br>
              <a:rPr lang="en-US" sz="3000" b="1" dirty="0" smtClean="0"/>
            </a:br>
            <a:r>
              <a:rPr lang="en-US" sz="2000" dirty="0"/>
              <a:t/>
            </a:r>
            <a:br>
              <a:rPr lang="en-US" sz="2000" dirty="0"/>
            </a:br>
            <a:endParaRPr lang="en-US" sz="2000" dirty="0" smtClean="0"/>
          </a:p>
          <a:p>
            <a:r>
              <a:rPr lang="en-US" sz="2000" b="1" dirty="0" smtClean="0">
                <a:solidFill>
                  <a:srgbClr val="D34817"/>
                </a:solidFill>
                <a:latin typeface="Arial Narrow" panose="020B0606020202030204" pitchFamily="34" charset="0"/>
                <a:cs typeface="Angsana New" panose="02020603050405020304" pitchFamily="18" charset="-34"/>
              </a:rPr>
              <a:t>(BRAINSTORMING | DISCUSSION) </a:t>
            </a:r>
          </a:p>
          <a:p>
            <a:r>
              <a:rPr lang="zh-TW" altLang="en-US" sz="2700" dirty="0">
                <a:latin typeface="KaiTi" panose="02010609060101010101" pitchFamily="49" charset="-122"/>
                <a:ea typeface="KaiTi" panose="02010609060101010101" pitchFamily="49" charset="-122"/>
                <a:cs typeface="Angsana New" panose="02020603050405020304" pitchFamily="18" charset="-34"/>
              </a:rPr>
              <a:t>教</a:t>
            </a:r>
            <a:r>
              <a:rPr lang="zh-TW" altLang="en-US" sz="2700" dirty="0" smtClean="0">
                <a:latin typeface="KaiTi" panose="02010609060101010101" pitchFamily="49" charset="-122"/>
                <a:ea typeface="KaiTi" panose="02010609060101010101" pitchFamily="49" charset="-122"/>
                <a:cs typeface="Angsana New" panose="02020603050405020304" pitchFamily="18" charset="-34"/>
              </a:rPr>
              <a:t>案設計 </a:t>
            </a:r>
            <a:r>
              <a:rPr lang="en-US" sz="2700" dirty="0" smtClean="0">
                <a:latin typeface="Arial Narrow" panose="020B0606020202030204" pitchFamily="34" charset="0"/>
                <a:cs typeface="Angsana New" panose="02020603050405020304" pitchFamily="18" charset="-34"/>
              </a:rPr>
              <a:t>CLASS MODULE</a:t>
            </a:r>
            <a:br>
              <a:rPr lang="en-US" sz="2700" dirty="0" smtClean="0">
                <a:latin typeface="Arial Narrow" panose="020B0606020202030204" pitchFamily="34" charset="0"/>
                <a:cs typeface="Angsana New" panose="02020603050405020304" pitchFamily="18" charset="-34"/>
              </a:rPr>
            </a:br>
            <a:r>
              <a:rPr lang="zh-TW" altLang="en-US" sz="2700" dirty="0" smtClean="0">
                <a:latin typeface="KaiTi" panose="02010609060101010101" pitchFamily="49" charset="-122"/>
                <a:ea typeface="KaiTi" panose="02010609060101010101" pitchFamily="49" charset="-122"/>
                <a:cs typeface="Angsana New" panose="02020603050405020304" pitchFamily="18" charset="-34"/>
              </a:rPr>
              <a:t>茶</a:t>
            </a:r>
            <a:r>
              <a:rPr lang="zh-CN" altLang="en-US" sz="2700" dirty="0" smtClean="0">
                <a:latin typeface="KaiTi" panose="02010609060101010101" pitchFamily="49" charset="-122"/>
                <a:ea typeface="KaiTi" panose="02010609060101010101" pitchFamily="49" charset="-122"/>
                <a:cs typeface="Angsana New" panose="02020603050405020304" pitchFamily="18" charset="-34"/>
              </a:rPr>
              <a:t>文化</a:t>
            </a:r>
            <a:r>
              <a:rPr lang="zh-TW" altLang="en-US" sz="2700" dirty="0" smtClean="0">
                <a:latin typeface="KaiTi" panose="02010609060101010101" pitchFamily="49" charset="-122"/>
                <a:ea typeface="KaiTi" panose="02010609060101010101" pitchFamily="49" charset="-122"/>
                <a:cs typeface="Angsana New" panose="02020603050405020304" pitchFamily="18" charset="-34"/>
              </a:rPr>
              <a:t>知識問答 </a:t>
            </a:r>
            <a:r>
              <a:rPr lang="en-US" sz="2700" dirty="0" smtClean="0">
                <a:latin typeface="Arial Narrow" panose="020B0606020202030204" pitchFamily="34" charset="0"/>
                <a:cs typeface="Angsana New" panose="02020603050405020304" pitchFamily="18" charset="-34"/>
              </a:rPr>
              <a:t>TRIVIA</a:t>
            </a:r>
          </a:p>
          <a:p>
            <a:r>
              <a:rPr lang="zh-TW" altLang="en-US" sz="2700" dirty="0" smtClean="0">
                <a:latin typeface="KaiTi" panose="02010609060101010101" pitchFamily="49" charset="-122"/>
                <a:ea typeface="KaiTi" panose="02010609060101010101" pitchFamily="49" charset="-122"/>
                <a:cs typeface="Angsana New" panose="02020603050405020304" pitchFamily="18" charset="-34"/>
              </a:rPr>
              <a:t>資料夾 </a:t>
            </a:r>
            <a:r>
              <a:rPr lang="en-US" sz="2700" dirty="0" smtClean="0">
                <a:latin typeface="Arial Narrow" panose="020B0606020202030204" pitchFamily="34" charset="0"/>
                <a:cs typeface="Angsana New" panose="02020603050405020304" pitchFamily="18" charset="-34"/>
              </a:rPr>
              <a:t>RESOURCES</a:t>
            </a:r>
          </a:p>
          <a:p>
            <a:r>
              <a:rPr lang="zh-TW" altLang="en-US" sz="2700" dirty="0" smtClean="0">
                <a:latin typeface="KaiTi" panose="02010609060101010101" pitchFamily="49" charset="-122"/>
                <a:ea typeface="KaiTi" panose="02010609060101010101" pitchFamily="49" charset="-122"/>
                <a:cs typeface="Angsana New" panose="02020603050405020304" pitchFamily="18" charset="-34"/>
              </a:rPr>
              <a:t>分享經驗 </a:t>
            </a:r>
            <a:r>
              <a:rPr lang="en-US" sz="2700" dirty="0" smtClean="0">
                <a:latin typeface="Arial Narrow" panose="020B0606020202030204" pitchFamily="34" charset="0"/>
                <a:cs typeface="Angsana New" panose="02020603050405020304" pitchFamily="18" charset="-34"/>
              </a:rPr>
              <a:t>SHARE IDEAS</a:t>
            </a:r>
            <a:br>
              <a:rPr lang="en-US" sz="2700" dirty="0" smtClean="0">
                <a:latin typeface="Arial Narrow" panose="020B0606020202030204" pitchFamily="34" charset="0"/>
                <a:cs typeface="Angsana New" panose="02020603050405020304" pitchFamily="18" charset="-34"/>
              </a:rPr>
            </a:br>
            <a:r>
              <a:rPr lang="zh-TW" altLang="en-US" sz="2700" dirty="0" smtClean="0">
                <a:latin typeface="KaiTi" panose="02010609060101010101" pitchFamily="49" charset="-122"/>
                <a:ea typeface="KaiTi" panose="02010609060101010101" pitchFamily="49" charset="-122"/>
                <a:cs typeface="Angsana New" panose="02020603050405020304" pitchFamily="18" charset="-34"/>
              </a:rPr>
              <a:t>問題 </a:t>
            </a:r>
            <a:r>
              <a:rPr lang="en-US" sz="2700" dirty="0" smtClean="0">
                <a:latin typeface="Arial Narrow" panose="020B0606020202030204" pitchFamily="34" charset="0"/>
                <a:cs typeface="Angsana New" panose="02020603050405020304" pitchFamily="18" charset="-34"/>
              </a:rPr>
              <a:t>Q &amp; A</a:t>
            </a:r>
            <a:br>
              <a:rPr lang="en-US" sz="2700" dirty="0" smtClean="0">
                <a:latin typeface="Arial Narrow" panose="020B0606020202030204" pitchFamily="34" charset="0"/>
                <a:cs typeface="Angsana New" panose="02020603050405020304" pitchFamily="18" charset="-34"/>
              </a:rPr>
            </a:br>
            <a:r>
              <a:rPr lang="zh-TW" altLang="en-US" sz="2700" dirty="0" smtClean="0">
                <a:latin typeface="KaiTi" panose="02010609060101010101" pitchFamily="49" charset="-122"/>
                <a:ea typeface="KaiTi" panose="02010609060101010101" pitchFamily="49" charset="-122"/>
                <a:cs typeface="Angsana New" panose="02020603050405020304" pitchFamily="18" charset="-34"/>
              </a:rPr>
              <a:t>分組討論 </a:t>
            </a:r>
            <a:r>
              <a:rPr lang="en-US" sz="2700" dirty="0" smtClean="0">
                <a:latin typeface="Arial Narrow" panose="020B0606020202030204" pitchFamily="34" charset="0"/>
                <a:cs typeface="Angsana New" panose="02020603050405020304" pitchFamily="18" charset="-34"/>
              </a:rPr>
              <a:t>GROUP WORK</a:t>
            </a:r>
            <a:r>
              <a:rPr lang="en-US" sz="2000" dirty="0" smtClean="0">
                <a:latin typeface="Arial Narrow" panose="020B0606020202030204" pitchFamily="34" charset="0"/>
                <a:ea typeface="KaiTi" panose="02010609060101010101" pitchFamily="49" charset="-122"/>
              </a:rPr>
              <a:t/>
            </a:r>
            <a:br>
              <a:rPr lang="en-US" sz="2000" dirty="0" smtClean="0">
                <a:latin typeface="Arial Narrow" panose="020B0606020202030204" pitchFamily="34" charset="0"/>
                <a:ea typeface="KaiTi" panose="02010609060101010101" pitchFamily="49" charset="-122"/>
              </a:rPr>
            </a:br>
            <a:endParaRPr lang="en-US" sz="2000"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11515582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838742"/>
            <a:ext cx="6858000" cy="2123658"/>
          </a:xfrm>
          <a:prstGeom prst="rect">
            <a:avLst/>
          </a:prstGeom>
          <a:noFill/>
        </p:spPr>
        <p:txBody>
          <a:bodyPr wrap="square" rtlCol="0">
            <a:spAutoFit/>
          </a:bodyPr>
          <a:lstStyle/>
          <a:p>
            <a:pPr algn="ctr"/>
            <a:r>
              <a:rPr lang="en-US" altLang="zh-CN" sz="4000" b="1" dirty="0" smtClean="0">
                <a:latin typeface="KaiTi" panose="02010609060101010101" pitchFamily="49" charset="-122"/>
                <a:ea typeface="KaiTi" panose="02010609060101010101" pitchFamily="49" charset="-122"/>
              </a:rPr>
              <a:t>《</a:t>
            </a:r>
            <a:r>
              <a:rPr lang="zh-CN" altLang="en-US" sz="4000" b="1" dirty="0" smtClean="0">
                <a:latin typeface="KaiTi" panose="02010609060101010101" pitchFamily="49" charset="-122"/>
                <a:ea typeface="KaiTi" panose="02010609060101010101" pitchFamily="49" charset="-122"/>
              </a:rPr>
              <a:t>尝</a:t>
            </a:r>
            <a:r>
              <a:rPr lang="zh-CN" altLang="en-US" sz="4000" b="1" dirty="0">
                <a:latin typeface="KaiTi" panose="02010609060101010101" pitchFamily="49" charset="-122"/>
                <a:ea typeface="KaiTi" panose="02010609060101010101" pitchFamily="49" charset="-122"/>
              </a:rPr>
              <a:t>新茶诗</a:t>
            </a:r>
            <a:r>
              <a:rPr lang="en-US" altLang="zh-CN" sz="4000" b="1" dirty="0" smtClean="0">
                <a:latin typeface="KaiTi" panose="02010609060101010101" pitchFamily="49" charset="-122"/>
                <a:ea typeface="KaiTi" panose="02010609060101010101" pitchFamily="49" charset="-122"/>
              </a:rPr>
              <a:t>》</a:t>
            </a:r>
            <a:r>
              <a:rPr lang="zh-CN" altLang="en-US" sz="4000" b="1" dirty="0" smtClean="0">
                <a:latin typeface="KaiTi" panose="02010609060101010101" pitchFamily="49" charset="-122"/>
                <a:ea typeface="KaiTi" panose="02010609060101010101" pitchFamily="49" charset="-122"/>
              </a:rPr>
              <a:t>苏东坡</a:t>
            </a:r>
            <a:r>
              <a:rPr lang="en-US" altLang="zh-CN" sz="4000" b="1" dirty="0" smtClean="0">
                <a:latin typeface="KaiTi" panose="02010609060101010101" pitchFamily="49" charset="-122"/>
                <a:ea typeface="KaiTi" panose="02010609060101010101" pitchFamily="49" charset="-122"/>
              </a:rPr>
              <a:t/>
            </a:r>
            <a:br>
              <a:rPr lang="en-US" altLang="zh-CN" sz="4000" b="1" dirty="0" smtClean="0">
                <a:latin typeface="KaiTi" panose="02010609060101010101" pitchFamily="49" charset="-122"/>
                <a:ea typeface="KaiTi" panose="02010609060101010101" pitchFamily="49" charset="-122"/>
              </a:rPr>
            </a:br>
            <a:r>
              <a:rPr lang="en-US" altLang="zh-CN" sz="1200" b="1" dirty="0" smtClean="0">
                <a:latin typeface="KaiTi" panose="02010609060101010101" pitchFamily="49" charset="-122"/>
                <a:ea typeface="KaiTi" panose="02010609060101010101" pitchFamily="49" charset="-122"/>
              </a:rPr>
              <a:t/>
            </a:r>
            <a:br>
              <a:rPr lang="en-US" altLang="zh-CN" sz="1200" b="1" dirty="0" smtClean="0">
                <a:latin typeface="KaiTi" panose="02010609060101010101" pitchFamily="49" charset="-122"/>
                <a:ea typeface="KaiTi" panose="02010609060101010101" pitchFamily="49" charset="-122"/>
              </a:rPr>
            </a:br>
            <a:r>
              <a:rPr lang="zh-CN" altLang="en-US" sz="4000" b="1" dirty="0" smtClean="0">
                <a:latin typeface="KaiTi" panose="02010609060101010101" pitchFamily="49" charset="-122"/>
                <a:ea typeface="KaiTi" panose="02010609060101010101" pitchFamily="49" charset="-122"/>
              </a:rPr>
              <a:t>泉甘器洁天</a:t>
            </a:r>
            <a:r>
              <a:rPr lang="zh-CN" altLang="en-US" sz="4000" b="1" dirty="0">
                <a:latin typeface="KaiTi" panose="02010609060101010101" pitchFamily="49" charset="-122"/>
                <a:ea typeface="KaiTi" panose="02010609060101010101" pitchFamily="49" charset="-122"/>
              </a:rPr>
              <a:t>色</a:t>
            </a:r>
            <a:r>
              <a:rPr lang="zh-CN" altLang="en-US" sz="4000" b="1" dirty="0" smtClean="0">
                <a:latin typeface="KaiTi" panose="02010609060101010101" pitchFamily="49" charset="-122"/>
                <a:ea typeface="KaiTi" panose="02010609060101010101" pitchFamily="49" charset="-122"/>
              </a:rPr>
              <a:t>好</a:t>
            </a:r>
            <a:r>
              <a:rPr lang="en-US" altLang="zh-CN" sz="4000" b="1" dirty="0" smtClean="0">
                <a:latin typeface="KaiTi" panose="02010609060101010101" pitchFamily="49" charset="-122"/>
                <a:ea typeface="KaiTi" panose="02010609060101010101" pitchFamily="49" charset="-122"/>
              </a:rPr>
              <a:t/>
            </a:r>
            <a:br>
              <a:rPr lang="en-US" altLang="zh-CN" sz="4000" b="1" dirty="0" smtClean="0">
                <a:latin typeface="KaiTi" panose="02010609060101010101" pitchFamily="49" charset="-122"/>
                <a:ea typeface="KaiTi" panose="02010609060101010101" pitchFamily="49" charset="-122"/>
              </a:rPr>
            </a:br>
            <a:r>
              <a:rPr lang="zh-CN" altLang="en-US" sz="4000" b="1" dirty="0" smtClean="0">
                <a:latin typeface="KaiTi" panose="02010609060101010101" pitchFamily="49" charset="-122"/>
                <a:ea typeface="KaiTi" panose="02010609060101010101" pitchFamily="49" charset="-122"/>
              </a:rPr>
              <a:t>坐</a:t>
            </a:r>
            <a:r>
              <a:rPr lang="zh-CN" altLang="en-US" sz="4000" b="1" dirty="0">
                <a:latin typeface="KaiTi" panose="02010609060101010101" pitchFamily="49" charset="-122"/>
                <a:ea typeface="KaiTi" panose="02010609060101010101" pitchFamily="49" charset="-122"/>
              </a:rPr>
              <a:t>中拣怿客亦佳</a:t>
            </a:r>
            <a:endParaRPr lang="en-US" sz="4000" b="1" dirty="0">
              <a:latin typeface="KaiTi" panose="02010609060101010101" pitchFamily="49" charset="-122"/>
              <a:ea typeface="KaiTi" panose="02010609060101010101" pitchFamily="49" charset="-122"/>
            </a:endParaRPr>
          </a:p>
        </p:txBody>
      </p:sp>
      <p:sp>
        <p:nvSpPr>
          <p:cNvPr id="3" name="TextBox 2"/>
          <p:cNvSpPr txBox="1"/>
          <p:nvPr/>
        </p:nvSpPr>
        <p:spPr>
          <a:xfrm>
            <a:off x="1676400" y="710625"/>
            <a:ext cx="6038833" cy="707886"/>
          </a:xfrm>
          <a:prstGeom prst="rect">
            <a:avLst/>
          </a:prstGeom>
          <a:noFill/>
        </p:spPr>
        <p:txBody>
          <a:bodyPr wrap="none" rtlCol="0">
            <a:spAutoFit/>
          </a:bodyPr>
          <a:lstStyle/>
          <a:p>
            <a:r>
              <a:rPr lang="zh-CN" altLang="en-US" sz="4000" b="1" smtClean="0">
                <a:latin typeface="KaiTi" panose="02010609060101010101" pitchFamily="49" charset="-122"/>
                <a:ea typeface="KaiTi" panose="02010609060101010101" pitchFamily="49" charset="-122"/>
              </a:rPr>
              <a:t>三不点 </a:t>
            </a:r>
            <a:r>
              <a:rPr lang="en-US" sz="4000" b="1" smtClean="0">
                <a:latin typeface="Arial Narrow" panose="020B0606020202030204" pitchFamily="34" charset="0"/>
              </a:rPr>
              <a:t>Three “Don’t Pours”</a:t>
            </a:r>
            <a:endParaRPr lang="en-US" sz="4000" b="1" dirty="0">
              <a:latin typeface="Arial Narrow" panose="020B0606020202030204" pitchFamily="34" charset="0"/>
            </a:endParaRPr>
          </a:p>
        </p:txBody>
      </p:sp>
      <p:sp>
        <p:nvSpPr>
          <p:cNvPr id="4" name="TextBox 3"/>
          <p:cNvSpPr txBox="1"/>
          <p:nvPr/>
        </p:nvSpPr>
        <p:spPr>
          <a:xfrm>
            <a:off x="1295400" y="4140211"/>
            <a:ext cx="8991599" cy="1631216"/>
          </a:xfrm>
          <a:prstGeom prst="rect">
            <a:avLst/>
          </a:prstGeom>
          <a:noFill/>
        </p:spPr>
        <p:txBody>
          <a:bodyPr wrap="square" rtlCol="0">
            <a:spAutoFit/>
          </a:bodyPr>
          <a:lstStyle/>
          <a:p>
            <a:r>
              <a:rPr lang="en-US" sz="2000" b="1" dirty="0" smtClean="0">
                <a:latin typeface="Arial Narrow" panose="020B0606020202030204" pitchFamily="34" charset="0"/>
              </a:rPr>
              <a:t>1. Tea non-new, spring water non-sweet, utensils unclean: first don’t pour.</a:t>
            </a:r>
            <a:br>
              <a:rPr lang="en-US" sz="2000" b="1" dirty="0" smtClean="0">
                <a:latin typeface="Arial Narrow" panose="020B0606020202030204" pitchFamily="34" charset="0"/>
              </a:rPr>
            </a:br>
            <a:r>
              <a:rPr lang="en-US" sz="2000" b="1" dirty="0" smtClean="0">
                <a:latin typeface="Arial Narrow" panose="020B0606020202030204" pitchFamily="34" charset="0"/>
              </a:rPr>
              <a:t>2. Foul weather, ugly scenery: second don’t pour.</a:t>
            </a:r>
          </a:p>
          <a:p>
            <a:r>
              <a:rPr lang="en-US" sz="2000" b="1" dirty="0" smtClean="0">
                <a:latin typeface="Arial Narrow" panose="020B0606020202030204" pitchFamily="34" charset="0"/>
              </a:rPr>
              <a:t>3. Uncultured, rude guests: third don’t pour</a:t>
            </a:r>
            <a:r>
              <a:rPr lang="en-US" sz="2000" b="1" dirty="0">
                <a:latin typeface="Arial Narrow" panose="020B0606020202030204" pitchFamily="34" charset="0"/>
              </a:rPr>
              <a:t>.</a:t>
            </a:r>
            <a:r>
              <a:rPr lang="en-US" b="1" dirty="0" smtClean="0"/>
              <a:t/>
            </a:r>
            <a:br>
              <a:rPr lang="en-US" b="1" dirty="0" smtClean="0"/>
            </a:br>
            <a:r>
              <a:rPr lang="en-US" sz="2000" dirty="0" smtClean="0">
                <a:latin typeface="Arial Narrow" panose="020B0606020202030204" pitchFamily="34" charset="0"/>
              </a:rPr>
              <a:t/>
            </a:r>
            <a:br>
              <a:rPr lang="en-US" sz="2000" dirty="0" smtClean="0">
                <a:latin typeface="Arial Narrow" panose="020B0606020202030204" pitchFamily="34" charset="0"/>
              </a:rPr>
            </a:br>
            <a:r>
              <a:rPr lang="en-US" sz="2000" dirty="0" smtClean="0">
                <a:latin typeface="Arial Narrow" panose="020B0606020202030204" pitchFamily="34" charset="0"/>
              </a:rPr>
              <a:t>                                         -The Taste of Tea, Warren </a:t>
            </a:r>
            <a:r>
              <a:rPr lang="en-US" sz="2000" dirty="0" err="1" smtClean="0">
                <a:latin typeface="Arial Narrow" panose="020B0606020202030204" pitchFamily="34" charset="0"/>
              </a:rPr>
              <a:t>Peltier</a:t>
            </a:r>
            <a:r>
              <a:rPr lang="en-US" sz="2000" dirty="0" smtClean="0">
                <a:latin typeface="Arial Narrow" panose="020B0606020202030204" pitchFamily="34" charset="0"/>
              </a:rPr>
              <a:t>, p. 85</a:t>
            </a:r>
            <a:endParaRPr lang="en-US" sz="2000" dirty="0">
              <a:latin typeface="Arial Narrow" panose="020B0606020202030204" pitchFamily="34" charset="0"/>
            </a:endParaRPr>
          </a:p>
        </p:txBody>
      </p:sp>
      <p:sp>
        <p:nvSpPr>
          <p:cNvPr id="7" name="Rectangle 6"/>
          <p:cNvSpPr/>
          <p:nvPr/>
        </p:nvSpPr>
        <p:spPr>
          <a:xfrm>
            <a:off x="2590800" y="2641230"/>
            <a:ext cx="2286000" cy="723275"/>
          </a:xfrm>
          <a:prstGeom prst="rect">
            <a:avLst/>
          </a:prstGeom>
        </p:spPr>
        <p:txBody>
          <a:bodyPr wrap="square">
            <a:spAutoFit/>
          </a:bodyPr>
          <a:lstStyle/>
          <a:p>
            <a:r>
              <a:rPr lang="zh-CN" altLang="en-US" sz="4100" b="1" dirty="0" smtClean="0">
                <a:solidFill>
                  <a:srgbClr val="D34817"/>
                </a:solidFill>
                <a:latin typeface="KaiTi" panose="02010609060101010101" pitchFamily="49" charset="-122"/>
                <a:ea typeface="KaiTi" panose="02010609060101010101" pitchFamily="49" charset="-122"/>
              </a:rPr>
              <a:t>泉甘器</a:t>
            </a:r>
            <a:r>
              <a:rPr lang="zh-CN" altLang="en-US" sz="4100" b="1" dirty="0">
                <a:solidFill>
                  <a:srgbClr val="D34817"/>
                </a:solidFill>
                <a:latin typeface="KaiTi" panose="02010609060101010101" pitchFamily="49" charset="-122"/>
                <a:ea typeface="KaiTi" panose="02010609060101010101" pitchFamily="49" charset="-122"/>
              </a:rPr>
              <a:t>洁</a:t>
            </a:r>
            <a:endParaRPr lang="en-US" sz="4100" dirty="0">
              <a:solidFill>
                <a:srgbClr val="D34817"/>
              </a:solidFill>
            </a:endParaRPr>
          </a:p>
        </p:txBody>
      </p:sp>
      <p:sp>
        <p:nvSpPr>
          <p:cNvPr id="8" name="Rectangle 7"/>
          <p:cNvSpPr/>
          <p:nvPr/>
        </p:nvSpPr>
        <p:spPr>
          <a:xfrm>
            <a:off x="4648200" y="2641230"/>
            <a:ext cx="2286000" cy="749045"/>
          </a:xfrm>
          <a:prstGeom prst="rect">
            <a:avLst/>
          </a:prstGeom>
        </p:spPr>
        <p:txBody>
          <a:bodyPr wrap="square">
            <a:spAutoFit/>
          </a:bodyPr>
          <a:lstStyle/>
          <a:p>
            <a:r>
              <a:rPr lang="zh-CN" altLang="en-US" sz="4100" b="1" dirty="0" smtClean="0">
                <a:solidFill>
                  <a:srgbClr val="D34817"/>
                </a:solidFill>
                <a:latin typeface="KaiTi" panose="02010609060101010101" pitchFamily="49" charset="-122"/>
                <a:ea typeface="KaiTi" panose="02010609060101010101" pitchFamily="49" charset="-122"/>
              </a:rPr>
              <a:t>天色</a:t>
            </a:r>
            <a:r>
              <a:rPr lang="zh-CN" altLang="en-US" sz="4100" b="1" dirty="0">
                <a:solidFill>
                  <a:srgbClr val="D34817"/>
                </a:solidFill>
                <a:latin typeface="KaiTi" panose="02010609060101010101" pitchFamily="49" charset="-122"/>
                <a:ea typeface="KaiTi" panose="02010609060101010101" pitchFamily="49" charset="-122"/>
              </a:rPr>
              <a:t>好</a:t>
            </a:r>
            <a:endParaRPr lang="en-US" sz="4100" dirty="0">
              <a:solidFill>
                <a:srgbClr val="D34817"/>
              </a:solidFill>
            </a:endParaRPr>
          </a:p>
        </p:txBody>
      </p:sp>
      <p:sp>
        <p:nvSpPr>
          <p:cNvPr id="9" name="Rectangle 8"/>
          <p:cNvSpPr/>
          <p:nvPr/>
        </p:nvSpPr>
        <p:spPr>
          <a:xfrm flipH="1">
            <a:off x="4419600" y="3200400"/>
            <a:ext cx="2209800" cy="736231"/>
          </a:xfrm>
          <a:prstGeom prst="rect">
            <a:avLst/>
          </a:prstGeom>
        </p:spPr>
        <p:txBody>
          <a:bodyPr wrap="square">
            <a:spAutoFit/>
          </a:bodyPr>
          <a:lstStyle/>
          <a:p>
            <a:pPr algn="ctr"/>
            <a:r>
              <a:rPr lang="zh-CN" altLang="en-US" sz="4100" b="1" dirty="0" smtClean="0">
                <a:solidFill>
                  <a:srgbClr val="D34817"/>
                </a:solidFill>
                <a:latin typeface="KaiTi" panose="02010609060101010101" pitchFamily="49" charset="-122"/>
                <a:ea typeface="KaiTi" panose="02010609060101010101" pitchFamily="49" charset="-122"/>
              </a:rPr>
              <a:t>客</a:t>
            </a:r>
            <a:r>
              <a:rPr lang="zh-CN" altLang="en-US" sz="4100" b="1" dirty="0" smtClean="0">
                <a:latin typeface="KaiTi" panose="02010609060101010101" pitchFamily="49" charset="-122"/>
                <a:ea typeface="KaiTi" panose="02010609060101010101" pitchFamily="49" charset="-122"/>
              </a:rPr>
              <a:t>  </a:t>
            </a:r>
            <a:r>
              <a:rPr lang="zh-CN" altLang="en-US" sz="4100" b="1" dirty="0" smtClean="0">
                <a:solidFill>
                  <a:srgbClr val="D34817"/>
                </a:solidFill>
                <a:latin typeface="KaiTi" panose="02010609060101010101" pitchFamily="49" charset="-122"/>
                <a:ea typeface="KaiTi" panose="02010609060101010101" pitchFamily="49" charset="-122"/>
              </a:rPr>
              <a:t>佳</a:t>
            </a:r>
            <a:endParaRPr lang="en-US" sz="4100" b="1" dirty="0">
              <a:solidFill>
                <a:srgbClr val="D34817"/>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8434921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4636" y="2133600"/>
            <a:ext cx="6858000" cy="3170099"/>
          </a:xfrm>
          <a:prstGeom prst="rect">
            <a:avLst/>
          </a:prstGeom>
          <a:noFill/>
        </p:spPr>
        <p:txBody>
          <a:bodyPr wrap="square" rtlCol="0">
            <a:spAutoFit/>
          </a:bodyPr>
          <a:lstStyle/>
          <a:p>
            <a:pPr algn="ctr"/>
            <a:r>
              <a:rPr lang="zh-CN" altLang="en-US" sz="4000" b="1" dirty="0" smtClean="0">
                <a:latin typeface="KaiTi" panose="02010609060101010101" pitchFamily="49" charset="-122"/>
                <a:ea typeface="KaiTi" panose="02010609060101010101" pitchFamily="49" charset="-122"/>
              </a:rPr>
              <a:t>儒家：中庸、和谐</a:t>
            </a:r>
            <a:r>
              <a:rPr lang="en-US" altLang="zh-CN" sz="4000" b="1" dirty="0" smtClean="0">
                <a:latin typeface="KaiTi" panose="02010609060101010101" pitchFamily="49" charset="-122"/>
                <a:ea typeface="KaiTi" panose="02010609060101010101" pitchFamily="49" charset="-122"/>
              </a:rPr>
              <a:t/>
            </a:r>
            <a:br>
              <a:rPr lang="en-US" altLang="zh-CN" sz="4000" b="1" dirty="0" smtClean="0">
                <a:latin typeface="KaiTi" panose="02010609060101010101" pitchFamily="49" charset="-122"/>
                <a:ea typeface="KaiTi" panose="02010609060101010101" pitchFamily="49" charset="-122"/>
              </a:rPr>
            </a:br>
            <a:r>
              <a:rPr lang="zh-CN" altLang="en-US" sz="4000" b="1" dirty="0" smtClean="0">
                <a:latin typeface="KaiTi" panose="02010609060101010101" pitchFamily="49" charset="-122"/>
                <a:ea typeface="KaiTi" panose="02010609060101010101" pitchFamily="49" charset="-122"/>
              </a:rPr>
              <a:t>道家：清静无为、天人合一</a:t>
            </a:r>
            <a:r>
              <a:rPr lang="en-US" altLang="zh-CN" sz="4000" b="1" dirty="0" smtClean="0">
                <a:latin typeface="KaiTi" panose="02010609060101010101" pitchFamily="49" charset="-122"/>
                <a:ea typeface="KaiTi" panose="02010609060101010101" pitchFamily="49" charset="-122"/>
              </a:rPr>
              <a:t/>
            </a:r>
            <a:br>
              <a:rPr lang="en-US" altLang="zh-CN" sz="4000" b="1" dirty="0" smtClean="0">
                <a:latin typeface="KaiTi" panose="02010609060101010101" pitchFamily="49" charset="-122"/>
                <a:ea typeface="KaiTi" panose="02010609060101010101" pitchFamily="49" charset="-122"/>
              </a:rPr>
            </a:br>
            <a:r>
              <a:rPr lang="zh-CN" altLang="en-US" sz="4000" b="1" dirty="0" smtClean="0">
                <a:latin typeface="KaiTi" panose="02010609060101010101" pitchFamily="49" charset="-122"/>
                <a:ea typeface="KaiTi" panose="02010609060101010101" pitchFamily="49" charset="-122"/>
              </a:rPr>
              <a:t>佛家：静心、茶禅一味 </a:t>
            </a:r>
            <a:r>
              <a:rPr lang="en-US" altLang="zh-CN" sz="1200" b="1" dirty="0" smtClean="0">
                <a:latin typeface="KaiTi" panose="02010609060101010101" pitchFamily="49" charset="-122"/>
                <a:ea typeface="KaiTi" panose="02010609060101010101" pitchFamily="49" charset="-122"/>
              </a:rPr>
              <a:t/>
            </a:r>
            <a:br>
              <a:rPr lang="en-US" altLang="zh-CN" sz="1200" b="1" dirty="0" smtClean="0">
                <a:latin typeface="KaiTi" panose="02010609060101010101" pitchFamily="49" charset="-122"/>
                <a:ea typeface="KaiTi" panose="02010609060101010101" pitchFamily="49" charset="-122"/>
              </a:rPr>
            </a:br>
            <a:r>
              <a:rPr lang="zh-CN" altLang="en-US" sz="4000" b="1" dirty="0" smtClean="0">
                <a:latin typeface="KaiTi" panose="02010609060101010101" pitchFamily="49" charset="-122"/>
                <a:ea typeface="KaiTi" panose="02010609060101010101" pitchFamily="49" charset="-122"/>
              </a:rPr>
              <a:t>陆羽：茶性简，不宜广</a:t>
            </a:r>
            <a:r>
              <a:rPr lang="en-US" altLang="zh-CN" sz="4000" b="1" dirty="0" smtClean="0">
                <a:latin typeface="KaiTi" panose="02010609060101010101" pitchFamily="49" charset="-122"/>
                <a:ea typeface="KaiTi" panose="02010609060101010101" pitchFamily="49" charset="-122"/>
              </a:rPr>
              <a:t/>
            </a:r>
            <a:br>
              <a:rPr lang="en-US" altLang="zh-CN" sz="4000" b="1" dirty="0" smtClean="0">
                <a:latin typeface="KaiTi" panose="02010609060101010101" pitchFamily="49" charset="-122"/>
                <a:ea typeface="KaiTi" panose="02010609060101010101" pitchFamily="49" charset="-122"/>
              </a:rPr>
            </a:br>
            <a:endParaRPr lang="en-US" sz="4000" b="1" dirty="0">
              <a:latin typeface="KaiTi" panose="02010609060101010101" pitchFamily="49" charset="-122"/>
              <a:ea typeface="KaiTi" panose="02010609060101010101" pitchFamily="49" charset="-122"/>
            </a:endParaRPr>
          </a:p>
        </p:txBody>
      </p:sp>
      <p:sp>
        <p:nvSpPr>
          <p:cNvPr id="3" name="TextBox 2"/>
          <p:cNvSpPr txBox="1"/>
          <p:nvPr/>
        </p:nvSpPr>
        <p:spPr>
          <a:xfrm>
            <a:off x="1232934" y="381667"/>
            <a:ext cx="6301405" cy="1200329"/>
          </a:xfrm>
          <a:prstGeom prst="rect">
            <a:avLst/>
          </a:prstGeom>
          <a:noFill/>
        </p:spPr>
        <p:txBody>
          <a:bodyPr wrap="none" rtlCol="0">
            <a:spAutoFit/>
          </a:bodyPr>
          <a:lstStyle/>
          <a:p>
            <a:r>
              <a:rPr lang="zh-CN" altLang="en-US" sz="4000" b="1" dirty="0">
                <a:latin typeface="KaiTi" panose="02010609060101010101" pitchFamily="49" charset="-122"/>
                <a:ea typeface="KaiTi" panose="02010609060101010101" pitchFamily="49" charset="-122"/>
              </a:rPr>
              <a:t>茶</a:t>
            </a:r>
            <a:r>
              <a:rPr lang="zh-CN" altLang="en-US" sz="4000" b="1" dirty="0" smtClean="0">
                <a:latin typeface="KaiTi" panose="02010609060101010101" pitchFamily="49" charset="-122"/>
                <a:ea typeface="KaiTi" panose="02010609060101010101" pitchFamily="49" charset="-122"/>
              </a:rPr>
              <a:t>德 </a:t>
            </a:r>
            <a:r>
              <a:rPr lang="en-US" altLang="zh-CN" sz="4000" b="1" dirty="0" smtClean="0">
                <a:latin typeface="Arial Narrow" panose="020B0606020202030204" pitchFamily="34" charset="0"/>
                <a:ea typeface="KaiTi" panose="02010609060101010101" pitchFamily="49" charset="-122"/>
              </a:rPr>
              <a:t>Tea Esthetics &amp; Morality</a:t>
            </a:r>
            <a:br>
              <a:rPr lang="en-US" altLang="zh-CN" sz="4000" b="1" dirty="0" smtClean="0">
                <a:latin typeface="Arial Narrow" panose="020B0606020202030204" pitchFamily="34" charset="0"/>
                <a:ea typeface="KaiTi" panose="02010609060101010101" pitchFamily="49" charset="-122"/>
              </a:rPr>
            </a:br>
            <a:r>
              <a:rPr lang="en-US" altLang="zh-CN" sz="3200" dirty="0" smtClean="0">
                <a:latin typeface="Arial Narrow" panose="020B0606020202030204" pitchFamily="34" charset="0"/>
                <a:ea typeface="KaiTi" panose="02010609060101010101" pitchFamily="49" charset="-122"/>
              </a:rPr>
              <a:t>Tea Promotes Moral Cultivation</a:t>
            </a:r>
            <a:endParaRPr lang="en-US" sz="3200" dirty="0">
              <a:latin typeface="Arial Narrow" panose="020B0606020202030204" pitchFamily="34" charset="0"/>
            </a:endParaRPr>
          </a:p>
        </p:txBody>
      </p:sp>
      <p:sp>
        <p:nvSpPr>
          <p:cNvPr id="4" name="TextBox 3"/>
          <p:cNvSpPr txBox="1"/>
          <p:nvPr/>
        </p:nvSpPr>
        <p:spPr>
          <a:xfrm>
            <a:off x="1295400" y="1625769"/>
            <a:ext cx="1779654" cy="507831"/>
          </a:xfrm>
          <a:prstGeom prst="rect">
            <a:avLst/>
          </a:prstGeom>
          <a:noFill/>
        </p:spPr>
        <p:txBody>
          <a:bodyPr wrap="none" rtlCol="0">
            <a:spAutoFit/>
          </a:bodyPr>
          <a:lstStyle/>
          <a:p>
            <a:r>
              <a:rPr lang="en-US" sz="2700" b="1" dirty="0" smtClean="0">
                <a:solidFill>
                  <a:srgbClr val="D34817"/>
                </a:solidFill>
                <a:latin typeface="Arial Narrow" panose="020B0606020202030204" pitchFamily="34" charset="0"/>
              </a:rPr>
              <a:t>Moderation</a:t>
            </a:r>
            <a:r>
              <a:rPr lang="en-US" dirty="0" smtClean="0"/>
              <a:t> </a:t>
            </a:r>
            <a:endParaRPr lang="en-US" dirty="0"/>
          </a:p>
        </p:txBody>
      </p:sp>
      <p:sp>
        <p:nvSpPr>
          <p:cNvPr id="6" name="Rectangle 5"/>
          <p:cNvSpPr/>
          <p:nvPr/>
        </p:nvSpPr>
        <p:spPr>
          <a:xfrm>
            <a:off x="3192369" y="1498220"/>
            <a:ext cx="1415772" cy="507831"/>
          </a:xfrm>
          <a:prstGeom prst="rect">
            <a:avLst/>
          </a:prstGeom>
        </p:spPr>
        <p:txBody>
          <a:bodyPr wrap="none">
            <a:spAutoFit/>
          </a:bodyPr>
          <a:lstStyle/>
          <a:p>
            <a:r>
              <a:rPr lang="en-US" sz="2700" b="1" dirty="0" smtClean="0">
                <a:solidFill>
                  <a:srgbClr val="D34817"/>
                </a:solidFill>
                <a:latin typeface="Arial Narrow" panose="020B0606020202030204" pitchFamily="34" charset="0"/>
              </a:rPr>
              <a:t>Harmony</a:t>
            </a:r>
            <a:endParaRPr lang="en-US" sz="2700" dirty="0">
              <a:latin typeface="Arial Narrow" panose="020B0606020202030204" pitchFamily="34" charset="0"/>
            </a:endParaRPr>
          </a:p>
        </p:txBody>
      </p:sp>
      <p:sp>
        <p:nvSpPr>
          <p:cNvPr id="7" name="Rectangle 6"/>
          <p:cNvSpPr/>
          <p:nvPr/>
        </p:nvSpPr>
        <p:spPr>
          <a:xfrm>
            <a:off x="4608141" y="1718388"/>
            <a:ext cx="3867662" cy="507831"/>
          </a:xfrm>
          <a:prstGeom prst="rect">
            <a:avLst/>
          </a:prstGeom>
        </p:spPr>
        <p:txBody>
          <a:bodyPr wrap="none">
            <a:spAutoFit/>
          </a:bodyPr>
          <a:lstStyle/>
          <a:p>
            <a:r>
              <a:rPr lang="en-US" sz="2700" b="1" dirty="0" smtClean="0">
                <a:solidFill>
                  <a:srgbClr val="D34817"/>
                </a:solidFill>
                <a:latin typeface="Arial Narrow" panose="020B0606020202030204" pitchFamily="34" charset="0"/>
              </a:rPr>
              <a:t>Contemplative Atmosphere</a:t>
            </a:r>
            <a:endParaRPr lang="en-US" sz="2700" dirty="0">
              <a:latin typeface="Arial Narrow" panose="020B0606020202030204" pitchFamily="34" charset="0"/>
            </a:endParaRPr>
          </a:p>
        </p:txBody>
      </p:sp>
      <p:sp>
        <p:nvSpPr>
          <p:cNvPr id="8" name="Rectangle 7"/>
          <p:cNvSpPr/>
          <p:nvPr/>
        </p:nvSpPr>
        <p:spPr>
          <a:xfrm>
            <a:off x="1166951" y="2226990"/>
            <a:ext cx="989373" cy="507831"/>
          </a:xfrm>
          <a:prstGeom prst="rect">
            <a:avLst/>
          </a:prstGeom>
        </p:spPr>
        <p:txBody>
          <a:bodyPr wrap="none">
            <a:spAutoFit/>
          </a:bodyPr>
          <a:lstStyle/>
          <a:p>
            <a:r>
              <a:rPr lang="en-US" sz="2700" b="1" dirty="0" smtClean="0">
                <a:solidFill>
                  <a:srgbClr val="D34817"/>
                </a:solidFill>
                <a:latin typeface="Arial Narrow" panose="020B0606020202030204" pitchFamily="34" charset="0"/>
              </a:rPr>
              <a:t>Quiet </a:t>
            </a:r>
            <a:endParaRPr lang="en-US" sz="2700" dirty="0">
              <a:latin typeface="Arial Narrow" panose="020B0606020202030204" pitchFamily="34" charset="0"/>
            </a:endParaRPr>
          </a:p>
        </p:txBody>
      </p:sp>
      <p:sp>
        <p:nvSpPr>
          <p:cNvPr id="9" name="Rectangle 8"/>
          <p:cNvSpPr/>
          <p:nvPr/>
        </p:nvSpPr>
        <p:spPr>
          <a:xfrm>
            <a:off x="6399813" y="2358989"/>
            <a:ext cx="1651414" cy="507831"/>
          </a:xfrm>
          <a:prstGeom prst="rect">
            <a:avLst/>
          </a:prstGeom>
        </p:spPr>
        <p:txBody>
          <a:bodyPr wrap="none">
            <a:spAutoFit/>
          </a:bodyPr>
          <a:lstStyle/>
          <a:p>
            <a:r>
              <a:rPr lang="en-US" sz="2700" b="1" dirty="0" smtClean="0">
                <a:solidFill>
                  <a:srgbClr val="D34817"/>
                </a:solidFill>
                <a:latin typeface="Arial Narrow" panose="020B0606020202030204" pitchFamily="34" charset="0"/>
              </a:rPr>
              <a:t>Inner Calm</a:t>
            </a:r>
            <a:endParaRPr lang="en-US" sz="2700" dirty="0">
              <a:latin typeface="Arial Narrow" panose="020B0606020202030204" pitchFamily="34" charset="0"/>
            </a:endParaRPr>
          </a:p>
        </p:txBody>
      </p:sp>
      <p:sp>
        <p:nvSpPr>
          <p:cNvPr id="10" name="Rectangle 9"/>
          <p:cNvSpPr/>
          <p:nvPr/>
        </p:nvSpPr>
        <p:spPr>
          <a:xfrm>
            <a:off x="1209286" y="4648200"/>
            <a:ext cx="2549096" cy="507831"/>
          </a:xfrm>
          <a:prstGeom prst="rect">
            <a:avLst/>
          </a:prstGeom>
        </p:spPr>
        <p:txBody>
          <a:bodyPr wrap="none">
            <a:spAutoFit/>
          </a:bodyPr>
          <a:lstStyle/>
          <a:p>
            <a:r>
              <a:rPr lang="en-US" sz="2700" b="1" dirty="0" smtClean="0">
                <a:solidFill>
                  <a:srgbClr val="D34817"/>
                </a:solidFill>
                <a:latin typeface="Arial Narrow" panose="020B0606020202030204" pitchFamily="34" charset="0"/>
              </a:rPr>
              <a:t>Frugal Simplicity </a:t>
            </a:r>
            <a:endParaRPr lang="en-US" sz="2700" dirty="0">
              <a:latin typeface="Arial Narrow" panose="020B0606020202030204" pitchFamily="34" charset="0"/>
            </a:endParaRPr>
          </a:p>
        </p:txBody>
      </p:sp>
      <p:sp>
        <p:nvSpPr>
          <p:cNvPr id="11" name="Rectangle 10"/>
          <p:cNvSpPr/>
          <p:nvPr/>
        </p:nvSpPr>
        <p:spPr>
          <a:xfrm flipH="1">
            <a:off x="381000" y="2962125"/>
            <a:ext cx="1420491" cy="507831"/>
          </a:xfrm>
          <a:prstGeom prst="rect">
            <a:avLst/>
          </a:prstGeom>
        </p:spPr>
        <p:txBody>
          <a:bodyPr wrap="square">
            <a:spAutoFit/>
          </a:bodyPr>
          <a:lstStyle/>
          <a:p>
            <a:r>
              <a:rPr lang="en-US" sz="2700" b="1" dirty="0" smtClean="0">
                <a:solidFill>
                  <a:srgbClr val="D34817"/>
                </a:solidFill>
                <a:latin typeface="Arial Narrow" panose="020B0606020202030204" pitchFamily="34" charset="0"/>
              </a:rPr>
              <a:t>Purity</a:t>
            </a:r>
            <a:endParaRPr lang="en-US" sz="2700" dirty="0">
              <a:latin typeface="Arial Narrow" panose="020B0606020202030204" pitchFamily="34" charset="0"/>
            </a:endParaRPr>
          </a:p>
        </p:txBody>
      </p:sp>
      <p:sp>
        <p:nvSpPr>
          <p:cNvPr id="12" name="Rectangle 11"/>
          <p:cNvSpPr/>
          <p:nvPr/>
        </p:nvSpPr>
        <p:spPr>
          <a:xfrm>
            <a:off x="4013032" y="4648200"/>
            <a:ext cx="4951997" cy="507831"/>
          </a:xfrm>
          <a:prstGeom prst="rect">
            <a:avLst/>
          </a:prstGeom>
        </p:spPr>
        <p:txBody>
          <a:bodyPr wrap="none">
            <a:spAutoFit/>
          </a:bodyPr>
          <a:lstStyle/>
          <a:p>
            <a:r>
              <a:rPr lang="en-US" sz="2700" b="1" dirty="0" smtClean="0">
                <a:solidFill>
                  <a:srgbClr val="D34817"/>
                </a:solidFill>
                <a:latin typeface="Arial Narrow" panose="020B0606020202030204" pitchFamily="34" charset="0"/>
              </a:rPr>
              <a:t>Link Between Humanity and Nature</a:t>
            </a:r>
            <a:endParaRPr lang="en-US" sz="2700" dirty="0">
              <a:latin typeface="Arial Narrow" panose="020B0606020202030204" pitchFamily="34" charset="0"/>
            </a:endParaRPr>
          </a:p>
        </p:txBody>
      </p:sp>
      <p:sp>
        <p:nvSpPr>
          <p:cNvPr id="13" name="Rectangle 12"/>
          <p:cNvSpPr/>
          <p:nvPr/>
        </p:nvSpPr>
        <p:spPr>
          <a:xfrm>
            <a:off x="3315159" y="5282553"/>
            <a:ext cx="2585964" cy="507831"/>
          </a:xfrm>
          <a:prstGeom prst="rect">
            <a:avLst/>
          </a:prstGeom>
        </p:spPr>
        <p:txBody>
          <a:bodyPr wrap="none">
            <a:spAutoFit/>
          </a:bodyPr>
          <a:lstStyle/>
          <a:p>
            <a:r>
              <a:rPr lang="en-US" sz="2700" b="1" dirty="0" smtClean="0">
                <a:solidFill>
                  <a:srgbClr val="D34817"/>
                </a:solidFill>
                <a:latin typeface="Arial Narrow" panose="020B0606020202030204" pitchFamily="34" charset="0"/>
              </a:rPr>
              <a:t>Closer to Heaven </a:t>
            </a:r>
            <a:endParaRPr lang="en-US" sz="2700" dirty="0">
              <a:latin typeface="Arial Narrow" panose="020B0606020202030204" pitchFamily="34" charset="0"/>
            </a:endParaRPr>
          </a:p>
        </p:txBody>
      </p:sp>
      <p:sp>
        <p:nvSpPr>
          <p:cNvPr id="14" name="Rectangle 13"/>
          <p:cNvSpPr/>
          <p:nvPr/>
        </p:nvSpPr>
        <p:spPr>
          <a:xfrm>
            <a:off x="5105400" y="5855303"/>
            <a:ext cx="3166251" cy="507831"/>
          </a:xfrm>
          <a:prstGeom prst="rect">
            <a:avLst/>
          </a:prstGeom>
        </p:spPr>
        <p:txBody>
          <a:bodyPr wrap="none">
            <a:spAutoFit/>
          </a:bodyPr>
          <a:lstStyle/>
          <a:p>
            <a:r>
              <a:rPr lang="en-US" sz="2700" b="1" dirty="0" smtClean="0">
                <a:solidFill>
                  <a:srgbClr val="D34817"/>
                </a:solidFill>
                <a:latin typeface="Arial Narrow" panose="020B0606020202030204" pitchFamily="34" charset="0"/>
              </a:rPr>
              <a:t>Unblemished Integrity</a:t>
            </a:r>
            <a:endParaRPr lang="en-US" sz="2700" dirty="0">
              <a:latin typeface="Arial Narrow" panose="020B0606020202030204" pitchFamily="34" charset="0"/>
            </a:endParaRPr>
          </a:p>
        </p:txBody>
      </p:sp>
    </p:spTree>
    <p:extLst>
      <p:ext uri="{BB962C8B-B14F-4D97-AF65-F5344CB8AC3E}">
        <p14:creationId xmlns:p14="http://schemas.microsoft.com/office/powerpoint/2010/main" val="19048411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 calcmode="lin" valueType="num">
                                      <p:cBhvr>
                                        <p:cTn id="15"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randombar(horizontal)">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randombar(horizontal)">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randombar(horizontal)">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randombar(horizontal)">
                                      <p:cBhvr>
                                        <p:cTn id="6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1" grpId="0"/>
      <p:bldP spid="12" grpId="0"/>
      <p:bldP spid="13"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533400"/>
            <a:ext cx="6934200" cy="1815882"/>
          </a:xfrm>
          <a:prstGeom prst="rect">
            <a:avLst/>
          </a:prstGeom>
        </p:spPr>
        <p:txBody>
          <a:bodyPr wrap="square">
            <a:spAutoFit/>
          </a:bodyPr>
          <a:lstStyle/>
          <a:p>
            <a:r>
              <a:rPr lang="zh-CN" altLang="en-US" sz="4000" b="1" dirty="0" smtClean="0">
                <a:latin typeface="KaiTi" panose="02010609060101010101" pitchFamily="49" charset="-122"/>
                <a:ea typeface="KaiTi" panose="02010609060101010101" pitchFamily="49" charset="-122"/>
              </a:rPr>
              <a:t>钱选 卢仝烹茶图</a:t>
            </a:r>
            <a:r>
              <a:rPr lang="en-US" altLang="zh-CN" dirty="0" smtClean="0"/>
              <a:t/>
            </a:r>
            <a:br>
              <a:rPr lang="en-US" altLang="zh-CN" dirty="0" smtClean="0"/>
            </a:br>
            <a:r>
              <a:rPr lang="en-US" altLang="zh-CN" sz="2700" b="1" dirty="0" smtClean="0">
                <a:solidFill>
                  <a:srgbClr val="D34817"/>
                </a:solidFill>
                <a:latin typeface="Arial Narrow" panose="020B0606020202030204" pitchFamily="34" charset="0"/>
              </a:rPr>
              <a:t>Qian Xuan (1235-1305) | Lu Tong Brewing Tea</a:t>
            </a:r>
          </a:p>
          <a:p>
            <a:endParaRPr lang="en-US" altLang="zh-CN" sz="2700" b="1" dirty="0" smtClean="0">
              <a:solidFill>
                <a:srgbClr val="D34817"/>
              </a:solidFill>
              <a:latin typeface="Arial Narrow" panose="020B0606020202030204" pitchFamily="34" charset="0"/>
            </a:endParaRPr>
          </a:p>
          <a:p>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3335820"/>
            <a:ext cx="6682213" cy="3084098"/>
          </a:xfrm>
          <a:prstGeom prst="rect">
            <a:avLst/>
          </a:prstGeom>
        </p:spPr>
      </p:pic>
      <p:sp>
        <p:nvSpPr>
          <p:cNvPr id="4" name="Rectangle 3"/>
          <p:cNvSpPr/>
          <p:nvPr/>
        </p:nvSpPr>
        <p:spPr>
          <a:xfrm>
            <a:off x="5410200" y="6248400"/>
            <a:ext cx="3916471" cy="369332"/>
          </a:xfrm>
          <a:prstGeom prst="rect">
            <a:avLst/>
          </a:prstGeom>
        </p:spPr>
        <p:txBody>
          <a:bodyPr wrap="square">
            <a:spAutoFit/>
          </a:bodyPr>
          <a:lstStyle/>
          <a:p>
            <a:r>
              <a:rPr lang="zh-TW" altLang="en-US" dirty="0"/>
              <a:t>唐代詩人盧仝（約</a:t>
            </a:r>
            <a:r>
              <a:rPr lang="en-US" altLang="zh-TW" dirty="0"/>
              <a:t>795-835</a:t>
            </a:r>
            <a:r>
              <a:rPr lang="zh-TW" altLang="en-US" dirty="0"/>
              <a:t>）</a:t>
            </a:r>
            <a:endParaRPr lang="en-US" dirty="0"/>
          </a:p>
        </p:txBody>
      </p:sp>
      <p:sp>
        <p:nvSpPr>
          <p:cNvPr id="5" name="TextBox 4"/>
          <p:cNvSpPr txBox="1"/>
          <p:nvPr/>
        </p:nvSpPr>
        <p:spPr>
          <a:xfrm>
            <a:off x="1031136" y="1857765"/>
            <a:ext cx="7529799" cy="1692771"/>
          </a:xfrm>
          <a:prstGeom prst="rect">
            <a:avLst/>
          </a:prstGeom>
          <a:noFill/>
        </p:spPr>
        <p:txBody>
          <a:bodyPr wrap="square" rtlCol="0">
            <a:spAutoFit/>
          </a:bodyPr>
          <a:lstStyle/>
          <a:p>
            <a:pPr marL="457200" indent="-457200">
              <a:buFont typeface="Arial" panose="020B0604020202020204" pitchFamily="34" charset="0"/>
              <a:buChar char="•"/>
            </a:pPr>
            <a:r>
              <a:rPr lang="en-US" sz="2700" dirty="0" smtClean="0">
                <a:latin typeface="Arial Narrow" panose="020B0606020202030204" pitchFamily="34" charset="0"/>
              </a:rPr>
              <a:t>Visualizes the ideal of purity in tea drinking</a:t>
            </a:r>
          </a:p>
          <a:p>
            <a:pPr marL="457200" indent="-457200">
              <a:buFont typeface="Arial" panose="020B0604020202020204" pitchFamily="34" charset="0"/>
              <a:buChar char="•"/>
            </a:pPr>
            <a:r>
              <a:rPr lang="en-US" altLang="zh-TW" sz="2700" dirty="0" smtClean="0">
                <a:latin typeface="Arial Narrow" panose="020B0606020202030204" pitchFamily="34" charset="0"/>
              </a:rPr>
              <a:t>Admiration for a disillusioned gentleman who turned to tea as a refuge from the corruptions of power </a:t>
            </a:r>
            <a:endParaRPr lang="en-US" sz="2700" dirty="0" smtClean="0">
              <a:latin typeface="Arial Narrow" panose="020B0606020202030204" pitchFamily="34" charset="0"/>
            </a:endParaRPr>
          </a:p>
          <a:p>
            <a:endParaRPr lang="en-US" sz="2300" dirty="0"/>
          </a:p>
        </p:txBody>
      </p:sp>
    </p:spTree>
    <p:extLst>
      <p:ext uri="{BB962C8B-B14F-4D97-AF65-F5344CB8AC3E}">
        <p14:creationId xmlns:p14="http://schemas.microsoft.com/office/powerpoint/2010/main" val="2018156403"/>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685800"/>
            <a:ext cx="7010400" cy="5709255"/>
          </a:xfrm>
          <a:prstGeom prst="rect">
            <a:avLst/>
          </a:prstGeom>
        </p:spPr>
        <p:txBody>
          <a:bodyPr wrap="square">
            <a:spAutoFit/>
          </a:bodyPr>
          <a:lstStyle/>
          <a:p>
            <a:pPr fontAlgn="base"/>
            <a:r>
              <a:rPr lang="en-US" altLang="zh-CN" sz="4000" b="1" dirty="0" smtClean="0">
                <a:latin typeface="KaiTi" panose="02010609060101010101" pitchFamily="49" charset="-122"/>
                <a:ea typeface="KaiTi" panose="02010609060101010101" pitchFamily="49" charset="-122"/>
              </a:rPr>
              <a:t>《</a:t>
            </a:r>
            <a:r>
              <a:rPr lang="zh-TW" altLang="en-US" sz="4000" b="1" dirty="0" smtClean="0">
                <a:latin typeface="KaiTi" panose="02010609060101010101" pitchFamily="49" charset="-122"/>
                <a:ea typeface="KaiTi" panose="02010609060101010101" pitchFamily="49" charset="-122"/>
              </a:rPr>
              <a:t>七</a:t>
            </a:r>
            <a:r>
              <a:rPr lang="zh-TW" altLang="en-US" sz="4000" b="1" dirty="0">
                <a:latin typeface="KaiTi" panose="02010609060101010101" pitchFamily="49" charset="-122"/>
                <a:ea typeface="KaiTi" panose="02010609060101010101" pitchFamily="49" charset="-122"/>
              </a:rPr>
              <a:t>碗茶</a:t>
            </a:r>
            <a:r>
              <a:rPr lang="zh-TW" altLang="en-US" sz="4000" b="1" dirty="0" smtClean="0">
                <a:latin typeface="KaiTi" panose="02010609060101010101" pitchFamily="49" charset="-122"/>
                <a:ea typeface="KaiTi" panose="02010609060101010101" pitchFamily="49" charset="-122"/>
              </a:rPr>
              <a:t>歌</a:t>
            </a:r>
            <a:r>
              <a:rPr lang="en-US" altLang="zh-CN" sz="4000" b="1" dirty="0" smtClean="0">
                <a:latin typeface="KaiTi" panose="02010609060101010101" pitchFamily="49" charset="-122"/>
                <a:ea typeface="KaiTi" panose="02010609060101010101" pitchFamily="49" charset="-122"/>
              </a:rPr>
              <a:t>》</a:t>
            </a:r>
            <a:r>
              <a:rPr lang="zh-TW" altLang="en-US" sz="4000" dirty="0" smtClean="0">
                <a:latin typeface="KaiTi" panose="02010609060101010101" pitchFamily="49" charset="-122"/>
                <a:ea typeface="KaiTi" panose="02010609060101010101" pitchFamily="49" charset="-122"/>
              </a:rPr>
              <a:t>盧</a:t>
            </a:r>
            <a:r>
              <a:rPr lang="zh-CN" altLang="en-US" sz="4000" dirty="0" smtClean="0">
                <a:latin typeface="KaiTi" panose="02010609060101010101" pitchFamily="49" charset="-122"/>
                <a:ea typeface="KaiTi" panose="02010609060101010101" pitchFamily="49" charset="-122"/>
              </a:rPr>
              <a:t>仝 </a:t>
            </a:r>
            <a:endParaRPr lang="en-US" sz="4000" dirty="0">
              <a:latin typeface="KaiTi" panose="02010609060101010101" pitchFamily="49" charset="-122"/>
              <a:ea typeface="KaiTi" panose="02010609060101010101" pitchFamily="49" charset="-122"/>
            </a:endParaRPr>
          </a:p>
          <a:p>
            <a:pPr fontAlgn="base"/>
            <a:r>
              <a:rPr lang="en-US" altLang="zh-TW" sz="2700" b="1" dirty="0" smtClean="0">
                <a:latin typeface="KaiTi" panose="02010609060101010101" pitchFamily="49" charset="-122"/>
                <a:ea typeface="KaiTi" panose="02010609060101010101" pitchFamily="49" charset="-122"/>
              </a:rPr>
              <a:t>   </a:t>
            </a:r>
            <a:r>
              <a:rPr lang="en-US" altLang="zh-CN" sz="3200" b="1" dirty="0" smtClean="0">
                <a:solidFill>
                  <a:srgbClr val="D34817"/>
                </a:solidFill>
                <a:latin typeface="Arial Narrow" panose="020B0606020202030204" pitchFamily="34" charset="0"/>
                <a:ea typeface="KaiTi" panose="02010609060101010101" pitchFamily="49" charset="-122"/>
              </a:rPr>
              <a:t>Seven Cups of Tea</a:t>
            </a:r>
            <a:endParaRPr lang="en-US" altLang="zh-CN" sz="3200" b="1" dirty="0">
              <a:solidFill>
                <a:srgbClr val="D34817"/>
              </a:solidFill>
              <a:latin typeface="Arial Narrow" panose="020B0606020202030204" pitchFamily="34" charset="0"/>
              <a:ea typeface="KaiTi" panose="02010609060101010101" pitchFamily="49" charset="-122"/>
            </a:endParaRPr>
          </a:p>
          <a:p>
            <a:pPr fontAlgn="base"/>
            <a:r>
              <a:rPr lang="en-US" altLang="zh-TW" sz="2300" b="1" dirty="0" smtClean="0">
                <a:latin typeface="KaiTi" panose="02010609060101010101" pitchFamily="49" charset="-122"/>
                <a:ea typeface="KaiTi" panose="02010609060101010101" pitchFamily="49" charset="-122"/>
              </a:rPr>
              <a:t/>
            </a:r>
            <a:br>
              <a:rPr lang="en-US" altLang="zh-TW" sz="2300" b="1" dirty="0" smtClean="0">
                <a:latin typeface="KaiTi" panose="02010609060101010101" pitchFamily="49" charset="-122"/>
                <a:ea typeface="KaiTi" panose="02010609060101010101" pitchFamily="49" charset="-122"/>
              </a:rPr>
            </a:br>
            <a:r>
              <a:rPr lang="zh-TW" altLang="en-US" sz="2700" dirty="0" smtClean="0">
                <a:latin typeface="KaiTi" panose="02010609060101010101" pitchFamily="49" charset="-122"/>
                <a:ea typeface="KaiTi" panose="02010609060101010101" pitchFamily="49" charset="-122"/>
              </a:rPr>
              <a:t>日</a:t>
            </a:r>
            <a:r>
              <a:rPr lang="zh-TW" altLang="en-US" sz="2700" dirty="0">
                <a:latin typeface="KaiTi" panose="02010609060101010101" pitchFamily="49" charset="-122"/>
                <a:ea typeface="KaiTi" panose="02010609060101010101" pitchFamily="49" charset="-122"/>
              </a:rPr>
              <a:t>高丈五睡正濃， 軍將打門驚周公。</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口云諫議送書信， 白絹斜封三道印。</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開緘宛見諫議面， 手閱月團三百片。</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聞道新年入山裡， 蟄蟲驚動春風起。</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天子須嘗陽羨茶， 百草不敢先開花。</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仁風暗結珠琲瓃， 先春抽出黃金芽。</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摘鮮焙芳旋封裹， 至精至好且不奢。</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至尊之餘合王公， 何事便到山人家。</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柴門反關無俗客， 紗帽籠頭自煎吃。</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碧雲引風吹不斷， 白花浮光凝碗面</a:t>
            </a:r>
            <a:r>
              <a:rPr lang="zh-TW" altLang="en-US" sz="2700" b="1" dirty="0">
                <a:latin typeface="KaiTi" panose="02010609060101010101" pitchFamily="49" charset="-122"/>
                <a:ea typeface="KaiTi" panose="02010609060101010101" pitchFamily="49" charset="-122"/>
              </a:rPr>
              <a:t>。</a:t>
            </a:r>
            <a:endParaRPr lang="zh-TW" altLang="en-US" sz="2700" b="1" i="0" dirty="0">
              <a:effectLst/>
              <a:latin typeface="KaiTi" panose="02010609060101010101" pitchFamily="49" charset="-122"/>
              <a:ea typeface="KaiTi" panose="02010609060101010101" pitchFamily="49" charset="-122"/>
            </a:endParaRPr>
          </a:p>
        </p:txBody>
      </p:sp>
      <p:sp>
        <p:nvSpPr>
          <p:cNvPr id="3" name="TextBox 2"/>
          <p:cNvSpPr txBox="1"/>
          <p:nvPr/>
        </p:nvSpPr>
        <p:spPr>
          <a:xfrm>
            <a:off x="3429000" y="773668"/>
            <a:ext cx="248786" cy="369332"/>
          </a:xfrm>
          <a:prstGeom prst="rect">
            <a:avLst/>
          </a:prstGeom>
          <a:noFill/>
        </p:spPr>
        <p:txBody>
          <a:bodyPr wrap="none" rtlCol="0">
            <a:spAutoFit/>
          </a:bodyPr>
          <a:lstStyle/>
          <a:p>
            <a:r>
              <a:rPr lang="zh-CN" altLang="en-US" dirty="0" smtClean="0"/>
              <a:t> </a:t>
            </a:r>
            <a:endParaRPr lang="en-US" dirty="0"/>
          </a:p>
        </p:txBody>
      </p:sp>
    </p:spTree>
    <p:extLst>
      <p:ext uri="{BB962C8B-B14F-4D97-AF65-F5344CB8AC3E}">
        <p14:creationId xmlns:p14="http://schemas.microsoft.com/office/powerpoint/2010/main" val="464006106"/>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6628" y="2048976"/>
            <a:ext cx="7162800" cy="2169825"/>
          </a:xfrm>
          <a:prstGeom prst="rect">
            <a:avLst/>
          </a:prstGeom>
        </p:spPr>
        <p:txBody>
          <a:bodyPr wrap="square">
            <a:spAutoFit/>
          </a:bodyPr>
          <a:lstStyle/>
          <a:p>
            <a:r>
              <a:rPr lang="zh-TW" altLang="en-US" sz="2700" dirty="0" smtClean="0">
                <a:latin typeface="KaiTi" panose="02010609060101010101" pitchFamily="49" charset="-122"/>
                <a:ea typeface="KaiTi" panose="02010609060101010101" pitchFamily="49" charset="-122"/>
              </a:rPr>
              <a:t>一碗喉吻潤，兩碗破孤悶。</a:t>
            </a:r>
            <a:br>
              <a:rPr lang="zh-TW" altLang="en-US" sz="2700" dirty="0" smtClean="0">
                <a:latin typeface="KaiTi" panose="02010609060101010101" pitchFamily="49" charset="-122"/>
                <a:ea typeface="KaiTi" panose="02010609060101010101" pitchFamily="49" charset="-122"/>
              </a:rPr>
            </a:br>
            <a:r>
              <a:rPr lang="zh-TW" altLang="en-US" sz="2700" dirty="0" smtClean="0">
                <a:latin typeface="KaiTi" panose="02010609060101010101" pitchFamily="49" charset="-122"/>
                <a:ea typeface="KaiTi" panose="02010609060101010101" pitchFamily="49" charset="-122"/>
              </a:rPr>
              <a:t>三碗搜枯腸，唯有文字五千卷。</a:t>
            </a:r>
            <a:br>
              <a:rPr lang="zh-TW" altLang="en-US" sz="2700" dirty="0" smtClean="0">
                <a:latin typeface="KaiTi" panose="02010609060101010101" pitchFamily="49" charset="-122"/>
                <a:ea typeface="KaiTi" panose="02010609060101010101" pitchFamily="49" charset="-122"/>
              </a:rPr>
            </a:br>
            <a:r>
              <a:rPr lang="zh-TW" altLang="en-US" sz="2700" dirty="0" smtClean="0">
                <a:latin typeface="KaiTi" panose="02010609060101010101" pitchFamily="49" charset="-122"/>
                <a:ea typeface="KaiTi" panose="02010609060101010101" pitchFamily="49" charset="-122"/>
              </a:rPr>
              <a:t>四碗發輕汗，平生不平事，盡向毛孔散。</a:t>
            </a:r>
            <a:br>
              <a:rPr lang="zh-TW" altLang="en-US" sz="2700" dirty="0" smtClean="0">
                <a:latin typeface="KaiTi" panose="02010609060101010101" pitchFamily="49" charset="-122"/>
                <a:ea typeface="KaiTi" panose="02010609060101010101" pitchFamily="49" charset="-122"/>
              </a:rPr>
            </a:br>
            <a:r>
              <a:rPr lang="zh-TW" altLang="en-US" sz="2700" dirty="0" smtClean="0">
                <a:latin typeface="KaiTi" panose="02010609060101010101" pitchFamily="49" charset="-122"/>
                <a:ea typeface="KaiTi" panose="02010609060101010101" pitchFamily="49" charset="-122"/>
              </a:rPr>
              <a:t>五碗肌骨清，六碗通仙靈。</a:t>
            </a:r>
            <a:br>
              <a:rPr lang="zh-TW" altLang="en-US" sz="2700" dirty="0" smtClean="0">
                <a:latin typeface="KaiTi" panose="02010609060101010101" pitchFamily="49" charset="-122"/>
                <a:ea typeface="KaiTi" panose="02010609060101010101" pitchFamily="49" charset="-122"/>
              </a:rPr>
            </a:br>
            <a:r>
              <a:rPr lang="zh-TW" altLang="en-US" sz="2700" dirty="0" smtClean="0">
                <a:latin typeface="KaiTi" panose="02010609060101010101" pitchFamily="49" charset="-122"/>
                <a:ea typeface="KaiTi" panose="02010609060101010101" pitchFamily="49" charset="-122"/>
              </a:rPr>
              <a:t>七碗吃不得也，唯覺兩腋習習清風生。</a:t>
            </a:r>
            <a:r>
              <a:rPr lang="zh-TW" altLang="en-US" dirty="0" smtClean="0">
                <a:solidFill>
                  <a:srgbClr val="4E3207"/>
                </a:solidFill>
                <a:latin typeface="PMingLiu" panose="02020500000000000000" pitchFamily="18" charset="-120"/>
                <a:ea typeface="PMingLiu" panose="02020500000000000000" pitchFamily="18" charset="-120"/>
              </a:rPr>
              <a:t>　</a:t>
            </a:r>
            <a:endParaRPr lang="en-US" dirty="0"/>
          </a:p>
        </p:txBody>
      </p:sp>
      <p:sp>
        <p:nvSpPr>
          <p:cNvPr id="3" name="Rectangle 2"/>
          <p:cNvSpPr/>
          <p:nvPr/>
        </p:nvSpPr>
        <p:spPr>
          <a:xfrm>
            <a:off x="1579179" y="4114800"/>
            <a:ext cx="7057697" cy="1754326"/>
          </a:xfrm>
          <a:prstGeom prst="rect">
            <a:avLst/>
          </a:prstGeom>
        </p:spPr>
        <p:txBody>
          <a:bodyPr wrap="square">
            <a:spAutoFit/>
          </a:bodyPr>
          <a:lstStyle/>
          <a:p>
            <a:r>
              <a:rPr lang="zh-TW" altLang="en-US" sz="2700" dirty="0">
                <a:latin typeface="KaiTi" panose="02010609060101010101" pitchFamily="49" charset="-122"/>
                <a:ea typeface="KaiTi" panose="02010609060101010101" pitchFamily="49" charset="-122"/>
              </a:rPr>
              <a:t>蓬萊山，在何處？玉川子，乘此清風欲歸去。</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山上群仙司下土，地位清高隔風雨。</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安得知百萬億蒼生命，墮在巔崖受辛苦！</a:t>
            </a:r>
            <a:br>
              <a:rPr lang="zh-TW" altLang="en-US" sz="2700" dirty="0">
                <a:latin typeface="KaiTi" panose="02010609060101010101" pitchFamily="49" charset="-122"/>
                <a:ea typeface="KaiTi" panose="02010609060101010101" pitchFamily="49" charset="-122"/>
              </a:rPr>
            </a:br>
            <a:r>
              <a:rPr lang="zh-TW" altLang="en-US" sz="2700" dirty="0">
                <a:latin typeface="KaiTi" panose="02010609060101010101" pitchFamily="49" charset="-122"/>
                <a:ea typeface="KaiTi" panose="02010609060101010101" pitchFamily="49" charset="-122"/>
              </a:rPr>
              <a:t>便為諫議問蒼生，到頭還得蘇息否？</a:t>
            </a:r>
            <a:endParaRPr lang="en-US" sz="2700" dirty="0"/>
          </a:p>
        </p:txBody>
      </p:sp>
      <p:sp>
        <p:nvSpPr>
          <p:cNvPr id="4" name="Rectangle 3"/>
          <p:cNvSpPr/>
          <p:nvPr/>
        </p:nvSpPr>
        <p:spPr>
          <a:xfrm>
            <a:off x="1466193" y="564087"/>
            <a:ext cx="4554452" cy="1323439"/>
          </a:xfrm>
          <a:prstGeom prst="rect">
            <a:avLst/>
          </a:prstGeom>
        </p:spPr>
        <p:txBody>
          <a:bodyPr wrap="none">
            <a:spAutoFit/>
          </a:bodyPr>
          <a:lstStyle/>
          <a:p>
            <a:r>
              <a:rPr lang="en-US" altLang="zh-CN" sz="4000" b="1" dirty="0">
                <a:latin typeface="KaiTi" panose="02010609060101010101" pitchFamily="49" charset="-122"/>
                <a:ea typeface="KaiTi" panose="02010609060101010101" pitchFamily="49" charset="-122"/>
              </a:rPr>
              <a:t>《</a:t>
            </a:r>
            <a:r>
              <a:rPr lang="zh-TW" altLang="en-US" sz="4000" b="1" dirty="0">
                <a:latin typeface="KaiTi" panose="02010609060101010101" pitchFamily="49" charset="-122"/>
                <a:ea typeface="KaiTi" panose="02010609060101010101" pitchFamily="49" charset="-122"/>
              </a:rPr>
              <a:t>七碗茶歌</a:t>
            </a:r>
            <a:r>
              <a:rPr lang="en-US" altLang="zh-CN" sz="4000" b="1" dirty="0">
                <a:latin typeface="KaiTi" panose="02010609060101010101" pitchFamily="49" charset="-122"/>
                <a:ea typeface="KaiTi" panose="02010609060101010101" pitchFamily="49" charset="-122"/>
              </a:rPr>
              <a:t>》</a:t>
            </a:r>
            <a:r>
              <a:rPr lang="zh-TW" altLang="en-US" sz="4000" dirty="0">
                <a:latin typeface="KaiTi" panose="02010609060101010101" pitchFamily="49" charset="-122"/>
                <a:ea typeface="KaiTi" panose="02010609060101010101" pitchFamily="49" charset="-122"/>
              </a:rPr>
              <a:t>盧</a:t>
            </a:r>
            <a:r>
              <a:rPr lang="zh-CN" altLang="en-US" sz="4000" dirty="0">
                <a:latin typeface="KaiTi" panose="02010609060101010101" pitchFamily="49" charset="-122"/>
                <a:ea typeface="KaiTi" panose="02010609060101010101" pitchFamily="49" charset="-122"/>
              </a:rPr>
              <a:t>仝 </a:t>
            </a:r>
            <a:r>
              <a:rPr lang="en-US" altLang="zh-CN" sz="4000" dirty="0" smtClean="0">
                <a:latin typeface="KaiTi" panose="02010609060101010101" pitchFamily="49" charset="-122"/>
                <a:ea typeface="KaiTi" panose="02010609060101010101" pitchFamily="49" charset="-122"/>
              </a:rPr>
              <a:t/>
            </a:r>
            <a:br>
              <a:rPr lang="en-US" altLang="zh-CN" sz="4000" dirty="0" smtClean="0">
                <a:latin typeface="KaiTi" panose="02010609060101010101" pitchFamily="49" charset="-122"/>
                <a:ea typeface="KaiTi" panose="02010609060101010101" pitchFamily="49" charset="-122"/>
              </a:rPr>
            </a:br>
            <a:r>
              <a:rPr lang="en-US" altLang="zh-CN" sz="4000" dirty="0" smtClean="0">
                <a:latin typeface="KaiTi" panose="02010609060101010101" pitchFamily="49" charset="-122"/>
                <a:ea typeface="KaiTi" panose="02010609060101010101" pitchFamily="49" charset="-122"/>
              </a:rPr>
              <a:t>  </a:t>
            </a:r>
            <a:r>
              <a:rPr lang="en-US" altLang="zh-CN" sz="3200" b="1" dirty="0" smtClean="0">
                <a:solidFill>
                  <a:srgbClr val="D34817"/>
                </a:solidFill>
                <a:latin typeface="Arial Narrow" panose="020B0606020202030204" pitchFamily="34" charset="0"/>
                <a:ea typeface="KaiTi" panose="02010609060101010101" pitchFamily="49" charset="-122"/>
              </a:rPr>
              <a:t>Seven Cups of Tea</a:t>
            </a:r>
            <a:endParaRPr lang="en-US" altLang="zh-CN" sz="3200" b="1" dirty="0">
              <a:solidFill>
                <a:srgbClr val="D34817"/>
              </a:solidFill>
              <a:latin typeface="Arial Narrow" panose="020B0606020202030204" pitchFamily="34" charset="0"/>
              <a:ea typeface="KaiTi" panose="02010609060101010101" pitchFamily="49" charset="-122"/>
            </a:endParaRPr>
          </a:p>
        </p:txBody>
      </p:sp>
      <p:sp>
        <p:nvSpPr>
          <p:cNvPr id="5" name="Rectangle 4"/>
          <p:cNvSpPr/>
          <p:nvPr/>
        </p:nvSpPr>
        <p:spPr>
          <a:xfrm>
            <a:off x="5486400" y="6019800"/>
            <a:ext cx="4572000" cy="369332"/>
          </a:xfrm>
          <a:prstGeom prst="rect">
            <a:avLst/>
          </a:prstGeom>
        </p:spPr>
        <p:txBody>
          <a:bodyPr>
            <a:spAutoFit/>
          </a:bodyPr>
          <a:lstStyle/>
          <a:p>
            <a:r>
              <a:rPr lang="en-US" dirty="0" smtClean="0">
                <a:hlinkClick r:id="rId3"/>
              </a:rPr>
              <a:t>English Translation</a:t>
            </a:r>
            <a:endParaRPr lang="en-US" dirty="0"/>
          </a:p>
        </p:txBody>
      </p:sp>
    </p:spTree>
    <p:extLst>
      <p:ext uri="{BB962C8B-B14F-4D97-AF65-F5344CB8AC3E}">
        <p14:creationId xmlns:p14="http://schemas.microsoft.com/office/powerpoint/2010/main" val="22432197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5000"/>
                                        <p:tgtEl>
                                          <p:spTgt spid="2">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524000"/>
            <a:ext cx="8839200" cy="4463797"/>
          </a:xfrm>
          <a:prstGeom prst="rect">
            <a:avLst/>
          </a:prstGeom>
        </p:spPr>
      </p:pic>
      <p:sp>
        <p:nvSpPr>
          <p:cNvPr id="4" name="TextBox 3"/>
          <p:cNvSpPr txBox="1"/>
          <p:nvPr/>
        </p:nvSpPr>
        <p:spPr>
          <a:xfrm>
            <a:off x="1333500" y="184795"/>
            <a:ext cx="6781800" cy="1323439"/>
          </a:xfrm>
          <a:prstGeom prst="rect">
            <a:avLst/>
          </a:prstGeom>
          <a:noFill/>
        </p:spPr>
        <p:txBody>
          <a:bodyPr wrap="square" rtlCol="0">
            <a:spAutoFit/>
          </a:bodyPr>
          <a:lstStyle/>
          <a:p>
            <a:r>
              <a:rPr lang="zh-TW" altLang="en-US" sz="4000" b="1" dirty="0" smtClean="0">
                <a:latin typeface="Arial Narrow" panose="020B0606020202030204" pitchFamily="34" charset="0"/>
                <a:ea typeface="KaiTi" panose="02010609060101010101" pitchFamily="49" charset="-122"/>
              </a:rPr>
              <a:t>陸羽烹茶</a:t>
            </a:r>
            <a:r>
              <a:rPr lang="zh-CN" altLang="en-US" sz="4000" b="1" dirty="0" smtClean="0">
                <a:latin typeface="Arial Narrow" panose="020B0606020202030204" pitchFamily="34" charset="0"/>
                <a:ea typeface="KaiTi" panose="02010609060101010101" pitchFamily="49" charset="-122"/>
              </a:rPr>
              <a:t>图</a:t>
            </a:r>
            <a:r>
              <a:rPr lang="zh-TW" altLang="en-US" sz="4000" b="1" dirty="0" smtClean="0">
                <a:latin typeface="Arial Narrow" panose="020B0606020202030204" pitchFamily="34" charset="0"/>
                <a:ea typeface="KaiTi" panose="02010609060101010101" pitchFamily="49" charset="-122"/>
              </a:rPr>
              <a:t> </a:t>
            </a:r>
            <a:r>
              <a:rPr lang="en-US" altLang="zh-TW" sz="4000" b="1" dirty="0" smtClean="0">
                <a:latin typeface="Arial Narrow" panose="020B0606020202030204" pitchFamily="34" charset="0"/>
                <a:ea typeface="KaiTi" panose="02010609060101010101" pitchFamily="49" charset="-122"/>
              </a:rPr>
              <a:t>(</a:t>
            </a:r>
            <a:r>
              <a:rPr lang="zh-TW" altLang="en-US" sz="4000" b="1" dirty="0" smtClean="0">
                <a:latin typeface="Arial Narrow" panose="020B0606020202030204" pitchFamily="34" charset="0"/>
                <a:ea typeface="KaiTi" panose="02010609060101010101" pitchFamily="49" charset="-122"/>
              </a:rPr>
              <a:t>元 </a:t>
            </a:r>
            <a:r>
              <a:rPr lang="zh-CN" altLang="en-US" sz="4000" b="1" dirty="0" smtClean="0">
                <a:latin typeface="Arial Narrow" panose="020B0606020202030204" pitchFamily="34" charset="0"/>
                <a:ea typeface="KaiTi" panose="02010609060101010101" pitchFamily="49" charset="-122"/>
              </a:rPr>
              <a:t>赵原</a:t>
            </a:r>
            <a:r>
              <a:rPr lang="en-US" altLang="zh-TW" sz="4000" b="1" dirty="0" smtClean="0">
                <a:latin typeface="Arial Narrow" panose="020B0606020202030204" pitchFamily="34" charset="0"/>
                <a:ea typeface="KaiTi" panose="02010609060101010101" pitchFamily="49" charset="-122"/>
              </a:rPr>
              <a:t>)</a:t>
            </a:r>
            <a:r>
              <a:rPr lang="en-US" altLang="zh-TW" sz="4000" b="1" dirty="0">
                <a:latin typeface="Arial Narrow" panose="020B0606020202030204" pitchFamily="34" charset="0"/>
                <a:ea typeface="KaiTi" panose="02010609060101010101" pitchFamily="49" charset="-122"/>
              </a:rPr>
              <a:t/>
            </a:r>
            <a:br>
              <a:rPr lang="en-US" altLang="zh-TW" sz="4000" b="1" dirty="0">
                <a:latin typeface="Arial Narrow" panose="020B0606020202030204" pitchFamily="34" charset="0"/>
                <a:ea typeface="KaiTi" panose="02010609060101010101" pitchFamily="49" charset="-122"/>
              </a:rPr>
            </a:br>
            <a:r>
              <a:rPr lang="en-US" altLang="zh-TW" sz="4000" b="1" dirty="0" smtClean="0">
                <a:latin typeface="Arial Narrow" panose="020B0606020202030204" pitchFamily="34" charset="0"/>
                <a:ea typeface="KaiTi" panose="02010609060101010101" pitchFamily="49" charset="-122"/>
              </a:rPr>
              <a:t> Painting Of Lu Yu Brewing Tea</a:t>
            </a:r>
            <a:r>
              <a:rPr lang="en-US" sz="4000" b="1" dirty="0" smtClean="0">
                <a:latin typeface="Arial Narrow" panose="020B0606020202030204" pitchFamily="34" charset="0"/>
                <a:ea typeface="KaiTi" panose="02010609060101010101" pitchFamily="49" charset="-122"/>
              </a:rPr>
              <a:t> </a:t>
            </a:r>
            <a:endParaRPr lang="en-US" sz="4000" b="1"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627781873"/>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5791199"/>
            <a:ext cx="5334000" cy="68771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990600"/>
            <a:ext cx="8318500" cy="4254591"/>
          </a:xfrm>
          <a:prstGeom prst="rect">
            <a:avLst/>
          </a:prstGeom>
        </p:spPr>
      </p:pic>
      <p:sp>
        <p:nvSpPr>
          <p:cNvPr id="2" name="Rectangle 1"/>
          <p:cNvSpPr/>
          <p:nvPr/>
        </p:nvSpPr>
        <p:spPr>
          <a:xfrm>
            <a:off x="1371600" y="381000"/>
            <a:ext cx="6411135" cy="707886"/>
          </a:xfrm>
          <a:prstGeom prst="rect">
            <a:avLst/>
          </a:prstGeom>
        </p:spPr>
        <p:txBody>
          <a:bodyPr wrap="square">
            <a:spAutoFit/>
          </a:bodyPr>
          <a:lstStyle/>
          <a:p>
            <a:r>
              <a:rPr lang="en-US" altLang="zh-CN" sz="4000" b="1" dirty="0">
                <a:latin typeface="Arial Narrow" panose="020B0606020202030204" pitchFamily="34" charset="0"/>
                <a:ea typeface="KaiTi" panose="02010609060101010101" pitchFamily="49" charset="-122"/>
              </a:rPr>
              <a:t>Tea Drinking in </a:t>
            </a:r>
            <a:r>
              <a:rPr lang="en-US" altLang="zh-CN" sz="4000" b="1" dirty="0" smtClean="0">
                <a:latin typeface="Arial Narrow" panose="020B0606020202030204" pitchFamily="34" charset="0"/>
                <a:ea typeface="KaiTi" panose="02010609060101010101" pitchFamily="49" charset="-122"/>
              </a:rPr>
              <a:t>Ming </a:t>
            </a:r>
            <a:r>
              <a:rPr lang="en-US" altLang="zh-CN" sz="4000" b="1" dirty="0">
                <a:latin typeface="Arial Narrow" panose="020B0606020202030204" pitchFamily="34" charset="0"/>
                <a:ea typeface="KaiTi" panose="02010609060101010101" pitchFamily="49" charset="-122"/>
              </a:rPr>
              <a:t>Dynasty </a:t>
            </a:r>
            <a:endParaRPr lang="en-US" sz="4000" dirty="0"/>
          </a:p>
        </p:txBody>
      </p:sp>
    </p:spTree>
    <p:extLst>
      <p:ext uri="{BB962C8B-B14F-4D97-AF65-F5344CB8AC3E}">
        <p14:creationId xmlns:p14="http://schemas.microsoft.com/office/powerpoint/2010/main" val="685466833"/>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1143000"/>
            <a:ext cx="3448050" cy="336232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4505325"/>
            <a:ext cx="2895600" cy="1869804"/>
          </a:xfrm>
          <a:prstGeom prst="rect">
            <a:avLst/>
          </a:prstGeom>
        </p:spPr>
      </p:pic>
      <p:sp>
        <p:nvSpPr>
          <p:cNvPr id="4" name="TextBox 3"/>
          <p:cNvSpPr txBox="1"/>
          <p:nvPr/>
        </p:nvSpPr>
        <p:spPr>
          <a:xfrm>
            <a:off x="5181600" y="1371600"/>
            <a:ext cx="3352800" cy="3046988"/>
          </a:xfrm>
          <a:prstGeom prst="rect">
            <a:avLst/>
          </a:prstGeom>
          <a:noFill/>
        </p:spPr>
        <p:txBody>
          <a:bodyPr wrap="square" rtlCol="0">
            <a:spAutoFit/>
          </a:bodyPr>
          <a:lstStyle/>
          <a:p>
            <a:r>
              <a:rPr lang="zh-CN" altLang="en-US" sz="3200" b="1" dirty="0" smtClean="0">
                <a:latin typeface="KaiTi" panose="02010609060101010101" pitchFamily="49" charset="-122"/>
                <a:ea typeface="KaiTi" panose="02010609060101010101" pitchFamily="49" charset="-122"/>
              </a:rPr>
              <a:t>明 宜</a:t>
            </a:r>
            <a:r>
              <a:rPr lang="zh-CN" altLang="en-US" sz="3200" b="1" dirty="0">
                <a:latin typeface="KaiTi" panose="02010609060101010101" pitchFamily="49" charset="-122"/>
                <a:ea typeface="KaiTi" panose="02010609060101010101" pitchFamily="49" charset="-122"/>
              </a:rPr>
              <a:t>兴茶</a:t>
            </a:r>
            <a:r>
              <a:rPr lang="zh-CN" altLang="en-US" sz="3200" b="1" dirty="0" smtClean="0">
                <a:latin typeface="KaiTi" panose="02010609060101010101" pitchFamily="49" charset="-122"/>
                <a:ea typeface="KaiTi" panose="02010609060101010101" pitchFamily="49" charset="-122"/>
              </a:rPr>
              <a:t>壶</a:t>
            </a:r>
            <a:r>
              <a:rPr lang="en-US" altLang="zh-CN" sz="3200" b="1" dirty="0">
                <a:latin typeface="KaiTi" panose="02010609060101010101" pitchFamily="49" charset="-122"/>
                <a:ea typeface="KaiTi" panose="02010609060101010101" pitchFamily="49" charset="-122"/>
              </a:rPr>
              <a:t/>
            </a:r>
            <a:br>
              <a:rPr lang="en-US" altLang="zh-CN" sz="3200" b="1" dirty="0">
                <a:latin typeface="KaiTi" panose="02010609060101010101" pitchFamily="49" charset="-122"/>
                <a:ea typeface="KaiTi" panose="02010609060101010101" pitchFamily="49" charset="-122"/>
              </a:rPr>
            </a:br>
            <a:r>
              <a:rPr lang="en-US" altLang="zh-CN" sz="3200" b="1" dirty="0" smtClean="0">
                <a:latin typeface="Arial Narrow" panose="020B0606020202030204" pitchFamily="34" charset="0"/>
                <a:ea typeface="KaiTi" panose="02010609060101010101" pitchFamily="49" charset="-122"/>
              </a:rPr>
              <a:t>Ming </a:t>
            </a:r>
            <a:r>
              <a:rPr lang="en-US" altLang="zh-CN" sz="3200" b="1" dirty="0" err="1" smtClean="0">
                <a:latin typeface="Arial Narrow" panose="020B0606020202030204" pitchFamily="34" charset="0"/>
                <a:ea typeface="KaiTi" panose="02010609060101010101" pitchFamily="49" charset="-122"/>
              </a:rPr>
              <a:t>Yixing</a:t>
            </a:r>
            <a:r>
              <a:rPr lang="en-US" altLang="zh-CN" sz="3200" b="1" dirty="0" smtClean="0">
                <a:latin typeface="Arial Narrow" panose="020B0606020202030204" pitchFamily="34" charset="0"/>
                <a:ea typeface="KaiTi" panose="02010609060101010101" pitchFamily="49" charset="-122"/>
              </a:rPr>
              <a:t> Tea Pot</a:t>
            </a:r>
            <a:endParaRPr lang="en-US" altLang="zh-CN" sz="3200" b="1" dirty="0">
              <a:latin typeface="Arial Narrow" panose="020B0606020202030204" pitchFamily="34" charset="0"/>
              <a:ea typeface="KaiTi" panose="02010609060101010101" pitchFamily="49" charset="-122"/>
            </a:endParaRPr>
          </a:p>
          <a:p>
            <a:endParaRPr lang="en-US" altLang="zh-CN" sz="3200" b="1" dirty="0">
              <a:latin typeface="KaiTi" panose="02010609060101010101" pitchFamily="49" charset="-122"/>
              <a:ea typeface="KaiTi" panose="02010609060101010101" pitchFamily="49" charset="-122"/>
            </a:endParaRPr>
          </a:p>
          <a:p>
            <a:endParaRPr lang="en-US" altLang="zh-CN" sz="3200" b="1" dirty="0" smtClean="0">
              <a:latin typeface="KaiTi" panose="02010609060101010101" pitchFamily="49" charset="-122"/>
              <a:ea typeface="KaiTi" panose="02010609060101010101" pitchFamily="49" charset="-122"/>
            </a:endParaRPr>
          </a:p>
          <a:p>
            <a:r>
              <a:rPr lang="zh-CN" altLang="en-US" sz="3200" b="1" dirty="0" smtClean="0">
                <a:latin typeface="KaiTi" panose="02010609060101010101" pitchFamily="49" charset="-122"/>
                <a:ea typeface="KaiTi" panose="02010609060101010101" pitchFamily="49" charset="-122"/>
              </a:rPr>
              <a:t>紫砂壶</a:t>
            </a:r>
            <a:endParaRPr lang="en-US" altLang="zh-CN" sz="3200" b="1" dirty="0" smtClean="0">
              <a:latin typeface="KaiTi" panose="02010609060101010101" pitchFamily="49" charset="-122"/>
              <a:ea typeface="KaiTi" panose="02010609060101010101" pitchFamily="49" charset="-122"/>
            </a:endParaRPr>
          </a:p>
          <a:p>
            <a:r>
              <a:rPr lang="en-US" altLang="zh-CN" sz="3200" b="1" dirty="0" smtClean="0">
                <a:latin typeface="Arial Narrow" panose="020B0606020202030204" pitchFamily="34" charset="0"/>
                <a:ea typeface="KaiTi" panose="02010609060101010101" pitchFamily="49" charset="-122"/>
              </a:rPr>
              <a:t>Purple Clay Tea Pot</a:t>
            </a:r>
          </a:p>
        </p:txBody>
      </p:sp>
    </p:spTree>
    <p:extLst>
      <p:ext uri="{BB962C8B-B14F-4D97-AF65-F5344CB8AC3E}">
        <p14:creationId xmlns:p14="http://schemas.microsoft.com/office/powerpoint/2010/main" val="4219976354"/>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81200"/>
            <a:ext cx="8610600" cy="275601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497" y="4876800"/>
            <a:ext cx="8563303" cy="473836"/>
          </a:xfrm>
          <a:prstGeom prst="rect">
            <a:avLst/>
          </a:prstGeom>
        </p:spPr>
      </p:pic>
      <p:sp>
        <p:nvSpPr>
          <p:cNvPr id="4" name="TextBox 3"/>
          <p:cNvSpPr txBox="1"/>
          <p:nvPr/>
        </p:nvSpPr>
        <p:spPr>
          <a:xfrm>
            <a:off x="4876800" y="1004233"/>
            <a:ext cx="4191000" cy="954107"/>
          </a:xfrm>
          <a:prstGeom prst="rect">
            <a:avLst/>
          </a:prstGeom>
          <a:solidFill>
            <a:srgbClr val="4B5953"/>
          </a:solidFill>
        </p:spPr>
        <p:txBody>
          <a:bodyPr wrap="square" rtlCol="0">
            <a:spAutoFit/>
          </a:bodyPr>
          <a:lstStyle/>
          <a:p>
            <a:r>
              <a:rPr lang="zh-CN" altLang="en-US" sz="3200" b="1" dirty="0" smtClean="0">
                <a:solidFill>
                  <a:srgbClr val="EFE8E1"/>
                </a:solidFill>
                <a:latin typeface="KaiTi" panose="02010609060101010101" pitchFamily="49" charset="-122"/>
                <a:ea typeface="KaiTi" panose="02010609060101010101" pitchFamily="49" charset="-122"/>
              </a:rPr>
              <a:t>惠</a:t>
            </a:r>
            <a:r>
              <a:rPr lang="zh-CN" altLang="en-US" sz="3200" b="1" dirty="0">
                <a:solidFill>
                  <a:srgbClr val="EFE8E1"/>
                </a:solidFill>
                <a:latin typeface="KaiTi" panose="02010609060101010101" pitchFamily="49" charset="-122"/>
                <a:ea typeface="KaiTi" panose="02010609060101010101" pitchFamily="49" charset="-122"/>
              </a:rPr>
              <a:t>山茶会</a:t>
            </a:r>
            <a:r>
              <a:rPr lang="zh-CN" altLang="en-US" sz="3200" b="1" dirty="0" smtClean="0">
                <a:solidFill>
                  <a:srgbClr val="EFE8E1"/>
                </a:solidFill>
                <a:latin typeface="KaiTi" panose="02010609060101010101" pitchFamily="49" charset="-122"/>
                <a:ea typeface="KaiTi" panose="02010609060101010101" pitchFamily="49" charset="-122"/>
              </a:rPr>
              <a:t>图</a:t>
            </a:r>
            <a:r>
              <a:rPr lang="en-US" altLang="zh-CN" sz="3200" b="1" dirty="0">
                <a:solidFill>
                  <a:srgbClr val="EFE8E1"/>
                </a:solidFill>
                <a:latin typeface="KaiTi" panose="02010609060101010101" pitchFamily="49" charset="-122"/>
                <a:ea typeface="KaiTi" panose="02010609060101010101" pitchFamily="49" charset="-122"/>
              </a:rPr>
              <a:t> </a:t>
            </a:r>
            <a:r>
              <a:rPr lang="en-US" altLang="zh-CN" sz="3200" b="1" dirty="0" smtClean="0">
                <a:solidFill>
                  <a:srgbClr val="EFE8E1"/>
                </a:solidFill>
                <a:latin typeface="KaiTi" panose="02010609060101010101" pitchFamily="49" charset="-122"/>
                <a:ea typeface="KaiTi" panose="02010609060101010101" pitchFamily="49" charset="-122"/>
              </a:rPr>
              <a:t> </a:t>
            </a:r>
            <a:r>
              <a:rPr lang="zh-CN" altLang="en-US" sz="3200" b="1" dirty="0" smtClean="0">
                <a:solidFill>
                  <a:srgbClr val="EFE8E1"/>
                </a:solidFill>
                <a:latin typeface="KaiTi" panose="02010609060101010101" pitchFamily="49" charset="-122"/>
                <a:ea typeface="KaiTi" panose="02010609060101010101" pitchFamily="49" charset="-122"/>
              </a:rPr>
              <a:t>文</a:t>
            </a:r>
            <a:r>
              <a:rPr lang="zh-CN" altLang="en-US" sz="3200" b="1" dirty="0">
                <a:solidFill>
                  <a:srgbClr val="EFE8E1"/>
                </a:solidFill>
                <a:latin typeface="KaiTi" panose="02010609060101010101" pitchFamily="49" charset="-122"/>
                <a:ea typeface="KaiTi" panose="02010609060101010101" pitchFamily="49" charset="-122"/>
              </a:rPr>
              <a:t>徵</a:t>
            </a:r>
            <a:r>
              <a:rPr lang="zh-CN" altLang="en-US" sz="3200" b="1" dirty="0" smtClean="0">
                <a:solidFill>
                  <a:srgbClr val="EFE8E1"/>
                </a:solidFill>
                <a:latin typeface="KaiTi" panose="02010609060101010101" pitchFamily="49" charset="-122"/>
                <a:ea typeface="KaiTi" panose="02010609060101010101" pitchFamily="49" charset="-122"/>
              </a:rPr>
              <a:t>明</a:t>
            </a:r>
            <a:r>
              <a:rPr lang="en-US" altLang="zh-CN" sz="2400" b="1" dirty="0" smtClean="0">
                <a:solidFill>
                  <a:srgbClr val="EFE8E1"/>
                </a:solidFill>
                <a:latin typeface="KaiTi" panose="02010609060101010101" pitchFamily="49" charset="-122"/>
                <a:ea typeface="KaiTi" panose="02010609060101010101" pitchFamily="49" charset="-122"/>
              </a:rPr>
              <a:t/>
            </a:r>
            <a:br>
              <a:rPr lang="en-US" altLang="zh-CN" sz="2400" b="1" dirty="0" smtClean="0">
                <a:solidFill>
                  <a:srgbClr val="EFE8E1"/>
                </a:solidFill>
                <a:latin typeface="KaiTi" panose="02010609060101010101" pitchFamily="49" charset="-122"/>
                <a:ea typeface="KaiTi" panose="02010609060101010101" pitchFamily="49" charset="-122"/>
              </a:rPr>
            </a:br>
            <a:r>
              <a:rPr lang="en-US" altLang="zh-CN" sz="2400" b="1" dirty="0">
                <a:solidFill>
                  <a:srgbClr val="EFE8E1"/>
                </a:solidFill>
                <a:latin typeface="Arial Narrow" panose="020B0606020202030204" pitchFamily="34" charset="0"/>
              </a:rPr>
              <a:t>Hui Mountain Tea </a:t>
            </a:r>
            <a:r>
              <a:rPr lang="en-US" altLang="zh-CN" sz="2400" b="1" dirty="0" smtClean="0">
                <a:solidFill>
                  <a:srgbClr val="EFE8E1"/>
                </a:solidFill>
                <a:latin typeface="Arial Narrow" panose="020B0606020202030204" pitchFamily="34" charset="0"/>
              </a:rPr>
              <a:t>Banquet (1518)</a:t>
            </a:r>
            <a:endParaRPr lang="en-US" sz="2400" dirty="0">
              <a:solidFill>
                <a:srgbClr val="EFE8E1"/>
              </a:solidFill>
              <a:latin typeface="KaiTi" panose="02010609060101010101" pitchFamily="49" charset="-122"/>
              <a:ea typeface="KaiTi" panose="02010609060101010101" pitchFamily="49" charset="-122"/>
            </a:endParaRPr>
          </a:p>
        </p:txBody>
      </p:sp>
      <p:sp>
        <p:nvSpPr>
          <p:cNvPr id="6" name="TextBox 5"/>
          <p:cNvSpPr txBox="1"/>
          <p:nvPr/>
        </p:nvSpPr>
        <p:spPr>
          <a:xfrm>
            <a:off x="1143000" y="5562600"/>
            <a:ext cx="4583242" cy="461665"/>
          </a:xfrm>
          <a:prstGeom prst="rect">
            <a:avLst/>
          </a:prstGeom>
          <a:noFill/>
        </p:spPr>
        <p:txBody>
          <a:bodyPr wrap="none" rtlCol="0">
            <a:spAutoFit/>
          </a:bodyPr>
          <a:lstStyle/>
          <a:p>
            <a:r>
              <a:rPr lang="en-US" sz="2400" b="1" dirty="0" smtClean="0">
                <a:latin typeface="Arial Narrow" panose="020B0606020202030204" pitchFamily="34" charset="0"/>
              </a:rPr>
              <a:t>Tea Environment and Tea Enjoyment</a:t>
            </a:r>
            <a:endParaRPr lang="en-US" sz="2400" b="1" dirty="0">
              <a:latin typeface="Arial Narrow" panose="020B0606020202030204" pitchFamily="34" charset="0"/>
            </a:endParaRPr>
          </a:p>
        </p:txBody>
      </p:sp>
    </p:spTree>
    <p:extLst>
      <p:ext uri="{BB962C8B-B14F-4D97-AF65-F5344CB8AC3E}">
        <p14:creationId xmlns:p14="http://schemas.microsoft.com/office/powerpoint/2010/main" val="331552977"/>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5791199"/>
            <a:ext cx="5334000" cy="68771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143000"/>
            <a:ext cx="8293100" cy="4379569"/>
          </a:xfrm>
          <a:prstGeom prst="rect">
            <a:avLst/>
          </a:prstGeom>
        </p:spPr>
      </p:pic>
      <p:sp>
        <p:nvSpPr>
          <p:cNvPr id="2" name="Rectangle 1"/>
          <p:cNvSpPr/>
          <p:nvPr/>
        </p:nvSpPr>
        <p:spPr>
          <a:xfrm>
            <a:off x="1371600" y="520427"/>
            <a:ext cx="6133089" cy="707886"/>
          </a:xfrm>
          <a:prstGeom prst="rect">
            <a:avLst/>
          </a:prstGeom>
        </p:spPr>
        <p:txBody>
          <a:bodyPr wrap="none">
            <a:spAutoFit/>
          </a:bodyPr>
          <a:lstStyle/>
          <a:p>
            <a:r>
              <a:rPr lang="en-US" altLang="zh-CN" sz="4000" b="1" dirty="0">
                <a:latin typeface="Arial Narrow" panose="020B0606020202030204" pitchFamily="34" charset="0"/>
                <a:ea typeface="KaiTi" panose="02010609060101010101" pitchFamily="49" charset="-122"/>
              </a:rPr>
              <a:t>Tea Drinking in </a:t>
            </a:r>
            <a:r>
              <a:rPr lang="en-US" altLang="zh-CN" sz="4000" b="1" dirty="0" smtClean="0">
                <a:latin typeface="Arial Narrow" panose="020B0606020202030204" pitchFamily="34" charset="0"/>
                <a:ea typeface="KaiTi" panose="02010609060101010101" pitchFamily="49" charset="-122"/>
              </a:rPr>
              <a:t>Qing </a:t>
            </a:r>
            <a:r>
              <a:rPr lang="en-US" altLang="zh-CN" sz="4000" b="1" dirty="0">
                <a:latin typeface="Arial Narrow" panose="020B0606020202030204" pitchFamily="34" charset="0"/>
                <a:ea typeface="KaiTi" panose="02010609060101010101" pitchFamily="49" charset="-122"/>
              </a:rPr>
              <a:t>Dynasty </a:t>
            </a:r>
            <a:endParaRPr lang="en-US" sz="4000" dirty="0"/>
          </a:p>
        </p:txBody>
      </p:sp>
    </p:spTree>
    <p:extLst>
      <p:ext uri="{BB962C8B-B14F-4D97-AF65-F5344CB8AC3E}">
        <p14:creationId xmlns:p14="http://schemas.microsoft.com/office/powerpoint/2010/main" val="169016721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524000"/>
            <a:ext cx="7629236" cy="4267200"/>
          </a:xfrm>
          <a:prstGeom prst="rect">
            <a:avLst/>
          </a:prstGeom>
        </p:spPr>
      </p:pic>
      <p:sp>
        <p:nvSpPr>
          <p:cNvPr id="4" name="Rectangle 3"/>
          <p:cNvSpPr/>
          <p:nvPr/>
        </p:nvSpPr>
        <p:spPr>
          <a:xfrm>
            <a:off x="1371600" y="1143000"/>
            <a:ext cx="4572000" cy="1338828"/>
          </a:xfrm>
          <a:prstGeom prst="rect">
            <a:avLst/>
          </a:prstGeom>
        </p:spPr>
        <p:txBody>
          <a:bodyPr>
            <a:spAutoFit/>
          </a:bodyPr>
          <a:lstStyle/>
          <a:p>
            <a:r>
              <a:rPr lang="en-US" sz="2700" b="1" dirty="0">
                <a:latin typeface="Arial Narrow" panose="020B0606020202030204" pitchFamily="34" charset="0"/>
                <a:ea typeface="KaiTi" panose="02010609060101010101" pitchFamily="49" charset="-122"/>
              </a:rPr>
              <a:t>www.lotusperry.com</a:t>
            </a:r>
            <a:r>
              <a:rPr lang="en-US" sz="2700" b="1" dirty="0">
                <a:latin typeface="Arial Narrow" panose="020B0606020202030204" pitchFamily="34" charset="0"/>
              </a:rPr>
              <a:t/>
            </a:r>
            <a:br>
              <a:rPr lang="en-US" sz="2700" b="1" dirty="0">
                <a:latin typeface="Arial Narrow" panose="020B0606020202030204" pitchFamily="34" charset="0"/>
              </a:rPr>
            </a:br>
            <a:r>
              <a:rPr lang="en-US" sz="2700" dirty="0">
                <a:latin typeface="Arial Narrow" panose="020B0606020202030204" pitchFamily="34" charset="0"/>
              </a:rPr>
              <a:t/>
            </a:r>
            <a:br>
              <a:rPr lang="en-US" sz="2700" dirty="0">
                <a:latin typeface="Arial Narrow" panose="020B0606020202030204" pitchFamily="34" charset="0"/>
              </a:rPr>
            </a:br>
            <a:endParaRPr lang="en-US" sz="2700" dirty="0">
              <a:latin typeface="Arial Narrow" panose="020B0606020202030204" pitchFamily="34" charset="0"/>
            </a:endParaRPr>
          </a:p>
        </p:txBody>
      </p:sp>
    </p:spTree>
    <p:extLst>
      <p:ext uri="{BB962C8B-B14F-4D97-AF65-F5344CB8AC3E}">
        <p14:creationId xmlns:p14="http://schemas.microsoft.com/office/powerpoint/2010/main" val="3181778708"/>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1363717"/>
            <a:ext cx="4176382" cy="5486400"/>
          </a:xfrm>
          <a:prstGeom prst="rect">
            <a:avLst/>
          </a:prstGeom>
        </p:spPr>
      </p:pic>
      <p:sp>
        <p:nvSpPr>
          <p:cNvPr id="3" name="TextBox 2"/>
          <p:cNvSpPr txBox="1"/>
          <p:nvPr/>
        </p:nvSpPr>
        <p:spPr>
          <a:xfrm>
            <a:off x="1447800" y="438834"/>
            <a:ext cx="6605142" cy="1200329"/>
          </a:xfrm>
          <a:prstGeom prst="rect">
            <a:avLst/>
          </a:prstGeom>
          <a:noFill/>
        </p:spPr>
        <p:txBody>
          <a:bodyPr wrap="none" rtlCol="0">
            <a:spAutoFit/>
          </a:bodyPr>
          <a:lstStyle/>
          <a:p>
            <a:r>
              <a:rPr lang="zh-CN" altLang="en-US" sz="4000" b="1" dirty="0" smtClean="0">
                <a:latin typeface="KaiTi" panose="02010609060101010101" pitchFamily="49" charset="-122"/>
                <a:ea typeface="KaiTi" panose="02010609060101010101" pitchFamily="49" charset="-122"/>
              </a:rPr>
              <a:t>续茶经 陆廷灿 （清）</a:t>
            </a:r>
            <a:r>
              <a:rPr lang="en-US" altLang="zh-CN" sz="4000" b="1" dirty="0" smtClean="0">
                <a:latin typeface="KaiTi" panose="02010609060101010101" pitchFamily="49" charset="-122"/>
                <a:ea typeface="KaiTi" panose="02010609060101010101" pitchFamily="49" charset="-122"/>
              </a:rPr>
              <a:t/>
            </a:r>
            <a:br>
              <a:rPr lang="en-US" altLang="zh-CN" sz="4000" b="1" dirty="0" smtClean="0">
                <a:latin typeface="KaiTi" panose="02010609060101010101" pitchFamily="49" charset="-122"/>
                <a:ea typeface="KaiTi" panose="02010609060101010101" pitchFamily="49" charset="-122"/>
              </a:rPr>
            </a:br>
            <a:r>
              <a:rPr lang="en-US" altLang="zh-CN" sz="3200" b="1" dirty="0" smtClean="0">
                <a:latin typeface="Arial Narrow" panose="020B0606020202030204" pitchFamily="34" charset="0"/>
                <a:ea typeface="KaiTi" panose="02010609060101010101" pitchFamily="49" charset="-122"/>
              </a:rPr>
              <a:t>Sequel To The Classic Of Tea </a:t>
            </a:r>
            <a:r>
              <a:rPr lang="zh-CN" altLang="en-US" sz="3200" b="1" dirty="0" smtClean="0">
                <a:latin typeface="Arial Narrow" panose="020B0606020202030204" pitchFamily="34" charset="0"/>
                <a:ea typeface="KaiTi" panose="02010609060101010101" pitchFamily="49" charset="-122"/>
              </a:rPr>
              <a:t>（</a:t>
            </a:r>
            <a:r>
              <a:rPr lang="en-US" altLang="zh-CN" sz="3200" b="1" dirty="0" smtClean="0">
                <a:latin typeface="Arial Narrow" panose="020B0606020202030204" pitchFamily="34" charset="0"/>
                <a:ea typeface="KaiTi" panose="02010609060101010101" pitchFamily="49" charset="-122"/>
              </a:rPr>
              <a:t>1735</a:t>
            </a:r>
            <a:r>
              <a:rPr lang="zh-CN" altLang="en-US" sz="3200" b="1" dirty="0" smtClean="0">
                <a:latin typeface="Arial Narrow" panose="020B0606020202030204" pitchFamily="34" charset="0"/>
                <a:ea typeface="KaiTi" panose="02010609060101010101" pitchFamily="49" charset="-122"/>
              </a:rPr>
              <a:t>）</a:t>
            </a:r>
            <a:r>
              <a:rPr lang="en-US" altLang="zh-CN" sz="3200" b="1" dirty="0" smtClean="0">
                <a:latin typeface="Arial Narrow" panose="020B0606020202030204" pitchFamily="34" charset="0"/>
                <a:ea typeface="KaiTi" panose="02010609060101010101" pitchFamily="49" charset="-122"/>
              </a:rPr>
              <a:t> </a:t>
            </a:r>
            <a:endParaRPr lang="en-US" sz="3200" b="1"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1530691293"/>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84" y="1219200"/>
            <a:ext cx="8746416" cy="4630068"/>
          </a:xfrm>
          <a:prstGeom prst="rect">
            <a:avLst/>
          </a:prstGeom>
        </p:spPr>
      </p:pic>
      <p:sp>
        <p:nvSpPr>
          <p:cNvPr id="3" name="TextBox 2"/>
          <p:cNvSpPr txBox="1"/>
          <p:nvPr/>
        </p:nvSpPr>
        <p:spPr>
          <a:xfrm>
            <a:off x="1352915" y="634425"/>
            <a:ext cx="3752485" cy="584775"/>
          </a:xfrm>
          <a:prstGeom prst="rect">
            <a:avLst/>
          </a:prstGeom>
          <a:noFill/>
        </p:spPr>
        <p:txBody>
          <a:bodyPr wrap="square" rtlCol="0">
            <a:spAutoFit/>
          </a:bodyPr>
          <a:lstStyle/>
          <a:p>
            <a:r>
              <a:rPr lang="zh-CN" altLang="en-US" sz="3200" b="1" dirty="0" smtClean="0">
                <a:latin typeface="Arial Narrow" panose="020B0606020202030204" pitchFamily="34" charset="0"/>
                <a:ea typeface="KaiTi" panose="02010609060101010101" pitchFamily="49" charset="-122"/>
              </a:rPr>
              <a:t>功夫茶 </a:t>
            </a:r>
            <a:r>
              <a:rPr lang="en-US" altLang="zh-CN" sz="3200" b="1" dirty="0" smtClean="0">
                <a:latin typeface="Arial Narrow" panose="020B0606020202030204" pitchFamily="34" charset="0"/>
                <a:ea typeface="KaiTi" panose="02010609060101010101" pitchFamily="49" charset="-122"/>
              </a:rPr>
              <a:t>Gong Fu Tea</a:t>
            </a:r>
            <a:r>
              <a:rPr lang="en-US" sz="3200" b="1" dirty="0" smtClean="0">
                <a:latin typeface="Arial Narrow" panose="020B0606020202030204" pitchFamily="34" charset="0"/>
                <a:ea typeface="KaiTi" panose="02010609060101010101" pitchFamily="49" charset="-122"/>
              </a:rPr>
              <a:t> </a:t>
            </a:r>
            <a:endParaRPr lang="en-US" sz="3200" b="1"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19411514"/>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352550" y="933450"/>
            <a:ext cx="6858000" cy="5143500"/>
          </a:xfrm>
          <a:prstGeom prst="rect">
            <a:avLst/>
          </a:prstGeom>
        </p:spPr>
      </p:pic>
      <p:sp>
        <p:nvSpPr>
          <p:cNvPr id="3" name="TextBox 2"/>
          <p:cNvSpPr txBox="1"/>
          <p:nvPr/>
        </p:nvSpPr>
        <p:spPr>
          <a:xfrm>
            <a:off x="3061021" y="0"/>
            <a:ext cx="2288549" cy="507831"/>
          </a:xfrm>
          <a:prstGeom prst="rect">
            <a:avLst/>
          </a:prstGeom>
          <a:noFill/>
        </p:spPr>
        <p:txBody>
          <a:bodyPr wrap="square" rtlCol="0">
            <a:spAutoFit/>
          </a:bodyPr>
          <a:lstStyle/>
          <a:p>
            <a:r>
              <a:rPr lang="en-US" sz="2700" b="1" dirty="0" smtClean="0">
                <a:solidFill>
                  <a:srgbClr val="D34817"/>
                </a:solidFill>
              </a:rPr>
              <a:t> One Quality</a:t>
            </a:r>
            <a:endParaRPr lang="en-US" sz="2700" b="1" dirty="0">
              <a:solidFill>
                <a:srgbClr val="D34817"/>
              </a:solidFill>
            </a:endParaRPr>
          </a:p>
        </p:txBody>
      </p:sp>
      <p:sp>
        <p:nvSpPr>
          <p:cNvPr id="4" name="Rectangle 3"/>
          <p:cNvSpPr/>
          <p:nvPr/>
        </p:nvSpPr>
        <p:spPr>
          <a:xfrm flipH="1" flipV="1">
            <a:off x="4202668" y="3613666"/>
            <a:ext cx="369332" cy="369332"/>
          </a:xfrm>
          <a:prstGeom prst="rect">
            <a:avLst/>
          </a:prstGeom>
        </p:spPr>
        <p:txBody>
          <a:bodyPr wrap="square">
            <a:spAutoFit/>
          </a:bodyPr>
          <a:lstStyle/>
          <a:p>
            <a:r>
              <a:rPr lang="en-US" dirty="0" smtClean="0">
                <a:latin typeface="Arial Narrow" panose="020B0606020202030204" pitchFamily="34" charset="0"/>
                <a:ea typeface="KaiTi" panose="02010609060101010101" pitchFamily="49" charset="-122"/>
              </a:rPr>
              <a:t>《</a:t>
            </a:r>
            <a:endParaRPr lang="en-US" dirty="0"/>
          </a:p>
        </p:txBody>
      </p:sp>
      <p:sp>
        <p:nvSpPr>
          <p:cNvPr id="5" name="Rectangle 4"/>
          <p:cNvSpPr/>
          <p:nvPr/>
        </p:nvSpPr>
        <p:spPr>
          <a:xfrm>
            <a:off x="3286761" y="769554"/>
            <a:ext cx="1965603" cy="507831"/>
          </a:xfrm>
          <a:prstGeom prst="rect">
            <a:avLst/>
          </a:prstGeom>
        </p:spPr>
        <p:txBody>
          <a:bodyPr wrap="none">
            <a:spAutoFit/>
          </a:bodyPr>
          <a:lstStyle/>
          <a:p>
            <a:r>
              <a:rPr lang="en-US" sz="2700" b="1" dirty="0" smtClean="0">
                <a:solidFill>
                  <a:srgbClr val="D34817"/>
                </a:solidFill>
              </a:rPr>
              <a:t>Two Spring</a:t>
            </a:r>
            <a:endParaRPr lang="en-US" sz="2700" b="1" dirty="0">
              <a:solidFill>
                <a:srgbClr val="D34817"/>
              </a:solidFill>
            </a:endParaRPr>
          </a:p>
        </p:txBody>
      </p:sp>
      <p:sp>
        <p:nvSpPr>
          <p:cNvPr id="6" name="Rectangle 5"/>
          <p:cNvSpPr/>
          <p:nvPr/>
        </p:nvSpPr>
        <p:spPr>
          <a:xfrm>
            <a:off x="3414374" y="1706786"/>
            <a:ext cx="1776448" cy="507831"/>
          </a:xfrm>
          <a:prstGeom prst="rect">
            <a:avLst/>
          </a:prstGeom>
        </p:spPr>
        <p:txBody>
          <a:bodyPr wrap="none">
            <a:spAutoFit/>
          </a:bodyPr>
          <a:lstStyle/>
          <a:p>
            <a:r>
              <a:rPr lang="en-US" sz="2700" b="1" dirty="0" smtClean="0">
                <a:solidFill>
                  <a:srgbClr val="D34817"/>
                </a:solidFill>
              </a:rPr>
              <a:t>Three Boil</a:t>
            </a:r>
            <a:endParaRPr lang="en-US" sz="2700" b="1" dirty="0">
              <a:solidFill>
                <a:srgbClr val="D34817"/>
              </a:solidFill>
            </a:endParaRPr>
          </a:p>
        </p:txBody>
      </p:sp>
      <p:sp>
        <p:nvSpPr>
          <p:cNvPr id="7" name="Rectangle 6"/>
          <p:cNvSpPr/>
          <p:nvPr/>
        </p:nvSpPr>
        <p:spPr>
          <a:xfrm>
            <a:off x="3195564" y="2585384"/>
            <a:ext cx="2214068" cy="507831"/>
          </a:xfrm>
          <a:prstGeom prst="rect">
            <a:avLst/>
          </a:prstGeom>
        </p:spPr>
        <p:txBody>
          <a:bodyPr wrap="none">
            <a:spAutoFit/>
          </a:bodyPr>
          <a:lstStyle/>
          <a:p>
            <a:r>
              <a:rPr lang="en-US" sz="2700" b="1" dirty="0" smtClean="0">
                <a:solidFill>
                  <a:srgbClr val="D34817"/>
                </a:solidFill>
              </a:rPr>
              <a:t>Four Utensils</a:t>
            </a:r>
            <a:endParaRPr lang="en-US" sz="2700" b="1" dirty="0">
              <a:solidFill>
                <a:srgbClr val="D34817"/>
              </a:solidFill>
            </a:endParaRPr>
          </a:p>
        </p:txBody>
      </p:sp>
      <p:sp>
        <p:nvSpPr>
          <p:cNvPr id="8" name="Rectangle 7"/>
          <p:cNvSpPr/>
          <p:nvPr/>
        </p:nvSpPr>
        <p:spPr>
          <a:xfrm>
            <a:off x="3257992" y="3392971"/>
            <a:ext cx="3797835" cy="507831"/>
          </a:xfrm>
          <a:prstGeom prst="rect">
            <a:avLst/>
          </a:prstGeom>
        </p:spPr>
        <p:txBody>
          <a:bodyPr wrap="none">
            <a:spAutoFit/>
          </a:bodyPr>
          <a:lstStyle/>
          <a:p>
            <a:r>
              <a:rPr lang="en-US" sz="2700" b="1" dirty="0" smtClean="0">
                <a:solidFill>
                  <a:srgbClr val="D34817"/>
                </a:solidFill>
              </a:rPr>
              <a:t>Five Try by Sip &amp; Taste</a:t>
            </a:r>
            <a:endParaRPr lang="en-US" sz="2700" b="1" dirty="0">
              <a:solidFill>
                <a:srgbClr val="D34817"/>
              </a:solidFill>
            </a:endParaRPr>
          </a:p>
        </p:txBody>
      </p:sp>
      <p:sp>
        <p:nvSpPr>
          <p:cNvPr id="9" name="Rectangle 8"/>
          <p:cNvSpPr/>
          <p:nvPr/>
        </p:nvSpPr>
        <p:spPr>
          <a:xfrm>
            <a:off x="3195564" y="4147298"/>
            <a:ext cx="3833101" cy="507831"/>
          </a:xfrm>
          <a:prstGeom prst="rect">
            <a:avLst/>
          </a:prstGeom>
        </p:spPr>
        <p:txBody>
          <a:bodyPr wrap="none">
            <a:spAutoFit/>
          </a:bodyPr>
          <a:lstStyle/>
          <a:p>
            <a:r>
              <a:rPr lang="en-US" sz="2700" b="1" dirty="0" smtClean="0">
                <a:solidFill>
                  <a:srgbClr val="D34817"/>
                </a:solidFill>
              </a:rPr>
              <a:t>Six Fire &amp; temperature</a:t>
            </a:r>
            <a:endParaRPr lang="en-US" sz="2700" b="1" dirty="0">
              <a:solidFill>
                <a:srgbClr val="D34817"/>
              </a:solidFill>
            </a:endParaRPr>
          </a:p>
        </p:txBody>
      </p:sp>
      <p:sp>
        <p:nvSpPr>
          <p:cNvPr id="10" name="Rectangle 9"/>
          <p:cNvSpPr/>
          <p:nvPr/>
        </p:nvSpPr>
        <p:spPr>
          <a:xfrm>
            <a:off x="3195564" y="5138915"/>
            <a:ext cx="3453189" cy="507831"/>
          </a:xfrm>
          <a:prstGeom prst="rect">
            <a:avLst/>
          </a:prstGeom>
        </p:spPr>
        <p:txBody>
          <a:bodyPr wrap="none">
            <a:spAutoFit/>
          </a:bodyPr>
          <a:lstStyle/>
          <a:p>
            <a:r>
              <a:rPr lang="en-US" sz="2700" b="1" dirty="0" smtClean="0">
                <a:solidFill>
                  <a:srgbClr val="D34817"/>
                </a:solidFill>
              </a:rPr>
              <a:t>Seven Companions</a:t>
            </a:r>
            <a:endParaRPr lang="en-US" sz="2700" b="1" dirty="0">
              <a:solidFill>
                <a:srgbClr val="D34817"/>
              </a:solidFill>
            </a:endParaRPr>
          </a:p>
        </p:txBody>
      </p:sp>
      <p:sp>
        <p:nvSpPr>
          <p:cNvPr id="11" name="Rectangle 10"/>
          <p:cNvSpPr/>
          <p:nvPr/>
        </p:nvSpPr>
        <p:spPr>
          <a:xfrm>
            <a:off x="3132232" y="5876616"/>
            <a:ext cx="4240263" cy="507831"/>
          </a:xfrm>
          <a:prstGeom prst="rect">
            <a:avLst/>
          </a:prstGeom>
        </p:spPr>
        <p:txBody>
          <a:bodyPr wrap="none">
            <a:spAutoFit/>
          </a:bodyPr>
          <a:lstStyle/>
          <a:p>
            <a:r>
              <a:rPr lang="en-US" sz="2700" b="1" dirty="0" smtClean="0">
                <a:solidFill>
                  <a:srgbClr val="D34817"/>
                </a:solidFill>
              </a:rPr>
              <a:t>Eight Meritorious Service</a:t>
            </a:r>
            <a:endParaRPr lang="en-US" sz="2700" b="1" dirty="0">
              <a:solidFill>
                <a:srgbClr val="D34817"/>
              </a:solidFill>
            </a:endParaRPr>
          </a:p>
        </p:txBody>
      </p:sp>
    </p:spTree>
    <p:extLst>
      <p:ext uri="{BB962C8B-B14F-4D97-AF65-F5344CB8AC3E}">
        <p14:creationId xmlns:p14="http://schemas.microsoft.com/office/powerpoint/2010/main" val="18416748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38649"/>
            <a:ext cx="6436812" cy="19376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2247734"/>
            <a:ext cx="4495800" cy="4495800"/>
          </a:xfrm>
          <a:prstGeom prst="rect">
            <a:avLst/>
          </a:prstGeom>
        </p:spPr>
      </p:pic>
      <p:sp>
        <p:nvSpPr>
          <p:cNvPr id="2" name="TextBox 1"/>
          <p:cNvSpPr txBox="1"/>
          <p:nvPr/>
        </p:nvSpPr>
        <p:spPr>
          <a:xfrm>
            <a:off x="914400" y="2022066"/>
            <a:ext cx="3584636" cy="461665"/>
          </a:xfrm>
          <a:prstGeom prst="rect">
            <a:avLst/>
          </a:prstGeom>
          <a:solidFill>
            <a:srgbClr val="4B5953"/>
          </a:solidFill>
        </p:spPr>
        <p:txBody>
          <a:bodyPr wrap="none" rtlCol="0">
            <a:spAutoFit/>
          </a:bodyPr>
          <a:lstStyle/>
          <a:p>
            <a:r>
              <a:rPr lang="zh-CN" altLang="en-US" sz="2400" b="1" dirty="0" smtClean="0">
                <a:solidFill>
                  <a:schemeClr val="tx2">
                    <a:lumMod val="20000"/>
                    <a:lumOff val="80000"/>
                  </a:schemeClr>
                </a:solidFill>
                <a:latin typeface="KaiTi" panose="02010609060101010101" pitchFamily="49" charset="-122"/>
                <a:ea typeface="KaiTi" panose="02010609060101010101" pitchFamily="49" charset="-122"/>
              </a:rPr>
              <a:t>生茶 </a:t>
            </a:r>
            <a:r>
              <a:rPr lang="zh-TW" altLang="en-US" sz="2400" dirty="0" smtClean="0">
                <a:solidFill>
                  <a:schemeClr val="tx2">
                    <a:lumMod val="20000"/>
                    <a:lumOff val="80000"/>
                  </a:schemeClr>
                </a:solidFill>
                <a:latin typeface="KaiTi" panose="02010609060101010101" pitchFamily="49" charset="-122"/>
                <a:ea typeface="KaiTi" panose="02010609060101010101" pitchFamily="49" charset="-122"/>
              </a:rPr>
              <a:t>◆ </a:t>
            </a:r>
            <a:r>
              <a:rPr lang="zh-CN" altLang="en-US" sz="2400" b="1" dirty="0" smtClean="0">
                <a:solidFill>
                  <a:schemeClr val="tx2">
                    <a:lumMod val="20000"/>
                    <a:lumOff val="80000"/>
                  </a:schemeClr>
                </a:solidFill>
                <a:latin typeface="KaiTi" panose="02010609060101010101" pitchFamily="49" charset="-122"/>
                <a:ea typeface="KaiTi" panose="02010609060101010101" pitchFamily="49" charset="-122"/>
              </a:rPr>
              <a:t>熟茶 </a:t>
            </a:r>
            <a:r>
              <a:rPr lang="zh-TW" altLang="en-US" sz="2400" dirty="0" smtClean="0">
                <a:solidFill>
                  <a:schemeClr val="tx2">
                    <a:lumMod val="20000"/>
                    <a:lumOff val="80000"/>
                  </a:schemeClr>
                </a:solidFill>
                <a:latin typeface="KaiTi" panose="02010609060101010101" pitchFamily="49" charset="-122"/>
                <a:ea typeface="KaiTi" panose="02010609060101010101" pitchFamily="49" charset="-122"/>
              </a:rPr>
              <a:t>◆ </a:t>
            </a:r>
            <a:r>
              <a:rPr lang="zh-CN" altLang="en-US" sz="2400" b="1" dirty="0" smtClean="0">
                <a:solidFill>
                  <a:schemeClr val="tx2">
                    <a:lumMod val="20000"/>
                    <a:lumOff val="80000"/>
                  </a:schemeClr>
                </a:solidFill>
                <a:latin typeface="KaiTi" panose="02010609060101010101" pitchFamily="49" charset="-122"/>
                <a:ea typeface="KaiTi" panose="02010609060101010101" pitchFamily="49" charset="-122"/>
              </a:rPr>
              <a:t>普洱茶</a:t>
            </a:r>
            <a:endParaRPr lang="en-US" sz="2400" b="1" dirty="0">
              <a:solidFill>
                <a:schemeClr val="tx2">
                  <a:lumMod val="20000"/>
                  <a:lumOff val="80000"/>
                </a:schemeClr>
              </a:solidFill>
              <a:latin typeface="KaiTi" panose="02010609060101010101" pitchFamily="49" charset="-122"/>
              <a:ea typeface="KaiTi" panose="02010609060101010101" pitchFamily="49" charset="-122"/>
            </a:endParaRPr>
          </a:p>
        </p:txBody>
      </p:sp>
      <p:sp>
        <p:nvSpPr>
          <p:cNvPr id="6" name="TextBox 5"/>
          <p:cNvSpPr txBox="1"/>
          <p:nvPr/>
        </p:nvSpPr>
        <p:spPr>
          <a:xfrm>
            <a:off x="2209800" y="3352800"/>
            <a:ext cx="184731" cy="369332"/>
          </a:xfrm>
          <a:prstGeom prst="rect">
            <a:avLst/>
          </a:prstGeom>
          <a:noFill/>
        </p:spPr>
        <p:txBody>
          <a:bodyPr wrap="none" rtlCol="0">
            <a:spAutoFit/>
          </a:bodyPr>
          <a:lstStyle/>
          <a:p>
            <a:endParaRPr lang="en-US" dirty="0"/>
          </a:p>
        </p:txBody>
      </p:sp>
      <p:sp>
        <p:nvSpPr>
          <p:cNvPr id="9" name="Rectangle 2"/>
          <p:cNvSpPr>
            <a:spLocks noChangeArrowheads="1"/>
          </p:cNvSpPr>
          <p:nvPr/>
        </p:nvSpPr>
        <p:spPr bwMode="auto">
          <a:xfrm>
            <a:off x="2130175" y="2618566"/>
            <a:ext cx="1447800" cy="4154984"/>
          </a:xfrm>
          <a:prstGeom prst="rect">
            <a:avLst/>
          </a:prstGeom>
          <a:solidFill>
            <a:srgbClr val="4B5953"/>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采</a:t>
            </a:r>
            <a:r>
              <a:rPr lang="zh-CN" altLang="en-US" sz="2400" b="1" dirty="0" smtClean="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t>青</a:t>
            </a:r>
            <a:r>
              <a:rPr lang="en-US" altLang="zh-CN" sz="2400" b="1" dirty="0" smtClean="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t/>
            </a:r>
            <a:br>
              <a:rPr lang="en-US" altLang="zh-CN" sz="2400" b="1" dirty="0" smtClean="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br>
            <a:r>
              <a:rPr kumimoji="0" lang="en-US" altLang="en-US" sz="2400" b="1" i="0" u="none" strike="noStrike" cap="none" normalizeH="0" baseline="0" dirty="0" err="1"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萎凋</a:t>
            </a:r>
            <a: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
            </a:r>
            <a:b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br>
            <a:r>
              <a:rPr kumimoji="0" lang="en-US" altLang="en-US" sz="2400" b="1" i="0" u="none" strike="noStrike" cap="none" normalizeH="0" baseline="0" dirty="0" err="1"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发酵</a:t>
            </a:r>
            <a:endParaRPr lang="en-US" altLang="en-US" sz="2400" b="1" dirty="0" err="1">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杀青</a:t>
            </a:r>
            <a: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
            </a:r>
            <a:b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br>
            <a:r>
              <a:rPr kumimoji="0" lang="en-US" altLang="en-US" sz="2400" b="1" i="0" u="none" strike="noStrike" cap="none" normalizeH="0" baseline="0" dirty="0" err="1"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揉捻</a:t>
            </a:r>
            <a: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
            </a:r>
            <a:b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br>
            <a:r>
              <a:rPr kumimoji="0" lang="zh-CN"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闷黄</a:t>
            </a:r>
            <a:endPar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zh-CN" altLang="en-US" sz="2400" b="1" dirty="0" smtClean="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t>渥堆发</a:t>
            </a:r>
            <a:r>
              <a:rPr lang="zh-CN" altLang="en-US" sz="2400" b="1" dirty="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t>酵</a:t>
            </a:r>
            <a:r>
              <a:rPr lang="en-US" altLang="en-US" sz="2400" b="1" dirty="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t/>
            </a:r>
            <a:br>
              <a:rPr lang="en-US" altLang="en-US" sz="2400" b="1" dirty="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br>
            <a:r>
              <a:rPr kumimoji="0" lang="en-US" altLang="en-US" sz="2400" b="1" i="0" u="none" strike="noStrike" cap="none" normalizeH="0" baseline="0" dirty="0" err="1"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干燥</a:t>
            </a:r>
            <a:r>
              <a:rPr lang="en-US" altLang="en-US" sz="2400" b="1" dirty="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t/>
            </a:r>
            <a:br>
              <a:rPr lang="en-US" altLang="en-US" sz="2400" b="1" dirty="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br>
            <a: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a:t>
            </a:r>
            <a:r>
              <a:rPr kumimoji="0" lang="en-US" altLang="en-US" sz="2400" b="1" i="0" u="none" strike="noStrike" cap="none" normalizeH="0" baseline="0" dirty="0" err="1"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初制茶</a:t>
            </a:r>
            <a: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 </a:t>
            </a:r>
            <a:b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br>
            <a:r>
              <a:rPr kumimoji="0" lang="en-US" altLang="en-US" sz="2400" b="1" i="0" u="none" strike="noStrike" cap="none" normalizeH="0" baseline="0" dirty="0" err="1"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精制</a:t>
            </a:r>
            <a:r>
              <a:rPr lang="en-US" altLang="en-US" sz="2400" b="1" dirty="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t/>
            </a:r>
            <a:br>
              <a:rPr lang="en-US" altLang="en-US" sz="2400" b="1" dirty="0">
                <a:solidFill>
                  <a:schemeClr val="tx2">
                    <a:lumMod val="20000"/>
                    <a:lumOff val="80000"/>
                  </a:schemeClr>
                </a:solidFill>
                <a:latin typeface="KaiTi" panose="02010609060101010101" pitchFamily="49" charset="-122"/>
                <a:ea typeface="KaiTi" panose="02010609060101010101" pitchFamily="49" charset="-122"/>
                <a:cs typeface="Arial" panose="020B0604020202020204" pitchFamily="34" charset="0"/>
              </a:rPr>
            </a:br>
            <a:r>
              <a:rPr kumimoji="0" lang="en-US" altLang="en-US" sz="2400" b="1" i="0" u="none" strike="noStrike" cap="none" normalizeH="0" baseline="0" dirty="0" err="1" smtClean="0">
                <a:ln>
                  <a:noFill/>
                </a:ln>
                <a:solidFill>
                  <a:schemeClr val="tx2">
                    <a:lumMod val="20000"/>
                    <a:lumOff val="80000"/>
                  </a:schemeClr>
                </a:solidFill>
                <a:effectLst/>
                <a:latin typeface="KaiTi" panose="02010609060101010101" pitchFamily="49" charset="-122"/>
                <a:ea typeface="KaiTi" panose="02010609060101010101" pitchFamily="49" charset="-122"/>
                <a:cs typeface="Arial" panose="020B0604020202020204" pitchFamily="34" charset="0"/>
              </a:rPr>
              <a:t>加工</a:t>
            </a:r>
            <a:r>
              <a:rPr kumimoji="0" lang="en-US" altLang="en-US" sz="2400" b="1" i="0" u="none" strike="noStrike" cap="none" normalizeH="0" baseline="0" dirty="0" smtClean="0">
                <a:ln>
                  <a:noFill/>
                </a:ln>
                <a:solidFill>
                  <a:schemeClr val="tx2">
                    <a:lumMod val="20000"/>
                    <a:lumOff val="80000"/>
                  </a:schemeClr>
                </a:solidFill>
                <a:effectLst/>
                <a:latin typeface="KaiTi" panose="02010609060101010101" pitchFamily="49" charset="-122"/>
                <a:ea typeface="KaiTi" panose="02010609060101010101" pitchFamily="49" charset="-122"/>
              </a:rPr>
              <a:t> </a:t>
            </a:r>
          </a:p>
        </p:txBody>
      </p:sp>
    </p:spTree>
    <p:extLst>
      <p:ext uri="{BB962C8B-B14F-4D97-AF65-F5344CB8AC3E}">
        <p14:creationId xmlns:p14="http://schemas.microsoft.com/office/powerpoint/2010/main" val="929083577"/>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5312931"/>
            <a:ext cx="3352800" cy="154506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979" y="199121"/>
            <a:ext cx="3823221" cy="665099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3924" y="57455"/>
            <a:ext cx="3379076" cy="5255476"/>
          </a:xfrm>
          <a:prstGeom prst="rect">
            <a:avLst/>
          </a:prstGeom>
        </p:spPr>
      </p:pic>
    </p:spTree>
    <p:extLst>
      <p:ext uri="{BB962C8B-B14F-4D97-AF65-F5344CB8AC3E}">
        <p14:creationId xmlns:p14="http://schemas.microsoft.com/office/powerpoint/2010/main" val="1297247285"/>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0"/>
            <a:ext cx="4846813" cy="41148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1453" y="1221828"/>
            <a:ext cx="4652547" cy="5638800"/>
          </a:xfrm>
          <a:prstGeom prst="rect">
            <a:avLst/>
          </a:prstGeom>
        </p:spPr>
      </p:pic>
    </p:spTree>
    <p:extLst>
      <p:ext uri="{BB962C8B-B14F-4D97-AF65-F5344CB8AC3E}">
        <p14:creationId xmlns:p14="http://schemas.microsoft.com/office/powerpoint/2010/main" val="3910927765"/>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1447800"/>
            <a:ext cx="6477000" cy="4495800"/>
          </a:xfrm>
          <a:prstGeom prst="rect">
            <a:avLst/>
          </a:prstGeom>
          <a:noFill/>
        </p:spPr>
        <p:txBody>
          <a:bodyPr wrap="square" rtlCol="0">
            <a:spAutoFit/>
          </a:bodyPr>
          <a:lstStyle/>
          <a:p>
            <a:endParaRPr lang="en-US" dirty="0"/>
          </a:p>
        </p:txBody>
      </p:sp>
      <p:sp>
        <p:nvSpPr>
          <p:cNvPr id="6" name="TextBox 5"/>
          <p:cNvSpPr txBox="1"/>
          <p:nvPr/>
        </p:nvSpPr>
        <p:spPr>
          <a:xfrm>
            <a:off x="1600200" y="533400"/>
            <a:ext cx="6858000" cy="5493812"/>
          </a:xfrm>
          <a:prstGeom prst="rect">
            <a:avLst/>
          </a:prstGeom>
          <a:noFill/>
        </p:spPr>
        <p:txBody>
          <a:bodyPr wrap="square" rtlCol="0">
            <a:spAutoFit/>
          </a:bodyPr>
          <a:lstStyle/>
          <a:p>
            <a:r>
              <a:rPr lang="zh-TW" altLang="en-US" sz="4000" b="1" dirty="0" smtClean="0">
                <a:latin typeface="Arial Narrow" panose="020B0606020202030204" pitchFamily="34" charset="0"/>
                <a:ea typeface="KaiTi" panose="02010609060101010101" pitchFamily="49" charset="-122"/>
              </a:rPr>
              <a:t>黑茶 </a:t>
            </a:r>
            <a:r>
              <a:rPr lang="en-US" sz="4000" b="1" dirty="0" smtClean="0">
                <a:latin typeface="Arial Narrow" panose="020B0606020202030204" pitchFamily="34" charset="0"/>
              </a:rPr>
              <a:t>Fermented </a:t>
            </a:r>
            <a:r>
              <a:rPr lang="en-US" altLang="zh-TW" sz="4000" b="1" dirty="0">
                <a:latin typeface="Arial Narrow" panose="020B0606020202030204" pitchFamily="34" charset="0"/>
              </a:rPr>
              <a:t>T</a:t>
            </a:r>
            <a:r>
              <a:rPr lang="en-US" sz="4000" b="1" dirty="0" smtClean="0">
                <a:latin typeface="Arial Narrow" panose="020B0606020202030204" pitchFamily="34" charset="0"/>
              </a:rPr>
              <a:t>ea</a:t>
            </a:r>
            <a:r>
              <a:rPr lang="en-US" sz="4000" dirty="0">
                <a:latin typeface="Arial Narrow" panose="020B0606020202030204" pitchFamily="34" charset="0"/>
              </a:rPr>
              <a:t> </a:t>
            </a:r>
            <a:r>
              <a:rPr lang="en-US" sz="4000" dirty="0" smtClean="0">
                <a:latin typeface="Arial Narrow" panose="020B0606020202030204" pitchFamily="34" charset="0"/>
              </a:rPr>
              <a:t>(</a:t>
            </a:r>
            <a:r>
              <a:rPr lang="en-US" altLang="zh-CN" sz="4000" b="1" dirty="0" smtClean="0">
                <a:latin typeface="Arial Narrow" panose="020B0606020202030204" pitchFamily="34" charset="0"/>
              </a:rPr>
              <a:t>Dark </a:t>
            </a:r>
            <a:r>
              <a:rPr lang="en-US" sz="4000" b="1" dirty="0" smtClean="0">
                <a:latin typeface="Arial Narrow" panose="020B0606020202030204" pitchFamily="34" charset="0"/>
              </a:rPr>
              <a:t>Tea</a:t>
            </a:r>
            <a:r>
              <a:rPr lang="en-US" sz="4000" dirty="0">
                <a:latin typeface="Arial Narrow" panose="020B0606020202030204" pitchFamily="34" charset="0"/>
              </a:rPr>
              <a:t>) </a:t>
            </a:r>
            <a:r>
              <a:rPr lang="en-US" dirty="0"/>
              <a:t/>
            </a:r>
            <a:br>
              <a:rPr lang="en-US" dirty="0"/>
            </a:br>
            <a:endParaRPr lang="en-US" dirty="0" smtClean="0"/>
          </a:p>
          <a:p>
            <a:r>
              <a:rPr lang="zh-CN" altLang="en-US" sz="3200" b="1" dirty="0">
                <a:solidFill>
                  <a:srgbClr val="D34817"/>
                </a:solidFill>
                <a:latin typeface="Arial Narrow" panose="020B0606020202030204" pitchFamily="34" charset="0"/>
                <a:ea typeface="KaiTi" panose="02010609060101010101" pitchFamily="49" charset="-122"/>
              </a:rPr>
              <a:t>渥</a:t>
            </a:r>
            <a:r>
              <a:rPr lang="zh-CN" altLang="en-US" sz="3200" b="1" dirty="0" smtClean="0">
                <a:solidFill>
                  <a:srgbClr val="D34817"/>
                </a:solidFill>
                <a:latin typeface="Arial Narrow" panose="020B0606020202030204" pitchFamily="34" charset="0"/>
                <a:ea typeface="KaiTi" panose="02010609060101010101" pitchFamily="49" charset="-122"/>
              </a:rPr>
              <a:t>堆发酵 </a:t>
            </a:r>
            <a:r>
              <a:rPr lang="en-US" altLang="zh-CN" sz="3200" b="1" dirty="0" smtClean="0">
                <a:solidFill>
                  <a:srgbClr val="D34817"/>
                </a:solidFill>
                <a:latin typeface="Arial Narrow" panose="020B0606020202030204" pitchFamily="34" charset="0"/>
                <a:ea typeface="KaiTi" panose="02010609060101010101" pitchFamily="49" charset="-122"/>
              </a:rPr>
              <a:t>Fermentation</a:t>
            </a:r>
            <a:r>
              <a:rPr lang="en-US" dirty="0"/>
              <a:t/>
            </a:r>
            <a:br>
              <a:rPr lang="en-US" dirty="0"/>
            </a:br>
            <a:r>
              <a:rPr lang="en-US" sz="2700" dirty="0">
                <a:latin typeface="Ariel Narrow"/>
              </a:rPr>
              <a:t>- </a:t>
            </a:r>
            <a:r>
              <a:rPr lang="en-US" sz="2700" dirty="0" smtClean="0">
                <a:latin typeface="Ariel Narrow"/>
              </a:rPr>
              <a:t> microbial</a:t>
            </a:r>
            <a:r>
              <a:rPr lang="en-US" sz="2700" dirty="0">
                <a:latin typeface="Ariel Narrow"/>
              </a:rPr>
              <a:t> fermentation</a:t>
            </a:r>
          </a:p>
          <a:p>
            <a:pPr marL="285750" indent="-285750">
              <a:buFontTx/>
              <a:buChar char="-"/>
            </a:pPr>
            <a:r>
              <a:rPr lang="en-US" sz="2700" dirty="0">
                <a:latin typeface="Ariel Narrow"/>
              </a:rPr>
              <a:t>several months to many years. </a:t>
            </a:r>
          </a:p>
          <a:p>
            <a:pPr marL="285750" indent="-285750">
              <a:buFontTx/>
              <a:buChar char="-"/>
            </a:pPr>
            <a:r>
              <a:rPr lang="en-US" sz="2700" dirty="0">
                <a:latin typeface="Ariel Narrow"/>
              </a:rPr>
              <a:t>dark tea, not be confused with black </a:t>
            </a:r>
            <a:r>
              <a:rPr lang="en-US" sz="2700" dirty="0" smtClean="0">
                <a:latin typeface="Ariel Narrow"/>
              </a:rPr>
              <a:t>tea </a:t>
            </a:r>
            <a:r>
              <a:rPr lang="zh-CN" altLang="en-US" sz="2700" dirty="0" smtClean="0">
                <a:latin typeface="KaiTi" panose="02010609060101010101" pitchFamily="49" charset="-122"/>
                <a:ea typeface="KaiTi" panose="02010609060101010101" pitchFamily="49" charset="-122"/>
              </a:rPr>
              <a:t>红茶</a:t>
            </a:r>
            <a:endParaRPr lang="en-US" altLang="zh-CN" sz="2700" dirty="0" smtClean="0">
              <a:latin typeface="KaiTi" panose="02010609060101010101" pitchFamily="49" charset="-122"/>
              <a:ea typeface="KaiTi" panose="02010609060101010101" pitchFamily="49" charset="-122"/>
            </a:endParaRPr>
          </a:p>
          <a:p>
            <a:pPr marL="285750" indent="-285750">
              <a:buFontTx/>
              <a:buChar char="-"/>
            </a:pPr>
            <a:r>
              <a:rPr lang="en-US" sz="2700" dirty="0" smtClean="0">
                <a:latin typeface="Ariel Narrow"/>
              </a:rPr>
              <a:t>fermentation </a:t>
            </a:r>
            <a:r>
              <a:rPr lang="en-US" sz="2700" dirty="0">
                <a:latin typeface="Ariel Narrow"/>
              </a:rPr>
              <a:t>of tea leaves alters their chemistry, affecting the </a:t>
            </a:r>
            <a:r>
              <a:rPr lang="en-US" sz="2700" dirty="0" smtClean="0">
                <a:latin typeface="Ariel Narrow"/>
              </a:rPr>
              <a:t>organoleptic</a:t>
            </a:r>
            <a:r>
              <a:rPr lang="en-US" sz="2700" dirty="0">
                <a:latin typeface="Ariel Narrow"/>
              </a:rPr>
              <a:t> </a:t>
            </a:r>
            <a:r>
              <a:rPr lang="en-US" sz="2700" dirty="0" smtClean="0">
                <a:latin typeface="Ariel Narrow"/>
              </a:rPr>
              <a:t/>
            </a:r>
            <a:br>
              <a:rPr lang="en-US" sz="2700" dirty="0" smtClean="0">
                <a:latin typeface="Ariel Narrow"/>
              </a:rPr>
            </a:br>
            <a:r>
              <a:rPr lang="en-US" sz="2700" dirty="0" smtClean="0">
                <a:latin typeface="Ariel Narrow"/>
              </a:rPr>
              <a:t>qualities </a:t>
            </a:r>
            <a:r>
              <a:rPr lang="en-US" sz="2700" dirty="0">
                <a:latin typeface="Ariel Narrow"/>
              </a:rPr>
              <a:t>of the </a:t>
            </a:r>
            <a:r>
              <a:rPr lang="en-US" sz="2700" dirty="0" smtClean="0">
                <a:latin typeface="Ariel Narrow"/>
              </a:rPr>
              <a:t>tea</a:t>
            </a:r>
          </a:p>
          <a:p>
            <a:pPr marL="285750" indent="-285750">
              <a:buFontTx/>
              <a:buChar char="-"/>
            </a:pPr>
            <a:r>
              <a:rPr lang="en-US" sz="2700" dirty="0" smtClean="0">
                <a:latin typeface="Ariel Narrow"/>
              </a:rPr>
              <a:t>fermentation </a:t>
            </a:r>
            <a:r>
              <a:rPr lang="en-US" sz="2700" dirty="0">
                <a:latin typeface="Ariel Narrow"/>
              </a:rPr>
              <a:t>is carried out primarily by </a:t>
            </a:r>
            <a:r>
              <a:rPr lang="en-US" sz="2700" dirty="0" smtClean="0">
                <a:latin typeface="Ariel Narrow"/>
              </a:rPr>
              <a:t>molds</a:t>
            </a:r>
            <a:r>
              <a:rPr lang="en-US" sz="2700" dirty="0">
                <a:latin typeface="Ariel Narrow"/>
              </a:rPr>
              <a:t> </a:t>
            </a:r>
          </a:p>
          <a:p>
            <a:endParaRPr lang="en-US" dirty="0"/>
          </a:p>
        </p:txBody>
      </p:sp>
    </p:spTree>
    <p:extLst>
      <p:ext uri="{BB962C8B-B14F-4D97-AF65-F5344CB8AC3E}">
        <p14:creationId xmlns:p14="http://schemas.microsoft.com/office/powerpoint/2010/main" val="3107820021"/>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533400"/>
            <a:ext cx="6400800" cy="4493538"/>
          </a:xfrm>
          <a:prstGeom prst="rect">
            <a:avLst/>
          </a:prstGeom>
          <a:noFill/>
        </p:spPr>
        <p:txBody>
          <a:bodyPr wrap="square" rtlCol="0">
            <a:spAutoFit/>
          </a:bodyPr>
          <a:lstStyle/>
          <a:p>
            <a:r>
              <a:rPr lang="zh-CN" altLang="en-US" sz="4000" b="1" dirty="0" smtClean="0">
                <a:latin typeface="Arial Narrow" panose="020B0606020202030204" pitchFamily="34" charset="0"/>
                <a:ea typeface="KaiTi" panose="02010609060101010101" pitchFamily="49" charset="-122"/>
              </a:rPr>
              <a:t>與</a:t>
            </a:r>
            <a:r>
              <a:rPr lang="zh-CN" altLang="en-US" sz="4000" b="1" dirty="0">
                <a:latin typeface="Arial Narrow" panose="020B0606020202030204" pitchFamily="34" charset="0"/>
                <a:ea typeface="KaiTi" panose="02010609060101010101" pitchFamily="49" charset="-122"/>
              </a:rPr>
              <a:t>茶為</a:t>
            </a:r>
            <a:r>
              <a:rPr lang="zh-CN" altLang="en-US" sz="4000" b="1" dirty="0" smtClean="0">
                <a:latin typeface="Arial Narrow" panose="020B0606020202030204" pitchFamily="34" charset="0"/>
                <a:ea typeface="KaiTi" panose="02010609060101010101" pitchFamily="49" charset="-122"/>
              </a:rPr>
              <a:t>友 </a:t>
            </a:r>
            <a:r>
              <a:rPr lang="en-US" altLang="zh-CN" sz="4000" b="1" dirty="0" smtClean="0">
                <a:latin typeface="Arial Narrow" panose="020B0606020202030204" pitchFamily="34" charset="0"/>
                <a:ea typeface="KaiTi" panose="02010609060101010101" pitchFamily="49" charset="-122"/>
              </a:rPr>
              <a:t>B</a:t>
            </a:r>
            <a:r>
              <a:rPr lang="en-US" sz="4000" b="1" dirty="0" smtClean="0">
                <a:latin typeface="Arial Narrow" panose="020B0606020202030204" pitchFamily="34" charset="0"/>
                <a:ea typeface="KaiTi" panose="02010609060101010101" pitchFamily="49" charset="-122"/>
              </a:rPr>
              <a:t>e </a:t>
            </a:r>
            <a:r>
              <a:rPr lang="en-US" sz="4000" b="1" dirty="0">
                <a:latin typeface="Arial Narrow" panose="020B0606020202030204" pitchFamily="34" charset="0"/>
                <a:ea typeface="KaiTi" panose="02010609060101010101" pitchFamily="49" charset="-122"/>
              </a:rPr>
              <a:t>F</a:t>
            </a:r>
            <a:r>
              <a:rPr lang="en-US" sz="4000" b="1" dirty="0" smtClean="0">
                <a:latin typeface="Arial Narrow" panose="020B0606020202030204" pitchFamily="34" charset="0"/>
                <a:ea typeface="KaiTi" panose="02010609060101010101" pitchFamily="49" charset="-122"/>
              </a:rPr>
              <a:t>riends </a:t>
            </a:r>
            <a:r>
              <a:rPr lang="en-US" sz="4000" b="1" dirty="0">
                <a:latin typeface="Arial Narrow" panose="020B0606020202030204" pitchFamily="34" charset="0"/>
                <a:ea typeface="KaiTi" panose="02010609060101010101" pitchFamily="49" charset="-122"/>
              </a:rPr>
              <a:t>with T</a:t>
            </a:r>
            <a:r>
              <a:rPr lang="en-US" sz="4000" b="1" dirty="0" smtClean="0">
                <a:latin typeface="Arial Narrow" panose="020B0606020202030204" pitchFamily="34" charset="0"/>
                <a:ea typeface="KaiTi" panose="02010609060101010101" pitchFamily="49" charset="-122"/>
              </a:rPr>
              <a:t>ea</a:t>
            </a:r>
            <a:r>
              <a:rPr lang="en-US" sz="3200" dirty="0">
                <a:latin typeface="Arial Narrow" panose="020B0606020202030204" pitchFamily="34" charset="0"/>
                <a:ea typeface="KaiTi" panose="02010609060101010101" pitchFamily="49" charset="-122"/>
              </a:rPr>
              <a:t/>
            </a:r>
            <a:br>
              <a:rPr lang="en-US" sz="3200" dirty="0">
                <a:latin typeface="Arial Narrow" panose="020B0606020202030204" pitchFamily="34" charset="0"/>
                <a:ea typeface="KaiTi" panose="02010609060101010101" pitchFamily="49" charset="-122"/>
              </a:rPr>
            </a:br>
            <a:r>
              <a:rPr lang="en-US" sz="3200" dirty="0">
                <a:latin typeface="Arial Narrow" panose="020B0606020202030204" pitchFamily="34" charset="0"/>
                <a:ea typeface="KaiTi" panose="02010609060101010101" pitchFamily="49" charset="-122"/>
              </a:rPr>
              <a:t/>
            </a:r>
            <a:br>
              <a:rPr lang="en-US" sz="3200" dirty="0">
                <a:latin typeface="Arial Narrow" panose="020B0606020202030204" pitchFamily="34" charset="0"/>
                <a:ea typeface="KaiTi" panose="02010609060101010101" pitchFamily="49" charset="-122"/>
              </a:rPr>
            </a:br>
            <a:r>
              <a:rPr lang="zh-CN" altLang="en-US" sz="3600" b="1" dirty="0" smtClean="0">
                <a:solidFill>
                  <a:srgbClr val="D34817"/>
                </a:solidFill>
                <a:latin typeface="Arial Narrow" panose="020B0606020202030204" pitchFamily="34" charset="0"/>
                <a:ea typeface="KaiTi" panose="02010609060101010101" pitchFamily="49" charset="-122"/>
              </a:rPr>
              <a:t>泡</a:t>
            </a:r>
            <a:r>
              <a:rPr lang="zh-CN" altLang="en-US" sz="3600" b="1" dirty="0">
                <a:solidFill>
                  <a:srgbClr val="D34817"/>
                </a:solidFill>
                <a:latin typeface="Arial Narrow" panose="020B0606020202030204" pitchFamily="34" charset="0"/>
                <a:ea typeface="KaiTi" panose="02010609060101010101" pitchFamily="49" charset="-122"/>
              </a:rPr>
              <a:t>茶五要素</a:t>
            </a:r>
            <a:r>
              <a:rPr lang="en-US" altLang="zh-CN" sz="3600" b="1" dirty="0">
                <a:solidFill>
                  <a:srgbClr val="D34817"/>
                </a:solidFill>
                <a:latin typeface="Arial Narrow" panose="020B0606020202030204" pitchFamily="34" charset="0"/>
                <a:ea typeface="KaiTi" panose="02010609060101010101" pitchFamily="49" charset="-122"/>
              </a:rPr>
              <a:t>5-</a:t>
            </a:r>
            <a:r>
              <a:rPr lang="en-US" sz="3600" b="1" dirty="0">
                <a:solidFill>
                  <a:srgbClr val="D34817"/>
                </a:solidFill>
                <a:latin typeface="Arial Narrow" panose="020B0606020202030204" pitchFamily="34" charset="0"/>
                <a:ea typeface="KaiTi" panose="02010609060101010101" pitchFamily="49" charset="-122"/>
              </a:rPr>
              <a:t>Keys of Brewing </a:t>
            </a:r>
            <a:r>
              <a:rPr lang="en-US" sz="3200" dirty="0">
                <a:latin typeface="Arial Narrow" panose="020B0606020202030204" pitchFamily="34" charset="0"/>
                <a:ea typeface="KaiTi" panose="02010609060101010101" pitchFamily="49" charset="-122"/>
              </a:rPr>
              <a:t/>
            </a:r>
            <a:br>
              <a:rPr lang="en-US" sz="3200" dirty="0">
                <a:latin typeface="Arial Narrow" panose="020B0606020202030204" pitchFamily="34" charset="0"/>
                <a:ea typeface="KaiTi" panose="02010609060101010101" pitchFamily="49" charset="-122"/>
              </a:rPr>
            </a:br>
            <a:r>
              <a:rPr lang="en-US" altLang="zh-CN" sz="3200" dirty="0" smtClean="0">
                <a:latin typeface="Arial Narrow" panose="020B0606020202030204" pitchFamily="34" charset="0"/>
                <a:ea typeface="KaiTi" panose="02010609060101010101" pitchFamily="49" charset="-122"/>
              </a:rPr>
              <a:t>1. </a:t>
            </a:r>
            <a:r>
              <a:rPr lang="zh-CN" altLang="en-US" sz="3200" dirty="0" smtClean="0">
                <a:latin typeface="Arial Narrow" panose="020B0606020202030204" pitchFamily="34" charset="0"/>
                <a:ea typeface="KaiTi" panose="02010609060101010101" pitchFamily="49" charset="-122"/>
              </a:rPr>
              <a:t>水</a:t>
            </a:r>
            <a:r>
              <a:rPr lang="zh-CN" altLang="en-US" sz="3200" dirty="0">
                <a:latin typeface="Arial Narrow" panose="020B0606020202030204" pitchFamily="34" charset="0"/>
                <a:ea typeface="KaiTi" panose="02010609060101010101" pitchFamily="49" charset="-122"/>
              </a:rPr>
              <a:t>溫</a:t>
            </a:r>
            <a:r>
              <a:rPr lang="en-US" sz="3200" dirty="0">
                <a:latin typeface="Arial Narrow" panose="020B0606020202030204" pitchFamily="34" charset="0"/>
                <a:ea typeface="KaiTi" panose="02010609060101010101" pitchFamily="49" charset="-122"/>
              </a:rPr>
              <a:t>water temperature </a:t>
            </a:r>
            <a:br>
              <a:rPr lang="en-US" sz="3200" dirty="0">
                <a:latin typeface="Arial Narrow" panose="020B0606020202030204" pitchFamily="34" charset="0"/>
                <a:ea typeface="KaiTi" panose="02010609060101010101" pitchFamily="49" charset="-122"/>
              </a:rPr>
            </a:br>
            <a:r>
              <a:rPr lang="en-US" altLang="zh-CN" sz="3200" dirty="0" smtClean="0">
                <a:latin typeface="Arial Narrow" panose="020B0606020202030204" pitchFamily="34" charset="0"/>
                <a:ea typeface="KaiTi" panose="02010609060101010101" pitchFamily="49" charset="-122"/>
              </a:rPr>
              <a:t>2. </a:t>
            </a:r>
            <a:r>
              <a:rPr lang="zh-CN" altLang="en-US" sz="3200" dirty="0" smtClean="0">
                <a:latin typeface="Arial Narrow" panose="020B0606020202030204" pitchFamily="34" charset="0"/>
                <a:ea typeface="KaiTi" panose="02010609060101010101" pitchFamily="49" charset="-122"/>
              </a:rPr>
              <a:t>水</a:t>
            </a:r>
            <a:r>
              <a:rPr lang="zh-CN" altLang="en-US" sz="3200" dirty="0">
                <a:latin typeface="Arial Narrow" panose="020B0606020202030204" pitchFamily="34" charset="0"/>
                <a:ea typeface="KaiTi" panose="02010609060101010101" pitchFamily="49" charset="-122"/>
              </a:rPr>
              <a:t>質</a:t>
            </a:r>
            <a:r>
              <a:rPr lang="en-US" sz="3200" dirty="0">
                <a:latin typeface="Arial Narrow" panose="020B0606020202030204" pitchFamily="34" charset="0"/>
                <a:ea typeface="KaiTi" panose="02010609060101010101" pitchFamily="49" charset="-122"/>
              </a:rPr>
              <a:t>water quality </a:t>
            </a:r>
            <a:br>
              <a:rPr lang="en-US" sz="3200" dirty="0">
                <a:latin typeface="Arial Narrow" panose="020B0606020202030204" pitchFamily="34" charset="0"/>
                <a:ea typeface="KaiTi" panose="02010609060101010101" pitchFamily="49" charset="-122"/>
              </a:rPr>
            </a:br>
            <a:r>
              <a:rPr lang="en-US" altLang="zh-CN" sz="3200" dirty="0" smtClean="0">
                <a:latin typeface="Arial Narrow" panose="020B0606020202030204" pitchFamily="34" charset="0"/>
                <a:ea typeface="KaiTi" panose="02010609060101010101" pitchFamily="49" charset="-122"/>
              </a:rPr>
              <a:t>3. </a:t>
            </a:r>
            <a:r>
              <a:rPr lang="zh-CN" altLang="en-US" sz="3200" dirty="0" smtClean="0">
                <a:latin typeface="Arial Narrow" panose="020B0606020202030204" pitchFamily="34" charset="0"/>
                <a:ea typeface="KaiTi" panose="02010609060101010101" pitchFamily="49" charset="-122"/>
              </a:rPr>
              <a:t>茶</a:t>
            </a:r>
            <a:r>
              <a:rPr lang="zh-CN" altLang="en-US" sz="3200" dirty="0">
                <a:latin typeface="Arial Narrow" panose="020B0606020202030204" pitchFamily="34" charset="0"/>
                <a:ea typeface="KaiTi" panose="02010609060101010101" pitchFamily="49" charset="-122"/>
              </a:rPr>
              <a:t>水比例</a:t>
            </a:r>
            <a:r>
              <a:rPr lang="en-US" sz="3200" dirty="0">
                <a:latin typeface="Arial Narrow" panose="020B0606020202030204" pitchFamily="34" charset="0"/>
                <a:ea typeface="KaiTi" panose="02010609060101010101" pitchFamily="49" charset="-122"/>
              </a:rPr>
              <a:t>tea to water </a:t>
            </a:r>
            <a:r>
              <a:rPr lang="en-US" sz="3200" dirty="0" smtClean="0">
                <a:latin typeface="Arial Narrow" panose="020B0606020202030204" pitchFamily="34" charset="0"/>
                <a:ea typeface="KaiTi" panose="02010609060101010101" pitchFamily="49" charset="-122"/>
              </a:rPr>
              <a:t>ratio</a:t>
            </a:r>
            <a:r>
              <a:rPr lang="en-US" sz="3200" dirty="0">
                <a:latin typeface="Arial Narrow" panose="020B0606020202030204" pitchFamily="34" charset="0"/>
                <a:ea typeface="KaiTi" panose="02010609060101010101" pitchFamily="49" charset="-122"/>
              </a:rPr>
              <a:t/>
            </a:r>
            <a:br>
              <a:rPr lang="en-US" sz="3200" dirty="0">
                <a:latin typeface="Arial Narrow" panose="020B0606020202030204" pitchFamily="34" charset="0"/>
                <a:ea typeface="KaiTi" panose="02010609060101010101" pitchFamily="49" charset="-122"/>
              </a:rPr>
            </a:br>
            <a:r>
              <a:rPr lang="en-US" altLang="zh-CN" sz="3200" dirty="0" smtClean="0">
                <a:latin typeface="Arial Narrow" panose="020B0606020202030204" pitchFamily="34" charset="0"/>
                <a:ea typeface="KaiTi" panose="02010609060101010101" pitchFamily="49" charset="-122"/>
              </a:rPr>
              <a:t>4. </a:t>
            </a:r>
            <a:r>
              <a:rPr lang="zh-CN" altLang="en-US" sz="3200" dirty="0" smtClean="0">
                <a:latin typeface="Arial Narrow" panose="020B0606020202030204" pitchFamily="34" charset="0"/>
                <a:ea typeface="KaiTi" panose="02010609060101010101" pitchFamily="49" charset="-122"/>
              </a:rPr>
              <a:t>時</a:t>
            </a:r>
            <a:r>
              <a:rPr lang="zh-CN" altLang="en-US" sz="3200" dirty="0">
                <a:latin typeface="Arial Narrow" panose="020B0606020202030204" pitchFamily="34" charset="0"/>
                <a:ea typeface="KaiTi" panose="02010609060101010101" pitchFamily="49" charset="-122"/>
              </a:rPr>
              <a:t>間</a:t>
            </a:r>
            <a:r>
              <a:rPr lang="en-US" sz="3200" dirty="0">
                <a:latin typeface="Arial Narrow" panose="020B0606020202030204" pitchFamily="34" charset="0"/>
                <a:ea typeface="KaiTi" panose="02010609060101010101" pitchFamily="49" charset="-122"/>
              </a:rPr>
              <a:t>infusion time </a:t>
            </a:r>
            <a:br>
              <a:rPr lang="en-US" sz="3200" dirty="0">
                <a:latin typeface="Arial Narrow" panose="020B0606020202030204" pitchFamily="34" charset="0"/>
                <a:ea typeface="KaiTi" panose="02010609060101010101" pitchFamily="49" charset="-122"/>
              </a:rPr>
            </a:br>
            <a:r>
              <a:rPr lang="en-US" altLang="zh-CN" sz="3200" dirty="0" smtClean="0">
                <a:latin typeface="Arial Narrow" panose="020B0606020202030204" pitchFamily="34" charset="0"/>
                <a:ea typeface="KaiTi" panose="02010609060101010101" pitchFamily="49" charset="-122"/>
              </a:rPr>
              <a:t>5. </a:t>
            </a:r>
            <a:r>
              <a:rPr lang="zh-CN" altLang="en-US" sz="3200" dirty="0" smtClean="0">
                <a:latin typeface="Arial Narrow" panose="020B0606020202030204" pitchFamily="34" charset="0"/>
                <a:ea typeface="KaiTi" panose="02010609060101010101" pitchFamily="49" charset="-122"/>
              </a:rPr>
              <a:t>沖</a:t>
            </a:r>
            <a:r>
              <a:rPr lang="zh-CN" altLang="en-US" sz="3200" dirty="0">
                <a:latin typeface="Arial Narrow" panose="020B0606020202030204" pitchFamily="34" charset="0"/>
                <a:ea typeface="KaiTi" panose="02010609060101010101" pitchFamily="49" charset="-122"/>
              </a:rPr>
              <a:t>泡器</a:t>
            </a:r>
            <a:r>
              <a:rPr lang="en-US" sz="3200" dirty="0">
                <a:latin typeface="Arial Narrow" panose="020B0606020202030204" pitchFamily="34" charset="0"/>
                <a:ea typeface="KaiTi" panose="02010609060101010101" pitchFamily="49" charset="-122"/>
              </a:rPr>
              <a:t>brewing </a:t>
            </a:r>
            <a:r>
              <a:rPr lang="en-US" sz="3200" dirty="0" smtClean="0">
                <a:latin typeface="Arial Narrow" panose="020B0606020202030204" pitchFamily="34" charset="0"/>
                <a:ea typeface="KaiTi" panose="02010609060101010101" pitchFamily="49" charset="-122"/>
              </a:rPr>
              <a:t>utensils</a:t>
            </a:r>
            <a:endParaRPr lang="en-US" sz="3200" dirty="0">
              <a:latin typeface="Arial Narrow" panose="020B0606020202030204" pitchFamily="34" charset="0"/>
              <a:ea typeface="KaiTi" panose="02010609060101010101" pitchFamily="49" charset="-122"/>
            </a:endParaRPr>
          </a:p>
          <a:p>
            <a:endParaRPr lang="en-US" dirty="0"/>
          </a:p>
        </p:txBody>
      </p:sp>
    </p:spTree>
    <p:extLst>
      <p:ext uri="{BB962C8B-B14F-4D97-AF65-F5344CB8AC3E}">
        <p14:creationId xmlns:p14="http://schemas.microsoft.com/office/powerpoint/2010/main" val="4132170220"/>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609600"/>
            <a:ext cx="7467600" cy="1692771"/>
          </a:xfrm>
          <a:prstGeom prst="rect">
            <a:avLst/>
          </a:prstGeom>
          <a:noFill/>
        </p:spPr>
        <p:txBody>
          <a:bodyPr wrap="square" rtlCol="0">
            <a:spAutoFit/>
          </a:bodyPr>
          <a:lstStyle/>
          <a:p>
            <a:r>
              <a:rPr lang="zh-CN" altLang="en-US" sz="4000" b="1" dirty="0" smtClean="0">
                <a:latin typeface="Arial Narrow" panose="020B0606020202030204" pitchFamily="34" charset="0"/>
                <a:ea typeface="KaiTi" panose="02010609060101010101" pitchFamily="49" charset="-122"/>
              </a:rPr>
              <a:t>如何鉴</a:t>
            </a:r>
            <a:r>
              <a:rPr lang="zh-CN" altLang="en-US" sz="4000" b="1" dirty="0">
                <a:latin typeface="Arial Narrow" panose="020B0606020202030204" pitchFamily="34" charset="0"/>
                <a:ea typeface="KaiTi" panose="02010609060101010101" pitchFamily="49" charset="-122"/>
              </a:rPr>
              <a:t>赏</a:t>
            </a:r>
            <a:r>
              <a:rPr lang="zh-CN" altLang="en-US" sz="4000" b="1" dirty="0" smtClean="0">
                <a:latin typeface="Arial Narrow" panose="020B0606020202030204" pitchFamily="34" charset="0"/>
                <a:ea typeface="KaiTi" panose="02010609060101010101" pitchFamily="49" charset="-122"/>
              </a:rPr>
              <a:t>茶 </a:t>
            </a:r>
            <a:r>
              <a:rPr lang="en-US" altLang="zh-CN" sz="4000" b="1" dirty="0" smtClean="0">
                <a:latin typeface="Arial Narrow" panose="020B0606020202030204" pitchFamily="34" charset="0"/>
                <a:ea typeface="KaiTi" panose="02010609060101010101" pitchFamily="49" charset="-122"/>
              </a:rPr>
              <a:t>Tea Appreciation</a:t>
            </a:r>
            <a:br>
              <a:rPr lang="en-US" altLang="zh-CN" sz="4000" b="1" dirty="0" smtClean="0">
                <a:latin typeface="Arial Narrow" panose="020B0606020202030204" pitchFamily="34" charset="0"/>
                <a:ea typeface="KaiTi" panose="02010609060101010101" pitchFamily="49" charset="-122"/>
              </a:rPr>
            </a:br>
            <a:r>
              <a:rPr lang="zh-TW" altLang="en-US" sz="3200" b="1" dirty="0" smtClean="0">
                <a:solidFill>
                  <a:srgbClr val="D34817"/>
                </a:solidFill>
                <a:latin typeface="Arial Narrow" panose="020B0606020202030204" pitchFamily="34" charset="0"/>
                <a:ea typeface="KaiTi" panose="02010609060101010101" pitchFamily="49" charset="-122"/>
              </a:rPr>
              <a:t>色香味 </a:t>
            </a:r>
            <a:r>
              <a:rPr lang="en-US" altLang="zh-TW" sz="3200" b="1" dirty="0" smtClean="0">
                <a:solidFill>
                  <a:srgbClr val="D34817"/>
                </a:solidFill>
                <a:latin typeface="Arial Narrow" panose="020B0606020202030204" pitchFamily="34" charset="0"/>
                <a:ea typeface="KaiTi" panose="02010609060101010101" pitchFamily="49" charset="-122"/>
              </a:rPr>
              <a:t/>
            </a:r>
            <a:br>
              <a:rPr lang="en-US" altLang="zh-TW" sz="3200" b="1" dirty="0" smtClean="0">
                <a:solidFill>
                  <a:srgbClr val="D34817"/>
                </a:solidFill>
                <a:latin typeface="Arial Narrow" panose="020B0606020202030204" pitchFamily="34" charset="0"/>
                <a:ea typeface="KaiTi" panose="02010609060101010101" pitchFamily="49" charset="-122"/>
              </a:rPr>
            </a:br>
            <a:r>
              <a:rPr lang="en-US" altLang="zh-TW" sz="3200" b="1" dirty="0" smtClean="0">
                <a:solidFill>
                  <a:srgbClr val="D34817"/>
                </a:solidFill>
                <a:latin typeface="Arial Narrow" panose="020B0606020202030204" pitchFamily="34" charset="0"/>
                <a:ea typeface="KaiTi" panose="02010609060101010101" pitchFamily="49" charset="-122"/>
              </a:rPr>
              <a:t>C</a:t>
            </a:r>
            <a:r>
              <a:rPr lang="en-US" altLang="zh-CN" sz="3200" b="1" dirty="0" smtClean="0">
                <a:solidFill>
                  <a:srgbClr val="D34817"/>
                </a:solidFill>
                <a:latin typeface="Arial Narrow" panose="020B0606020202030204" pitchFamily="34" charset="0"/>
                <a:ea typeface="KaiTi" panose="02010609060101010101" pitchFamily="49" charset="-122"/>
              </a:rPr>
              <a:t>olor</a:t>
            </a:r>
            <a:r>
              <a:rPr lang="zh-TW" altLang="en-US" sz="3200" b="1" dirty="0" smtClean="0">
                <a:solidFill>
                  <a:srgbClr val="D34817"/>
                </a:solidFill>
                <a:latin typeface="Arial Narrow" panose="020B0606020202030204" pitchFamily="34" charset="0"/>
                <a:ea typeface="KaiTi" panose="02010609060101010101" pitchFamily="49" charset="-122"/>
              </a:rPr>
              <a:t> </a:t>
            </a:r>
            <a:r>
              <a:rPr lang="en-US" altLang="zh-TW" sz="3200" b="1" dirty="0" smtClean="0">
                <a:solidFill>
                  <a:srgbClr val="D34817"/>
                </a:solidFill>
                <a:latin typeface="Arial Narrow" panose="020B0606020202030204" pitchFamily="34" charset="0"/>
                <a:ea typeface="KaiTi" panose="02010609060101010101" pitchFamily="49" charset="-122"/>
              </a:rPr>
              <a:t>Smell</a:t>
            </a:r>
            <a:r>
              <a:rPr lang="zh-TW" altLang="en-US" sz="3200" b="1" dirty="0" smtClean="0">
                <a:solidFill>
                  <a:srgbClr val="D34817"/>
                </a:solidFill>
                <a:latin typeface="Arial Narrow" panose="020B0606020202030204" pitchFamily="34" charset="0"/>
                <a:ea typeface="KaiTi" panose="02010609060101010101" pitchFamily="49" charset="-122"/>
              </a:rPr>
              <a:t> </a:t>
            </a:r>
            <a:r>
              <a:rPr lang="en-US" altLang="zh-TW" sz="3200" b="1" dirty="0" smtClean="0">
                <a:solidFill>
                  <a:srgbClr val="D34817"/>
                </a:solidFill>
                <a:latin typeface="Arial Narrow" panose="020B0606020202030204" pitchFamily="34" charset="0"/>
                <a:ea typeface="KaiTi" panose="02010609060101010101" pitchFamily="49" charset="-122"/>
              </a:rPr>
              <a:t>Finish</a:t>
            </a:r>
            <a:endParaRPr lang="en-US" sz="3200" b="1" dirty="0">
              <a:solidFill>
                <a:srgbClr val="D34817"/>
              </a:solidFill>
              <a:latin typeface="Arial Narrow" panose="020B0606020202030204" pitchFamily="34" charset="0"/>
              <a:ea typeface="KaiTi" panose="02010609060101010101" pitchFamily="49" charset="-122"/>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098" y="2564007"/>
            <a:ext cx="3713877" cy="278540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0975" y="2260583"/>
            <a:ext cx="2793427" cy="2240950"/>
          </a:xfrm>
          <a:prstGeom prst="rect">
            <a:avLst/>
          </a:prstGeom>
        </p:spPr>
      </p:pic>
      <p:sp>
        <p:nvSpPr>
          <p:cNvPr id="6" name="TextBox 5"/>
          <p:cNvSpPr txBox="1"/>
          <p:nvPr/>
        </p:nvSpPr>
        <p:spPr>
          <a:xfrm>
            <a:off x="1295400" y="5567741"/>
            <a:ext cx="5486400" cy="584775"/>
          </a:xfrm>
          <a:prstGeom prst="rect">
            <a:avLst/>
          </a:prstGeom>
          <a:noFill/>
        </p:spPr>
        <p:txBody>
          <a:bodyPr wrap="square" rtlCol="0">
            <a:spAutoFit/>
          </a:bodyPr>
          <a:lstStyle/>
          <a:p>
            <a:r>
              <a:rPr lang="zh-TW" altLang="en-US" sz="3200" b="1" dirty="0" smtClean="0">
                <a:solidFill>
                  <a:srgbClr val="D34817"/>
                </a:solidFill>
                <a:latin typeface="Arial Narrow" panose="020B0606020202030204" pitchFamily="34" charset="0"/>
                <a:ea typeface="KaiTi" panose="02010609060101010101" pitchFamily="49" charset="-122"/>
              </a:rPr>
              <a:t>回甘 </a:t>
            </a:r>
            <a:r>
              <a:rPr lang="en-US" altLang="zh-TW" sz="3200" b="1" dirty="0">
                <a:solidFill>
                  <a:srgbClr val="D34817"/>
                </a:solidFill>
                <a:latin typeface="Arial Narrow" panose="020B0606020202030204" pitchFamily="34" charset="0"/>
                <a:ea typeface="KaiTi" panose="02010609060101010101" pitchFamily="49" charset="-122"/>
              </a:rPr>
              <a:t>F</a:t>
            </a:r>
            <a:r>
              <a:rPr lang="en-US" altLang="zh-TW" sz="3200" b="1" dirty="0" smtClean="0">
                <a:solidFill>
                  <a:srgbClr val="D34817"/>
                </a:solidFill>
                <a:latin typeface="Arial Narrow" panose="020B0606020202030204" pitchFamily="34" charset="0"/>
                <a:ea typeface="KaiTi" panose="02010609060101010101" pitchFamily="49" charset="-122"/>
              </a:rPr>
              <a:t>inish with </a:t>
            </a:r>
            <a:r>
              <a:rPr lang="en-US" altLang="zh-TW" sz="3200" b="1" dirty="0">
                <a:solidFill>
                  <a:srgbClr val="D34817"/>
                </a:solidFill>
                <a:latin typeface="Arial Narrow" panose="020B0606020202030204" pitchFamily="34" charset="0"/>
                <a:ea typeface="KaiTi" panose="02010609060101010101" pitchFamily="49" charset="-122"/>
              </a:rPr>
              <a:t>S</a:t>
            </a:r>
            <a:r>
              <a:rPr lang="en-US" altLang="zh-TW" sz="3200" b="1" dirty="0" smtClean="0">
                <a:solidFill>
                  <a:srgbClr val="D34817"/>
                </a:solidFill>
                <a:latin typeface="Arial Narrow" panose="020B0606020202030204" pitchFamily="34" charset="0"/>
                <a:ea typeface="KaiTi" panose="02010609060101010101" pitchFamily="49" charset="-122"/>
              </a:rPr>
              <a:t>weetness</a:t>
            </a:r>
            <a:endParaRPr lang="en-US" sz="3200" b="1" dirty="0">
              <a:solidFill>
                <a:srgbClr val="D34817"/>
              </a:solidFill>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3225844926"/>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0"/>
            <a:ext cx="3663706" cy="6858000"/>
          </a:xfrm>
          <a:prstGeom prst="rect">
            <a:avLst/>
          </a:prstGeom>
        </p:spPr>
      </p:pic>
      <p:sp>
        <p:nvSpPr>
          <p:cNvPr id="2" name="Rectangle 1"/>
          <p:cNvSpPr/>
          <p:nvPr/>
        </p:nvSpPr>
        <p:spPr>
          <a:xfrm>
            <a:off x="1447800" y="381000"/>
            <a:ext cx="3733800" cy="1815882"/>
          </a:xfrm>
          <a:prstGeom prst="rect">
            <a:avLst/>
          </a:prstGeom>
        </p:spPr>
        <p:txBody>
          <a:bodyPr wrap="square">
            <a:spAutoFit/>
          </a:bodyPr>
          <a:lstStyle/>
          <a:p>
            <a:r>
              <a:rPr lang="zh-CN" altLang="en-US" sz="4000" b="1" dirty="0">
                <a:latin typeface="Arial Narrow" panose="020B0606020202030204" pitchFamily="34" charset="0"/>
                <a:ea typeface="KaiTi" panose="02010609060101010101" pitchFamily="49" charset="-122"/>
              </a:rPr>
              <a:t>茶的咖啡因</a:t>
            </a:r>
            <a:r>
              <a:rPr lang="en-US" altLang="zh-CN" sz="4000" b="1" dirty="0" smtClean="0">
                <a:latin typeface="Arial Narrow" panose="020B0606020202030204" pitchFamily="34" charset="0"/>
                <a:ea typeface="KaiTi" panose="02010609060101010101" pitchFamily="49" charset="-122"/>
              </a:rPr>
              <a:t>Caffeine Chart</a:t>
            </a:r>
            <a:r>
              <a:rPr lang="en-US" altLang="zh-CN" sz="4000" b="1" dirty="0">
                <a:latin typeface="Arial Narrow" panose="020B0606020202030204" pitchFamily="34" charset="0"/>
                <a:ea typeface="KaiTi" panose="02010609060101010101" pitchFamily="49" charset="-122"/>
              </a:rPr>
              <a:t/>
            </a:r>
            <a:br>
              <a:rPr lang="en-US" altLang="zh-CN" sz="4000" b="1" dirty="0">
                <a:latin typeface="Arial Narrow" panose="020B0606020202030204" pitchFamily="34" charset="0"/>
                <a:ea typeface="KaiTi" panose="02010609060101010101" pitchFamily="49" charset="-122"/>
              </a:rPr>
            </a:br>
            <a:r>
              <a:rPr lang="en-US" altLang="zh-TW" b="1" dirty="0">
                <a:latin typeface="Arial Narrow" panose="020B0606020202030204" pitchFamily="34" charset="0"/>
                <a:ea typeface="KaiTi" panose="02010609060101010101" pitchFamily="49" charset="-122"/>
              </a:rPr>
              <a:t/>
            </a:r>
            <a:br>
              <a:rPr lang="en-US" altLang="zh-TW" b="1" dirty="0">
                <a:latin typeface="Arial Narrow" panose="020B0606020202030204" pitchFamily="34" charset="0"/>
                <a:ea typeface="KaiTi" panose="02010609060101010101" pitchFamily="49" charset="-122"/>
              </a:rPr>
            </a:br>
            <a:endParaRPr lang="en-US" sz="1400" b="1" dirty="0">
              <a:latin typeface="Arial Narrow" panose="020B0606020202030204" pitchFamily="34" charset="0"/>
              <a:ea typeface="KaiTi" panose="02010609060101010101" pitchFamily="49" charset="-122"/>
            </a:endParaRPr>
          </a:p>
        </p:txBody>
      </p:sp>
      <p:sp>
        <p:nvSpPr>
          <p:cNvPr id="3" name="TextBox 2"/>
          <p:cNvSpPr txBox="1"/>
          <p:nvPr/>
        </p:nvSpPr>
        <p:spPr>
          <a:xfrm>
            <a:off x="609600" y="1828800"/>
            <a:ext cx="4267200" cy="923330"/>
          </a:xfrm>
          <a:prstGeom prst="rect">
            <a:avLst/>
          </a:prstGeom>
          <a:noFill/>
        </p:spPr>
        <p:txBody>
          <a:bodyPr wrap="square" rtlCol="0">
            <a:spAutoFit/>
          </a:bodyPr>
          <a:lstStyle/>
          <a:p>
            <a:r>
              <a:rPr lang="en-US" sz="2700" b="1" dirty="0" smtClean="0">
                <a:solidFill>
                  <a:srgbClr val="D34817"/>
                </a:solidFill>
              </a:rPr>
              <a:t>Tea has less caffeine than coffee</a:t>
            </a:r>
            <a:endParaRPr lang="en-US" sz="2700" b="1" dirty="0">
              <a:solidFill>
                <a:srgbClr val="D34817"/>
              </a:solidFill>
            </a:endParaRPr>
          </a:p>
        </p:txBody>
      </p:sp>
      <p:sp>
        <p:nvSpPr>
          <p:cNvPr id="5" name="Rectangle 4"/>
          <p:cNvSpPr/>
          <p:nvPr/>
        </p:nvSpPr>
        <p:spPr>
          <a:xfrm>
            <a:off x="1164021" y="3351633"/>
            <a:ext cx="2819400" cy="2462213"/>
          </a:xfrm>
          <a:prstGeom prst="rect">
            <a:avLst/>
          </a:prstGeom>
        </p:spPr>
        <p:txBody>
          <a:bodyPr wrap="square">
            <a:spAutoFit/>
          </a:bodyPr>
          <a:lstStyle/>
          <a:p>
            <a:r>
              <a:rPr lang="en-US" sz="2200" dirty="0">
                <a:solidFill>
                  <a:srgbClr val="000000"/>
                </a:solidFill>
                <a:latin typeface="Arial Narrow" panose="020B0606020202030204" pitchFamily="34" charset="0"/>
              </a:rPr>
              <a:t>One cup or eight ounces of black tea contains 14-70 mg of caffeine, and green tea 24-45 mg, compared to 95-200 mg in the same sized portion of coffee.</a:t>
            </a:r>
            <a:endParaRPr lang="en-US" sz="2200" dirty="0">
              <a:latin typeface="Arial Narrow" panose="020B0606020202030204" pitchFamily="34" charset="0"/>
            </a:endParaRPr>
          </a:p>
        </p:txBody>
      </p:sp>
    </p:spTree>
    <p:extLst>
      <p:ext uri="{BB962C8B-B14F-4D97-AF65-F5344CB8AC3E}">
        <p14:creationId xmlns:p14="http://schemas.microsoft.com/office/powerpoint/2010/main" val="293234935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3550399749"/>
              </p:ext>
            </p:extLst>
          </p:nvPr>
        </p:nvGraphicFramePr>
        <p:xfrm>
          <a:off x="381000" y="1397000"/>
          <a:ext cx="84582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1265663" y="152400"/>
            <a:ext cx="7848600" cy="1323439"/>
          </a:xfrm>
          <a:prstGeom prst="rect">
            <a:avLst/>
          </a:prstGeom>
        </p:spPr>
        <p:txBody>
          <a:bodyPr wrap="square">
            <a:spAutoFit/>
          </a:bodyPr>
          <a:lstStyle/>
          <a:p>
            <a:r>
              <a:rPr lang="en-US" sz="3200" dirty="0">
                <a:latin typeface="Arial Narrow" panose="020B0606020202030204" pitchFamily="34" charset="0"/>
              </a:rPr>
              <a:t/>
            </a:r>
            <a:br>
              <a:rPr lang="en-US" sz="3200" dirty="0">
                <a:latin typeface="Arial Narrow" panose="020B0606020202030204" pitchFamily="34" charset="0"/>
              </a:rPr>
            </a:br>
            <a:r>
              <a:rPr lang="zh-CN" altLang="en-US" sz="4800" b="1" dirty="0" smtClean="0">
                <a:latin typeface="KaiTi" panose="02010609060101010101" pitchFamily="49" charset="-122"/>
                <a:ea typeface="KaiTi" panose="02010609060101010101" pitchFamily="49" charset="-122"/>
              </a:rPr>
              <a:t>茶文化简介</a:t>
            </a:r>
            <a:r>
              <a:rPr lang="en-US" sz="4000" b="1" dirty="0" smtClean="0">
                <a:latin typeface="Arial Narrow" panose="020B0606020202030204" pitchFamily="34" charset="0"/>
              </a:rPr>
              <a:t>About Chinese </a:t>
            </a:r>
            <a:r>
              <a:rPr lang="en-US" sz="4000" b="1" dirty="0">
                <a:latin typeface="Arial Narrow" panose="020B0606020202030204" pitchFamily="34" charset="0"/>
              </a:rPr>
              <a:t>Tea</a:t>
            </a:r>
            <a:r>
              <a:rPr lang="en-US" sz="3200" b="1" dirty="0">
                <a:latin typeface="Arial Narrow" panose="020B0606020202030204" pitchFamily="34" charset="0"/>
              </a:rPr>
              <a:t> </a:t>
            </a:r>
            <a:endParaRPr lang="en-US" sz="3200" dirty="0"/>
          </a:p>
        </p:txBody>
      </p:sp>
    </p:spTree>
    <p:extLst>
      <p:ext uri="{BB962C8B-B14F-4D97-AF65-F5344CB8AC3E}">
        <p14:creationId xmlns:p14="http://schemas.microsoft.com/office/powerpoint/2010/main" val="7199130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1">
                                            <p:graphicEl>
                                              <a:dgm id="{ACBF4AF3-FAB8-444C-81AB-52C89640E279}"/>
                                            </p:graphicEl>
                                          </p:spTgt>
                                        </p:tgtEl>
                                        <p:attrNameLst>
                                          <p:attrName>style.visibility</p:attrName>
                                        </p:attrNameLst>
                                      </p:cBhvr>
                                      <p:to>
                                        <p:strVal val="visible"/>
                                      </p:to>
                                    </p:set>
                                    <p:anim calcmode="lin" valueType="num">
                                      <p:cBhvr>
                                        <p:cTn id="7" dur="1000" fill="hold"/>
                                        <p:tgtEl>
                                          <p:spTgt spid="11">
                                            <p:graphicEl>
                                              <a:dgm id="{ACBF4AF3-FAB8-444C-81AB-52C89640E279}"/>
                                            </p:graphicEl>
                                          </p:spTgt>
                                        </p:tgtEl>
                                        <p:attrNameLst>
                                          <p:attrName>ppt_w</p:attrName>
                                        </p:attrNameLst>
                                      </p:cBhvr>
                                      <p:tavLst>
                                        <p:tav tm="0">
                                          <p:val>
                                            <p:strVal val="#ppt_w+.3"/>
                                          </p:val>
                                        </p:tav>
                                        <p:tav tm="100000">
                                          <p:val>
                                            <p:strVal val="#ppt_w"/>
                                          </p:val>
                                        </p:tav>
                                      </p:tavLst>
                                    </p:anim>
                                    <p:anim calcmode="lin" valueType="num">
                                      <p:cBhvr>
                                        <p:cTn id="8" dur="1000" fill="hold"/>
                                        <p:tgtEl>
                                          <p:spTgt spid="11">
                                            <p:graphicEl>
                                              <a:dgm id="{ACBF4AF3-FAB8-444C-81AB-52C89640E279}"/>
                                            </p:graphicEl>
                                          </p:spTgt>
                                        </p:tgtEl>
                                        <p:attrNameLst>
                                          <p:attrName>ppt_h</p:attrName>
                                        </p:attrNameLst>
                                      </p:cBhvr>
                                      <p:tavLst>
                                        <p:tav tm="0">
                                          <p:val>
                                            <p:strVal val="#ppt_h"/>
                                          </p:val>
                                        </p:tav>
                                        <p:tav tm="100000">
                                          <p:val>
                                            <p:strVal val="#ppt_h"/>
                                          </p:val>
                                        </p:tav>
                                      </p:tavLst>
                                    </p:anim>
                                    <p:animEffect transition="in" filter="fade">
                                      <p:cBhvr>
                                        <p:cTn id="9" dur="1000"/>
                                        <p:tgtEl>
                                          <p:spTgt spid="11">
                                            <p:graphicEl>
                                              <a:dgm id="{ACBF4AF3-FAB8-444C-81AB-52C89640E279}"/>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graphicEl>
                                              <a:dgm id="{C43EB61A-2E04-409F-8F87-79F190ED3CE0}"/>
                                            </p:graphicEl>
                                          </p:spTgt>
                                        </p:tgtEl>
                                        <p:attrNameLst>
                                          <p:attrName>style.visibility</p:attrName>
                                        </p:attrNameLst>
                                      </p:cBhvr>
                                      <p:to>
                                        <p:strVal val="visible"/>
                                      </p:to>
                                    </p:set>
                                    <p:animEffect transition="in" filter="fade">
                                      <p:cBhvr>
                                        <p:cTn id="14" dur="1000"/>
                                        <p:tgtEl>
                                          <p:spTgt spid="11">
                                            <p:graphicEl>
                                              <a:dgm id="{C43EB61A-2E04-409F-8F87-79F190ED3CE0}"/>
                                            </p:graphicEl>
                                          </p:spTgt>
                                        </p:tgtEl>
                                      </p:cBhvr>
                                    </p:animEffect>
                                    <p:anim calcmode="lin" valueType="num">
                                      <p:cBhvr>
                                        <p:cTn id="15" dur="1000" fill="hold"/>
                                        <p:tgtEl>
                                          <p:spTgt spid="11">
                                            <p:graphicEl>
                                              <a:dgm id="{C43EB61A-2E04-409F-8F87-79F190ED3CE0}"/>
                                            </p:graphicEl>
                                          </p:spTgt>
                                        </p:tgtEl>
                                        <p:attrNameLst>
                                          <p:attrName>ppt_x</p:attrName>
                                        </p:attrNameLst>
                                      </p:cBhvr>
                                      <p:tavLst>
                                        <p:tav tm="0">
                                          <p:val>
                                            <p:strVal val="#ppt_x"/>
                                          </p:val>
                                        </p:tav>
                                        <p:tav tm="100000">
                                          <p:val>
                                            <p:strVal val="#ppt_x"/>
                                          </p:val>
                                        </p:tav>
                                      </p:tavLst>
                                    </p:anim>
                                    <p:anim calcmode="lin" valueType="num">
                                      <p:cBhvr>
                                        <p:cTn id="16" dur="1000" fill="hold"/>
                                        <p:tgtEl>
                                          <p:spTgt spid="11">
                                            <p:graphicEl>
                                              <a:dgm id="{C43EB61A-2E04-409F-8F87-79F190ED3CE0}"/>
                                            </p:graphicEl>
                                          </p:spTgt>
                                        </p:tgtEl>
                                        <p:attrNameLst>
                                          <p:attrName>ppt_y</p:attrName>
                                        </p:attrNameLst>
                                      </p:cBhvr>
                                      <p:tavLst>
                                        <p:tav tm="0">
                                          <p:val>
                                            <p:strVal val="#ppt_y+.1"/>
                                          </p:val>
                                        </p:tav>
                                        <p:tav tm="100000">
                                          <p:val>
                                            <p:strVal val="#ppt_y"/>
                                          </p:val>
                                        </p:tav>
                                      </p:tavLst>
                                    </p:anim>
                                  </p:childTnLst>
                                </p:cTn>
                              </p:par>
                              <p:par>
                                <p:cTn id="17" presetID="12" presetClass="entr" presetSubtype="1" fill="hold" grpId="0" nodeType="withEffect">
                                  <p:stCondLst>
                                    <p:cond delay="0"/>
                                  </p:stCondLst>
                                  <p:childTnLst>
                                    <p:set>
                                      <p:cBhvr>
                                        <p:cTn id="18" dur="1" fill="hold">
                                          <p:stCondLst>
                                            <p:cond delay="0"/>
                                          </p:stCondLst>
                                        </p:cTn>
                                        <p:tgtEl>
                                          <p:spTgt spid="11">
                                            <p:graphicEl>
                                              <a:dgm id="{2572025E-E8B8-4F94-94D0-DC22D7F762FB}"/>
                                            </p:graphicEl>
                                          </p:spTgt>
                                        </p:tgtEl>
                                        <p:attrNameLst>
                                          <p:attrName>style.visibility</p:attrName>
                                        </p:attrNameLst>
                                      </p:cBhvr>
                                      <p:to>
                                        <p:strVal val="visible"/>
                                      </p:to>
                                    </p:set>
                                    <p:animEffect transition="in" filter="slide(fromTop)">
                                      <p:cBhvr>
                                        <p:cTn id="19" dur="1000"/>
                                        <p:tgtEl>
                                          <p:spTgt spid="11">
                                            <p:graphicEl>
                                              <a:dgm id="{2572025E-E8B8-4F94-94D0-DC22D7F762FB}"/>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graphicEl>
                                              <a:dgm id="{BF646D7A-C7D0-4489-A68F-61F32B7DB0C6}"/>
                                            </p:graphicEl>
                                          </p:spTgt>
                                        </p:tgtEl>
                                        <p:attrNameLst>
                                          <p:attrName>style.visibility</p:attrName>
                                        </p:attrNameLst>
                                      </p:cBhvr>
                                      <p:to>
                                        <p:strVal val="visible"/>
                                      </p:to>
                                    </p:set>
                                    <p:animEffect transition="in" filter="fade">
                                      <p:cBhvr>
                                        <p:cTn id="24" dur="1000"/>
                                        <p:tgtEl>
                                          <p:spTgt spid="11">
                                            <p:graphicEl>
                                              <a:dgm id="{BF646D7A-C7D0-4489-A68F-61F32B7DB0C6}"/>
                                            </p:graphicEl>
                                          </p:spTgt>
                                        </p:tgtEl>
                                      </p:cBhvr>
                                    </p:animEffect>
                                    <p:anim calcmode="lin" valueType="num">
                                      <p:cBhvr>
                                        <p:cTn id="25" dur="1000" fill="hold"/>
                                        <p:tgtEl>
                                          <p:spTgt spid="11">
                                            <p:graphicEl>
                                              <a:dgm id="{BF646D7A-C7D0-4489-A68F-61F32B7DB0C6}"/>
                                            </p:graphicEl>
                                          </p:spTgt>
                                        </p:tgtEl>
                                        <p:attrNameLst>
                                          <p:attrName>ppt_x</p:attrName>
                                        </p:attrNameLst>
                                      </p:cBhvr>
                                      <p:tavLst>
                                        <p:tav tm="0">
                                          <p:val>
                                            <p:strVal val="#ppt_x"/>
                                          </p:val>
                                        </p:tav>
                                        <p:tav tm="100000">
                                          <p:val>
                                            <p:strVal val="#ppt_x"/>
                                          </p:val>
                                        </p:tav>
                                      </p:tavLst>
                                    </p:anim>
                                    <p:anim calcmode="lin" valueType="num">
                                      <p:cBhvr>
                                        <p:cTn id="26" dur="1000" fill="hold"/>
                                        <p:tgtEl>
                                          <p:spTgt spid="11">
                                            <p:graphicEl>
                                              <a:dgm id="{BF646D7A-C7D0-4489-A68F-61F32B7DB0C6}"/>
                                            </p:graphicEl>
                                          </p:spTgt>
                                        </p:tgtEl>
                                        <p:attrNameLst>
                                          <p:attrName>ppt_y</p:attrName>
                                        </p:attrNameLst>
                                      </p:cBhvr>
                                      <p:tavLst>
                                        <p:tav tm="0">
                                          <p:val>
                                            <p:strVal val="#ppt_y+.1"/>
                                          </p:val>
                                        </p:tav>
                                        <p:tav tm="100000">
                                          <p:val>
                                            <p:strVal val="#ppt_y"/>
                                          </p:val>
                                        </p:tav>
                                      </p:tavLst>
                                    </p:anim>
                                  </p:childTnLst>
                                </p:cTn>
                              </p:par>
                              <p:par>
                                <p:cTn id="27" presetID="12" presetClass="entr" presetSubtype="1" fill="hold" grpId="0" nodeType="withEffect">
                                  <p:stCondLst>
                                    <p:cond delay="0"/>
                                  </p:stCondLst>
                                  <p:childTnLst>
                                    <p:set>
                                      <p:cBhvr>
                                        <p:cTn id="28" dur="1" fill="hold">
                                          <p:stCondLst>
                                            <p:cond delay="0"/>
                                          </p:stCondLst>
                                        </p:cTn>
                                        <p:tgtEl>
                                          <p:spTgt spid="11">
                                            <p:graphicEl>
                                              <a:dgm id="{E4B0666F-2CF1-4C21-A251-46E6EBFF7C1D}"/>
                                            </p:graphicEl>
                                          </p:spTgt>
                                        </p:tgtEl>
                                        <p:attrNameLst>
                                          <p:attrName>style.visibility</p:attrName>
                                        </p:attrNameLst>
                                      </p:cBhvr>
                                      <p:to>
                                        <p:strVal val="visible"/>
                                      </p:to>
                                    </p:set>
                                    <p:animEffect transition="in" filter="slide(fromTop)">
                                      <p:cBhvr>
                                        <p:cTn id="29" dur="1000"/>
                                        <p:tgtEl>
                                          <p:spTgt spid="11">
                                            <p:graphicEl>
                                              <a:dgm id="{E4B0666F-2CF1-4C21-A251-46E6EBFF7C1D}"/>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1">
                                            <p:graphicEl>
                                              <a:dgm id="{41BC1ABA-1F87-4B1E-94EC-41724CD12655}"/>
                                            </p:graphicEl>
                                          </p:spTgt>
                                        </p:tgtEl>
                                        <p:attrNameLst>
                                          <p:attrName>style.visibility</p:attrName>
                                        </p:attrNameLst>
                                      </p:cBhvr>
                                      <p:to>
                                        <p:strVal val="visible"/>
                                      </p:to>
                                    </p:set>
                                    <p:animEffect transition="in" filter="fade">
                                      <p:cBhvr>
                                        <p:cTn id="34" dur="1000"/>
                                        <p:tgtEl>
                                          <p:spTgt spid="11">
                                            <p:graphicEl>
                                              <a:dgm id="{41BC1ABA-1F87-4B1E-94EC-41724CD12655}"/>
                                            </p:graphicEl>
                                          </p:spTgt>
                                        </p:tgtEl>
                                      </p:cBhvr>
                                    </p:animEffect>
                                    <p:anim calcmode="lin" valueType="num">
                                      <p:cBhvr>
                                        <p:cTn id="35" dur="1000" fill="hold"/>
                                        <p:tgtEl>
                                          <p:spTgt spid="11">
                                            <p:graphicEl>
                                              <a:dgm id="{41BC1ABA-1F87-4B1E-94EC-41724CD12655}"/>
                                            </p:graphicEl>
                                          </p:spTgt>
                                        </p:tgtEl>
                                        <p:attrNameLst>
                                          <p:attrName>ppt_x</p:attrName>
                                        </p:attrNameLst>
                                      </p:cBhvr>
                                      <p:tavLst>
                                        <p:tav tm="0">
                                          <p:val>
                                            <p:strVal val="#ppt_x"/>
                                          </p:val>
                                        </p:tav>
                                        <p:tav tm="100000">
                                          <p:val>
                                            <p:strVal val="#ppt_x"/>
                                          </p:val>
                                        </p:tav>
                                      </p:tavLst>
                                    </p:anim>
                                    <p:anim calcmode="lin" valueType="num">
                                      <p:cBhvr>
                                        <p:cTn id="36" dur="1000" fill="hold"/>
                                        <p:tgtEl>
                                          <p:spTgt spid="11">
                                            <p:graphicEl>
                                              <a:dgm id="{41BC1ABA-1F87-4B1E-94EC-41724CD12655}"/>
                                            </p:graphicEl>
                                          </p:spTgt>
                                        </p:tgtEl>
                                        <p:attrNameLst>
                                          <p:attrName>ppt_y</p:attrName>
                                        </p:attrNameLst>
                                      </p:cBhvr>
                                      <p:tavLst>
                                        <p:tav tm="0">
                                          <p:val>
                                            <p:strVal val="#ppt_y+.1"/>
                                          </p:val>
                                        </p:tav>
                                        <p:tav tm="100000">
                                          <p:val>
                                            <p:strVal val="#ppt_y"/>
                                          </p:val>
                                        </p:tav>
                                      </p:tavLst>
                                    </p:anim>
                                  </p:childTnLst>
                                </p:cTn>
                              </p:par>
                              <p:par>
                                <p:cTn id="37" presetID="12" presetClass="entr" presetSubtype="1" fill="hold" grpId="0" nodeType="withEffect">
                                  <p:stCondLst>
                                    <p:cond delay="0"/>
                                  </p:stCondLst>
                                  <p:childTnLst>
                                    <p:set>
                                      <p:cBhvr>
                                        <p:cTn id="38" dur="1" fill="hold">
                                          <p:stCondLst>
                                            <p:cond delay="0"/>
                                          </p:stCondLst>
                                        </p:cTn>
                                        <p:tgtEl>
                                          <p:spTgt spid="11">
                                            <p:graphicEl>
                                              <a:dgm id="{5284ED54-4761-44DA-8086-D5FD397A1C95}"/>
                                            </p:graphicEl>
                                          </p:spTgt>
                                        </p:tgtEl>
                                        <p:attrNameLst>
                                          <p:attrName>style.visibility</p:attrName>
                                        </p:attrNameLst>
                                      </p:cBhvr>
                                      <p:to>
                                        <p:strVal val="visible"/>
                                      </p:to>
                                    </p:set>
                                    <p:animEffect transition="in" filter="slide(fromTop)">
                                      <p:cBhvr>
                                        <p:cTn id="39" dur="1000"/>
                                        <p:tgtEl>
                                          <p:spTgt spid="11">
                                            <p:graphicEl>
                                              <a:dgm id="{5284ED54-4761-44DA-8086-D5FD397A1C95}"/>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1">
                                            <p:graphicEl>
                                              <a:dgm id="{D88C7409-AB93-4FE3-A61D-F51EE8A4B008}"/>
                                            </p:graphicEl>
                                          </p:spTgt>
                                        </p:tgtEl>
                                        <p:attrNameLst>
                                          <p:attrName>style.visibility</p:attrName>
                                        </p:attrNameLst>
                                      </p:cBhvr>
                                      <p:to>
                                        <p:strVal val="visible"/>
                                      </p:to>
                                    </p:set>
                                    <p:animEffect transition="in" filter="fade">
                                      <p:cBhvr>
                                        <p:cTn id="44" dur="1000"/>
                                        <p:tgtEl>
                                          <p:spTgt spid="11">
                                            <p:graphicEl>
                                              <a:dgm id="{D88C7409-AB93-4FE3-A61D-F51EE8A4B008}"/>
                                            </p:graphicEl>
                                          </p:spTgt>
                                        </p:tgtEl>
                                      </p:cBhvr>
                                    </p:animEffect>
                                    <p:anim calcmode="lin" valueType="num">
                                      <p:cBhvr>
                                        <p:cTn id="45" dur="1000" fill="hold"/>
                                        <p:tgtEl>
                                          <p:spTgt spid="11">
                                            <p:graphicEl>
                                              <a:dgm id="{D88C7409-AB93-4FE3-A61D-F51EE8A4B008}"/>
                                            </p:graphicEl>
                                          </p:spTgt>
                                        </p:tgtEl>
                                        <p:attrNameLst>
                                          <p:attrName>ppt_x</p:attrName>
                                        </p:attrNameLst>
                                      </p:cBhvr>
                                      <p:tavLst>
                                        <p:tav tm="0">
                                          <p:val>
                                            <p:strVal val="#ppt_x"/>
                                          </p:val>
                                        </p:tav>
                                        <p:tav tm="100000">
                                          <p:val>
                                            <p:strVal val="#ppt_x"/>
                                          </p:val>
                                        </p:tav>
                                      </p:tavLst>
                                    </p:anim>
                                    <p:anim calcmode="lin" valueType="num">
                                      <p:cBhvr>
                                        <p:cTn id="46" dur="1000" fill="hold"/>
                                        <p:tgtEl>
                                          <p:spTgt spid="11">
                                            <p:graphicEl>
                                              <a:dgm id="{D88C7409-AB93-4FE3-A61D-F51EE8A4B008}"/>
                                            </p:graphicEl>
                                          </p:spTgt>
                                        </p:tgtEl>
                                        <p:attrNameLst>
                                          <p:attrName>ppt_y</p:attrName>
                                        </p:attrNameLst>
                                      </p:cBhvr>
                                      <p:tavLst>
                                        <p:tav tm="0">
                                          <p:val>
                                            <p:strVal val="#ppt_y+.1"/>
                                          </p:val>
                                        </p:tav>
                                        <p:tav tm="100000">
                                          <p:val>
                                            <p:strVal val="#ppt_y"/>
                                          </p:val>
                                        </p:tav>
                                      </p:tavLst>
                                    </p:anim>
                                  </p:childTnLst>
                                </p:cTn>
                              </p:par>
                              <p:par>
                                <p:cTn id="47" presetID="12" presetClass="entr" presetSubtype="1" fill="hold" grpId="0" nodeType="withEffect">
                                  <p:stCondLst>
                                    <p:cond delay="0"/>
                                  </p:stCondLst>
                                  <p:childTnLst>
                                    <p:set>
                                      <p:cBhvr>
                                        <p:cTn id="48" dur="1" fill="hold">
                                          <p:stCondLst>
                                            <p:cond delay="0"/>
                                          </p:stCondLst>
                                        </p:cTn>
                                        <p:tgtEl>
                                          <p:spTgt spid="11">
                                            <p:graphicEl>
                                              <a:dgm id="{87B5BDBA-3C7A-41F1-8C33-F13937A84B36}"/>
                                            </p:graphicEl>
                                          </p:spTgt>
                                        </p:tgtEl>
                                        <p:attrNameLst>
                                          <p:attrName>style.visibility</p:attrName>
                                        </p:attrNameLst>
                                      </p:cBhvr>
                                      <p:to>
                                        <p:strVal val="visible"/>
                                      </p:to>
                                    </p:set>
                                    <p:animEffect transition="in" filter="slide(fromTop)">
                                      <p:cBhvr>
                                        <p:cTn id="49" dur="1000"/>
                                        <p:tgtEl>
                                          <p:spTgt spid="11">
                                            <p:graphicEl>
                                              <a:dgm id="{87B5BDBA-3C7A-41F1-8C33-F13937A84B36}"/>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1">
                                            <p:graphicEl>
                                              <a:dgm id="{B68F94D2-D73D-420A-802B-DFDC9BE4ED4C}"/>
                                            </p:graphicEl>
                                          </p:spTgt>
                                        </p:tgtEl>
                                        <p:attrNameLst>
                                          <p:attrName>style.visibility</p:attrName>
                                        </p:attrNameLst>
                                      </p:cBhvr>
                                      <p:to>
                                        <p:strVal val="visible"/>
                                      </p:to>
                                    </p:set>
                                    <p:animEffect transition="in" filter="fade">
                                      <p:cBhvr>
                                        <p:cTn id="54" dur="1000"/>
                                        <p:tgtEl>
                                          <p:spTgt spid="11">
                                            <p:graphicEl>
                                              <a:dgm id="{B68F94D2-D73D-420A-802B-DFDC9BE4ED4C}"/>
                                            </p:graphicEl>
                                          </p:spTgt>
                                        </p:tgtEl>
                                      </p:cBhvr>
                                    </p:animEffect>
                                    <p:anim calcmode="lin" valueType="num">
                                      <p:cBhvr>
                                        <p:cTn id="55" dur="1000" fill="hold"/>
                                        <p:tgtEl>
                                          <p:spTgt spid="11">
                                            <p:graphicEl>
                                              <a:dgm id="{B68F94D2-D73D-420A-802B-DFDC9BE4ED4C}"/>
                                            </p:graphicEl>
                                          </p:spTgt>
                                        </p:tgtEl>
                                        <p:attrNameLst>
                                          <p:attrName>ppt_x</p:attrName>
                                        </p:attrNameLst>
                                      </p:cBhvr>
                                      <p:tavLst>
                                        <p:tav tm="0">
                                          <p:val>
                                            <p:strVal val="#ppt_x"/>
                                          </p:val>
                                        </p:tav>
                                        <p:tav tm="100000">
                                          <p:val>
                                            <p:strVal val="#ppt_x"/>
                                          </p:val>
                                        </p:tav>
                                      </p:tavLst>
                                    </p:anim>
                                    <p:anim calcmode="lin" valueType="num">
                                      <p:cBhvr>
                                        <p:cTn id="56" dur="1000" fill="hold"/>
                                        <p:tgtEl>
                                          <p:spTgt spid="11">
                                            <p:graphicEl>
                                              <a:dgm id="{B68F94D2-D73D-420A-802B-DFDC9BE4ED4C}"/>
                                            </p:graphicEl>
                                          </p:spTgt>
                                        </p:tgtEl>
                                        <p:attrNameLst>
                                          <p:attrName>ppt_y</p:attrName>
                                        </p:attrNameLst>
                                      </p:cBhvr>
                                      <p:tavLst>
                                        <p:tav tm="0">
                                          <p:val>
                                            <p:strVal val="#ppt_y+.1"/>
                                          </p:val>
                                        </p:tav>
                                        <p:tav tm="100000">
                                          <p:val>
                                            <p:strVal val="#ppt_y"/>
                                          </p:val>
                                        </p:tav>
                                      </p:tavLst>
                                    </p:anim>
                                  </p:childTnLst>
                                </p:cTn>
                              </p:par>
                              <p:par>
                                <p:cTn id="57" presetID="12" presetClass="entr" presetSubtype="1" fill="hold" grpId="0" nodeType="withEffect">
                                  <p:stCondLst>
                                    <p:cond delay="0"/>
                                  </p:stCondLst>
                                  <p:childTnLst>
                                    <p:set>
                                      <p:cBhvr>
                                        <p:cTn id="58" dur="1" fill="hold">
                                          <p:stCondLst>
                                            <p:cond delay="0"/>
                                          </p:stCondLst>
                                        </p:cTn>
                                        <p:tgtEl>
                                          <p:spTgt spid="11">
                                            <p:graphicEl>
                                              <a:dgm id="{9B706799-997B-4F74-B652-58B58A51EA58}"/>
                                            </p:graphicEl>
                                          </p:spTgt>
                                        </p:tgtEl>
                                        <p:attrNameLst>
                                          <p:attrName>style.visibility</p:attrName>
                                        </p:attrNameLst>
                                      </p:cBhvr>
                                      <p:to>
                                        <p:strVal val="visible"/>
                                      </p:to>
                                    </p:set>
                                    <p:animEffect transition="in" filter="slide(fromTop)">
                                      <p:cBhvr>
                                        <p:cTn id="59" dur="1000"/>
                                        <p:tgtEl>
                                          <p:spTgt spid="11">
                                            <p:graphicEl>
                                              <a:dgm id="{9B706799-997B-4F74-B652-58B58A51EA5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uiExpand="1">
        <p:bldSub>
          <a:bldDgm bld="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399" y="1143000"/>
            <a:ext cx="7085647" cy="4723765"/>
          </a:xfrm>
          <a:prstGeom prst="rect">
            <a:avLst/>
          </a:prstGeom>
        </p:spPr>
      </p:pic>
      <p:sp>
        <p:nvSpPr>
          <p:cNvPr id="2" name="TextBox 1"/>
          <p:cNvSpPr txBox="1"/>
          <p:nvPr/>
        </p:nvSpPr>
        <p:spPr>
          <a:xfrm>
            <a:off x="1447801" y="533400"/>
            <a:ext cx="7239000" cy="1600438"/>
          </a:xfrm>
          <a:prstGeom prst="rect">
            <a:avLst/>
          </a:prstGeom>
          <a:noFill/>
        </p:spPr>
        <p:txBody>
          <a:bodyPr wrap="square" rtlCol="0">
            <a:spAutoFit/>
          </a:bodyPr>
          <a:lstStyle/>
          <a:p>
            <a:r>
              <a:rPr lang="en-US" altLang="zh-CN" sz="4000" b="1" dirty="0" smtClean="0">
                <a:latin typeface="Arial Narrow" panose="020B0606020202030204" pitchFamily="34" charset="0"/>
                <a:ea typeface="KaiTi" panose="02010609060101010101" pitchFamily="49" charset="-122"/>
              </a:rPr>
              <a:t>Eight Tea Production Areas </a:t>
            </a:r>
            <a:br>
              <a:rPr lang="en-US" altLang="zh-CN" sz="4000" b="1" dirty="0" smtClean="0">
                <a:latin typeface="Arial Narrow" panose="020B0606020202030204" pitchFamily="34" charset="0"/>
                <a:ea typeface="KaiTi" panose="02010609060101010101" pitchFamily="49" charset="-122"/>
              </a:rPr>
            </a:br>
            <a:r>
              <a:rPr lang="zh-CN" altLang="en-US" sz="4000" b="1" dirty="0" smtClean="0">
                <a:latin typeface="Arial Narrow" panose="020B0606020202030204" pitchFamily="34" charset="0"/>
                <a:ea typeface="KaiTi" panose="02010609060101010101" pitchFamily="49" charset="-122"/>
              </a:rPr>
              <a:t>八大茶产区介绍</a:t>
            </a:r>
            <a:endParaRPr lang="en-US" altLang="zh-CN" sz="4000" b="1" dirty="0" smtClean="0">
              <a:latin typeface="Arial Narrow" panose="020B0606020202030204" pitchFamily="34" charset="0"/>
              <a:ea typeface="KaiTi" panose="02010609060101010101" pitchFamily="49" charset="-122"/>
            </a:endParaRPr>
          </a:p>
          <a:p>
            <a:endParaRPr lang="en-US" dirty="0"/>
          </a:p>
        </p:txBody>
      </p:sp>
    </p:spTree>
    <p:extLst>
      <p:ext uri="{BB962C8B-B14F-4D97-AF65-F5344CB8AC3E}">
        <p14:creationId xmlns:p14="http://schemas.microsoft.com/office/powerpoint/2010/main" val="2139798259"/>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8333" y="1066800"/>
            <a:ext cx="5562600" cy="5482251"/>
          </a:xfrm>
          <a:prstGeom prst="rect">
            <a:avLst/>
          </a:prstGeom>
        </p:spPr>
      </p:pic>
      <p:sp>
        <p:nvSpPr>
          <p:cNvPr id="4" name="Rectangle 3"/>
          <p:cNvSpPr/>
          <p:nvPr/>
        </p:nvSpPr>
        <p:spPr>
          <a:xfrm>
            <a:off x="1295400" y="152400"/>
            <a:ext cx="7772400" cy="1354217"/>
          </a:xfrm>
          <a:prstGeom prst="rect">
            <a:avLst/>
          </a:prstGeom>
        </p:spPr>
        <p:txBody>
          <a:bodyPr wrap="square">
            <a:spAutoFit/>
          </a:bodyPr>
          <a:lstStyle/>
          <a:p>
            <a:r>
              <a:rPr lang="en-US" altLang="zh-CN" sz="3200" b="1" dirty="0" smtClean="0">
                <a:latin typeface="Arial Narrow" panose="020B0606020202030204" pitchFamily="34" charset="0"/>
                <a:ea typeface="KaiTi" panose="02010609060101010101" pitchFamily="49" charset="-122"/>
              </a:rPr>
              <a:t>Zhejiang Province Tea Production</a:t>
            </a:r>
            <a:r>
              <a:rPr lang="en-US" altLang="zh-CN" b="1" dirty="0">
                <a:latin typeface="Arial Narrow" panose="020B0606020202030204" pitchFamily="34" charset="0"/>
                <a:ea typeface="KaiTi" panose="02010609060101010101" pitchFamily="49" charset="-122"/>
              </a:rPr>
              <a:t/>
            </a:r>
            <a:br>
              <a:rPr lang="en-US" altLang="zh-CN" b="1" dirty="0">
                <a:latin typeface="Arial Narrow" panose="020B0606020202030204" pitchFamily="34" charset="0"/>
                <a:ea typeface="KaiTi" panose="02010609060101010101" pitchFamily="49" charset="-122"/>
              </a:rPr>
            </a:br>
            <a:r>
              <a:rPr lang="zh-CN" altLang="en-US" sz="3200" b="1" dirty="0" smtClean="0">
                <a:latin typeface="Arial Narrow" panose="020B0606020202030204" pitchFamily="34" charset="0"/>
                <a:ea typeface="KaiTi" panose="02010609060101010101" pitchFamily="49" charset="-122"/>
              </a:rPr>
              <a:t>浙江省茶叶产地</a:t>
            </a:r>
            <a:endParaRPr lang="en-US" altLang="zh-CN" sz="3200" b="1" dirty="0" smtClean="0">
              <a:latin typeface="Arial Narrow" panose="020B0606020202030204" pitchFamily="34" charset="0"/>
              <a:ea typeface="KaiTi" panose="02010609060101010101" pitchFamily="49" charset="-122"/>
            </a:endParaRPr>
          </a:p>
          <a:p>
            <a:endParaRPr lang="en-US" altLang="zh-CN" b="1"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3336784631"/>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1761" y="0"/>
            <a:ext cx="6260478" cy="6858000"/>
          </a:xfrm>
          <a:prstGeom prst="rect">
            <a:avLst/>
          </a:prstGeom>
        </p:spPr>
      </p:pic>
      <p:sp>
        <p:nvSpPr>
          <p:cNvPr id="3" name="Rectangle 2"/>
          <p:cNvSpPr/>
          <p:nvPr/>
        </p:nvSpPr>
        <p:spPr>
          <a:xfrm>
            <a:off x="1600200" y="304800"/>
            <a:ext cx="5486400" cy="984885"/>
          </a:xfrm>
          <a:prstGeom prst="rect">
            <a:avLst/>
          </a:prstGeom>
        </p:spPr>
        <p:txBody>
          <a:bodyPr wrap="square">
            <a:spAutoFit/>
          </a:bodyPr>
          <a:lstStyle/>
          <a:p>
            <a:r>
              <a:rPr lang="en-US" altLang="zh-CN" sz="4000" b="1" dirty="0" smtClean="0">
                <a:latin typeface="Arial Narrow" panose="020B0606020202030204" pitchFamily="34" charset="0"/>
                <a:ea typeface="KaiTi" panose="02010609060101010101" pitchFamily="49" charset="-122"/>
              </a:rPr>
              <a:t>Tea Production in Taiwan</a:t>
            </a:r>
            <a:r>
              <a:rPr lang="en-US" altLang="zh-CN" b="1" dirty="0" smtClean="0">
                <a:latin typeface="Arial Narrow" panose="020B0606020202030204" pitchFamily="34" charset="0"/>
                <a:ea typeface="KaiTi" panose="02010609060101010101" pitchFamily="49" charset="-122"/>
              </a:rPr>
              <a:t/>
            </a:r>
            <a:br>
              <a:rPr lang="en-US" altLang="zh-CN" b="1" dirty="0" smtClean="0">
                <a:latin typeface="Arial Narrow" panose="020B0606020202030204" pitchFamily="34" charset="0"/>
                <a:ea typeface="KaiTi" panose="02010609060101010101" pitchFamily="49" charset="-122"/>
              </a:rPr>
            </a:br>
            <a:endParaRPr lang="en-US" altLang="zh-CN" b="1"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965701421"/>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6048" y="2895600"/>
            <a:ext cx="3657600" cy="2308324"/>
          </a:xfrm>
          <a:prstGeom prst="rect">
            <a:avLst/>
          </a:prstGeom>
        </p:spPr>
        <p:txBody>
          <a:bodyPr wrap="square">
            <a:spAutoFit/>
          </a:bodyPr>
          <a:lstStyle/>
          <a:p>
            <a:r>
              <a:rPr lang="en-US" altLang="zh-CN" sz="2400" b="1" dirty="0" smtClean="0">
                <a:latin typeface="Arial Narrow" panose="020B0606020202030204" pitchFamily="34" charset="0"/>
                <a:ea typeface="KaiTi" panose="02010609060101010101" pitchFamily="49" charset="-122"/>
              </a:rPr>
              <a:t>Ed. by</a:t>
            </a:r>
            <a:r>
              <a:rPr lang="en-US" altLang="zh-CN" sz="2400" b="1" dirty="0">
                <a:latin typeface="Arial Narrow" panose="020B0606020202030204" pitchFamily="34" charset="0"/>
                <a:ea typeface="KaiTi" panose="02010609060101010101" pitchFamily="49" charset="-122"/>
              </a:rPr>
              <a:t> </a:t>
            </a:r>
            <a:r>
              <a:rPr lang="zh-CN" altLang="en-US" sz="2400" b="1" dirty="0">
                <a:latin typeface="Arial Narrow" panose="020B0606020202030204" pitchFamily="34" charset="0"/>
                <a:ea typeface="KaiTi" panose="02010609060101010101" pitchFamily="49" charset="-122"/>
              </a:rPr>
              <a:t>方</a:t>
            </a:r>
            <a:r>
              <a:rPr lang="zh-CN" altLang="en-US" sz="2400" b="1" dirty="0" smtClean="0">
                <a:latin typeface="Arial Narrow" panose="020B0606020202030204" pitchFamily="34" charset="0"/>
                <a:ea typeface="KaiTi" panose="02010609060101010101" pitchFamily="49" charset="-122"/>
              </a:rPr>
              <a:t>健 </a:t>
            </a:r>
            <a:r>
              <a:rPr lang="en-US" altLang="zh-CN" sz="2400" b="1" dirty="0" smtClean="0">
                <a:latin typeface="Arial Narrow" panose="020B0606020202030204" pitchFamily="34" charset="0"/>
                <a:ea typeface="KaiTi" panose="02010609060101010101" pitchFamily="49" charset="-122"/>
              </a:rPr>
              <a:t>Fang Jian</a:t>
            </a:r>
            <a:br>
              <a:rPr lang="en-US" altLang="zh-CN" sz="2400" b="1" dirty="0" smtClean="0">
                <a:latin typeface="Arial Narrow" panose="020B0606020202030204" pitchFamily="34" charset="0"/>
                <a:ea typeface="KaiTi" panose="02010609060101010101" pitchFamily="49" charset="-122"/>
              </a:rPr>
            </a:br>
            <a:r>
              <a:rPr lang="en-US" altLang="zh-CN" sz="2400" b="1" dirty="0" smtClean="0">
                <a:latin typeface="Arial Narrow" panose="020B0606020202030204" pitchFamily="34" charset="0"/>
                <a:ea typeface="KaiTi" panose="02010609060101010101" pitchFamily="49" charset="-122"/>
              </a:rPr>
              <a:t>Publisher:</a:t>
            </a:r>
            <a:r>
              <a:rPr lang="zh-CN" altLang="en-US" sz="2400" b="1" dirty="0">
                <a:latin typeface="Arial Narrow" panose="020B0606020202030204" pitchFamily="34" charset="0"/>
                <a:ea typeface="KaiTi" panose="02010609060101010101" pitchFamily="49" charset="-122"/>
              </a:rPr>
              <a:t> </a:t>
            </a:r>
            <a:r>
              <a:rPr lang="zh-CN" altLang="en-US" sz="2400" b="1" dirty="0" smtClean="0">
                <a:latin typeface="Arial Narrow" panose="020B0606020202030204" pitchFamily="34" charset="0"/>
                <a:ea typeface="KaiTi" panose="02010609060101010101" pitchFamily="49" charset="-122"/>
              </a:rPr>
              <a:t>中州古籍出版社</a:t>
            </a:r>
            <a:r>
              <a:rPr lang="en-US" altLang="zh-CN" sz="2400" b="1" dirty="0" smtClean="0">
                <a:latin typeface="Arial Narrow" panose="020B0606020202030204" pitchFamily="34" charset="0"/>
                <a:ea typeface="KaiTi" panose="02010609060101010101" pitchFamily="49" charset="-122"/>
              </a:rPr>
              <a:t/>
            </a:r>
            <a:br>
              <a:rPr lang="en-US" altLang="zh-CN" sz="2400" b="1" dirty="0" smtClean="0">
                <a:latin typeface="Arial Narrow" panose="020B0606020202030204" pitchFamily="34" charset="0"/>
                <a:ea typeface="KaiTi" panose="02010609060101010101" pitchFamily="49" charset="-122"/>
              </a:rPr>
            </a:br>
            <a:r>
              <a:rPr lang="en-US" altLang="zh-CN" sz="2400" b="1" dirty="0" smtClean="0">
                <a:latin typeface="Arial Narrow" panose="020B0606020202030204" pitchFamily="34" charset="0"/>
                <a:ea typeface="KaiTi" panose="02010609060101010101" pitchFamily="49" charset="-122"/>
              </a:rPr>
              <a:t>Zhongzhou guji chubanshe</a:t>
            </a:r>
            <a:r>
              <a:rPr lang="zh-CN" altLang="en-US" sz="2400" b="1" dirty="0">
                <a:latin typeface="Arial Narrow" panose="020B0606020202030204" pitchFamily="34" charset="0"/>
                <a:ea typeface="KaiTi" panose="02010609060101010101" pitchFamily="49" charset="-122"/>
              </a:rPr>
              <a:t/>
            </a:r>
            <a:br>
              <a:rPr lang="zh-CN" altLang="en-US" sz="2400" b="1" dirty="0">
                <a:latin typeface="Arial Narrow" panose="020B0606020202030204" pitchFamily="34" charset="0"/>
                <a:ea typeface="KaiTi" panose="02010609060101010101" pitchFamily="49" charset="-122"/>
              </a:rPr>
            </a:br>
            <a:r>
              <a:rPr lang="en-US" altLang="zh-CN" sz="2400" b="1" dirty="0" smtClean="0">
                <a:latin typeface="Arial Narrow" panose="020B0606020202030204" pitchFamily="34" charset="0"/>
                <a:ea typeface="KaiTi" panose="02010609060101010101" pitchFamily="49" charset="-122"/>
              </a:rPr>
              <a:t>Years:</a:t>
            </a:r>
            <a:r>
              <a:rPr lang="zh-CN" altLang="en-US" sz="2400" b="1" dirty="0">
                <a:latin typeface="Arial Narrow" panose="020B0606020202030204" pitchFamily="34" charset="0"/>
                <a:ea typeface="KaiTi" panose="02010609060101010101" pitchFamily="49" charset="-122"/>
              </a:rPr>
              <a:t> </a:t>
            </a:r>
            <a:r>
              <a:rPr lang="en-US" altLang="zh-CN" sz="2400" b="1" dirty="0">
                <a:latin typeface="Arial Narrow" panose="020B0606020202030204" pitchFamily="34" charset="0"/>
                <a:ea typeface="KaiTi" panose="02010609060101010101" pitchFamily="49" charset="-122"/>
              </a:rPr>
              <a:t>2014-12</a:t>
            </a:r>
            <a:r>
              <a:rPr lang="zh-CN" altLang="en-US" sz="2400" b="1" dirty="0">
                <a:latin typeface="Arial Narrow" panose="020B0606020202030204" pitchFamily="34" charset="0"/>
                <a:ea typeface="KaiTi" panose="02010609060101010101" pitchFamily="49" charset="-122"/>
              </a:rPr>
              <a:t/>
            </a:r>
            <a:br>
              <a:rPr lang="zh-CN" altLang="en-US" sz="2400" b="1" dirty="0">
                <a:latin typeface="Arial Narrow" panose="020B0606020202030204" pitchFamily="34" charset="0"/>
                <a:ea typeface="KaiTi" panose="02010609060101010101" pitchFamily="49" charset="-122"/>
              </a:rPr>
            </a:br>
            <a:r>
              <a:rPr lang="en-US" altLang="zh-CN" sz="2400" b="1" dirty="0" smtClean="0">
                <a:latin typeface="Arial Narrow" panose="020B0606020202030204" pitchFamily="34" charset="0"/>
                <a:ea typeface="KaiTi" panose="02010609060101010101" pitchFamily="49" charset="-122"/>
              </a:rPr>
              <a:t>Pages:</a:t>
            </a:r>
            <a:r>
              <a:rPr lang="zh-CN" altLang="en-US" sz="2400" b="1" dirty="0">
                <a:latin typeface="Arial Narrow" panose="020B0606020202030204" pitchFamily="34" charset="0"/>
                <a:ea typeface="KaiTi" panose="02010609060101010101" pitchFamily="49" charset="-122"/>
              </a:rPr>
              <a:t> </a:t>
            </a:r>
            <a:r>
              <a:rPr lang="en-US" altLang="zh-CN" sz="2400" b="1" dirty="0">
                <a:latin typeface="Arial Narrow" panose="020B0606020202030204" pitchFamily="34" charset="0"/>
                <a:ea typeface="KaiTi" panose="02010609060101010101" pitchFamily="49" charset="-122"/>
              </a:rPr>
              <a:t>4347</a:t>
            </a:r>
            <a:r>
              <a:rPr lang="zh-CN" altLang="en-US" sz="2400" b="1" dirty="0">
                <a:latin typeface="Arial Narrow" panose="020B0606020202030204" pitchFamily="34" charset="0"/>
                <a:ea typeface="KaiTi" panose="02010609060101010101" pitchFamily="49" charset="-122"/>
              </a:rPr>
              <a:t/>
            </a:r>
            <a:br>
              <a:rPr lang="zh-CN" altLang="en-US" sz="2400" b="1" dirty="0">
                <a:latin typeface="Arial Narrow" panose="020B0606020202030204" pitchFamily="34" charset="0"/>
                <a:ea typeface="KaiTi" panose="02010609060101010101" pitchFamily="49" charset="-122"/>
              </a:rPr>
            </a:br>
            <a:r>
              <a:rPr lang="en-US" altLang="zh-CN" sz="2400" b="1" dirty="0" smtClean="0">
                <a:latin typeface="Arial Narrow" panose="020B0606020202030204" pitchFamily="34" charset="0"/>
                <a:ea typeface="KaiTi" panose="02010609060101010101" pitchFamily="49" charset="-122"/>
              </a:rPr>
              <a:t>ISBN</a:t>
            </a:r>
            <a:r>
              <a:rPr lang="en-US" altLang="zh-CN" sz="2400" b="1" dirty="0">
                <a:latin typeface="Arial Narrow" panose="020B0606020202030204" pitchFamily="34" charset="0"/>
                <a:ea typeface="KaiTi" panose="02010609060101010101" pitchFamily="49" charset="-122"/>
              </a:rPr>
              <a:t>:</a:t>
            </a:r>
            <a:r>
              <a:rPr lang="zh-CN" altLang="en-US" sz="2400" b="1" dirty="0">
                <a:latin typeface="Arial Narrow" panose="020B0606020202030204" pitchFamily="34" charset="0"/>
                <a:ea typeface="KaiTi" panose="02010609060101010101" pitchFamily="49" charset="-122"/>
              </a:rPr>
              <a:t> </a:t>
            </a:r>
            <a:r>
              <a:rPr lang="en-US" altLang="zh-CN" sz="2400" b="1" dirty="0">
                <a:latin typeface="Arial Narrow" panose="020B0606020202030204" pitchFamily="34" charset="0"/>
                <a:ea typeface="KaiTi" panose="02010609060101010101" pitchFamily="49" charset="-122"/>
              </a:rPr>
              <a:t>9787534846540</a:t>
            </a:r>
            <a:endParaRPr lang="en-US" sz="2400" b="1" dirty="0">
              <a:latin typeface="Arial Narrow" panose="020B0606020202030204" pitchFamily="34" charset="0"/>
              <a:ea typeface="KaiTi" panose="02010609060101010101" pitchFamily="49" charset="-122"/>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8877" y="2743200"/>
            <a:ext cx="3424123" cy="2979588"/>
          </a:xfrm>
          <a:prstGeom prst="rect">
            <a:avLst/>
          </a:prstGeom>
        </p:spPr>
      </p:pic>
      <p:sp>
        <p:nvSpPr>
          <p:cNvPr id="4" name="Rectangle 3"/>
          <p:cNvSpPr/>
          <p:nvPr/>
        </p:nvSpPr>
        <p:spPr>
          <a:xfrm>
            <a:off x="1536192" y="618092"/>
            <a:ext cx="6858000" cy="1200329"/>
          </a:xfrm>
          <a:prstGeom prst="rect">
            <a:avLst/>
          </a:prstGeom>
        </p:spPr>
        <p:txBody>
          <a:bodyPr wrap="square">
            <a:spAutoFit/>
          </a:bodyPr>
          <a:lstStyle/>
          <a:p>
            <a:r>
              <a:rPr lang="zh-CN" altLang="en-US" sz="4000" b="1" dirty="0" smtClean="0">
                <a:latin typeface="KaiTi" panose="02010609060101010101" pitchFamily="49" charset="-122"/>
                <a:ea typeface="KaiTi" panose="02010609060101010101" pitchFamily="49" charset="-122"/>
              </a:rPr>
              <a:t>中国茶书全集校正</a:t>
            </a:r>
            <a:r>
              <a:rPr lang="en-US" altLang="zh-CN" sz="4000" b="1" dirty="0" smtClean="0">
                <a:latin typeface="KaiTi" panose="02010609060101010101" pitchFamily="49" charset="-122"/>
                <a:ea typeface="KaiTi" panose="02010609060101010101" pitchFamily="49" charset="-122"/>
              </a:rPr>
              <a:t/>
            </a:r>
            <a:br>
              <a:rPr lang="en-US" altLang="zh-CN" sz="4000" b="1" dirty="0" smtClean="0">
                <a:latin typeface="KaiTi" panose="02010609060101010101" pitchFamily="49" charset="-122"/>
                <a:ea typeface="KaiTi" panose="02010609060101010101" pitchFamily="49" charset="-122"/>
              </a:rPr>
            </a:br>
            <a:r>
              <a:rPr lang="en-US" altLang="zh-TW" sz="3200" b="1" dirty="0" err="1" smtClean="0">
                <a:latin typeface="Arial Narrow" panose="020B0606020202030204" pitchFamily="34" charset="0"/>
                <a:ea typeface="KaiTi" panose="02010609060101010101" pitchFamily="49" charset="-122"/>
              </a:rPr>
              <a:t>Zhongguo</a:t>
            </a:r>
            <a:r>
              <a:rPr lang="en-US" altLang="zh-TW" sz="3200" b="1" dirty="0" smtClean="0">
                <a:latin typeface="Arial Narrow" panose="020B0606020202030204" pitchFamily="34" charset="0"/>
                <a:ea typeface="KaiTi" panose="02010609060101010101" pitchFamily="49" charset="-122"/>
              </a:rPr>
              <a:t> </a:t>
            </a:r>
            <a:r>
              <a:rPr lang="en-US" altLang="zh-TW" sz="3200" b="1" dirty="0" err="1" smtClean="0">
                <a:latin typeface="Arial Narrow" panose="020B0606020202030204" pitchFamily="34" charset="0"/>
                <a:ea typeface="KaiTi" panose="02010609060101010101" pitchFamily="49" charset="-122"/>
              </a:rPr>
              <a:t>chashu</a:t>
            </a:r>
            <a:r>
              <a:rPr lang="en-US" altLang="zh-TW" sz="3200" b="1" dirty="0" smtClean="0">
                <a:latin typeface="Arial Narrow" panose="020B0606020202030204" pitchFamily="34" charset="0"/>
                <a:ea typeface="KaiTi" panose="02010609060101010101" pitchFamily="49" charset="-122"/>
              </a:rPr>
              <a:t> </a:t>
            </a:r>
            <a:r>
              <a:rPr lang="en-US" altLang="zh-TW" sz="3200" b="1" dirty="0" err="1" smtClean="0">
                <a:latin typeface="Arial Narrow" panose="020B0606020202030204" pitchFamily="34" charset="0"/>
                <a:ea typeface="KaiTi" panose="02010609060101010101" pitchFamily="49" charset="-122"/>
              </a:rPr>
              <a:t>quanji</a:t>
            </a:r>
            <a:r>
              <a:rPr lang="en-US" altLang="zh-TW" sz="3200" b="1" dirty="0" smtClean="0">
                <a:latin typeface="Arial Narrow" panose="020B0606020202030204" pitchFamily="34" charset="0"/>
                <a:ea typeface="KaiTi" panose="02010609060101010101" pitchFamily="49" charset="-122"/>
              </a:rPr>
              <a:t> </a:t>
            </a:r>
            <a:r>
              <a:rPr lang="en-US" altLang="zh-TW" sz="3200" b="1" dirty="0" err="1" smtClean="0">
                <a:latin typeface="Arial Narrow" panose="020B0606020202030204" pitchFamily="34" charset="0"/>
                <a:ea typeface="KaiTi" panose="02010609060101010101" pitchFamily="49" charset="-122"/>
              </a:rPr>
              <a:t>jiaozheng</a:t>
            </a:r>
            <a:r>
              <a:rPr lang="en-US" altLang="zh-TW" sz="3200" b="1" dirty="0" smtClean="0">
                <a:latin typeface="Arial Narrow" panose="020B0606020202030204" pitchFamily="34" charset="0"/>
                <a:ea typeface="KaiTi" panose="02010609060101010101" pitchFamily="49" charset="-122"/>
              </a:rPr>
              <a:t> </a:t>
            </a:r>
          </a:p>
        </p:txBody>
      </p:sp>
    </p:spTree>
    <p:extLst>
      <p:ext uri="{BB962C8B-B14F-4D97-AF65-F5344CB8AC3E}">
        <p14:creationId xmlns:p14="http://schemas.microsoft.com/office/powerpoint/2010/main" val="1205192952"/>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66899" y="3080772"/>
            <a:ext cx="3657600" cy="2677656"/>
          </a:xfrm>
          <a:prstGeom prst="rect">
            <a:avLst/>
          </a:prstGeom>
        </p:spPr>
        <p:txBody>
          <a:bodyPr wrap="square">
            <a:spAutoFit/>
          </a:bodyPr>
          <a:lstStyle/>
          <a:p>
            <a:pPr lvl="1" indent="-457200" eaLnBrk="0" fontAlgn="base" hangingPunct="0">
              <a:spcBef>
                <a:spcPct val="0"/>
              </a:spcBef>
              <a:spcAft>
                <a:spcPct val="0"/>
              </a:spcAft>
            </a:pPr>
            <a:r>
              <a:rPr lang="en-US" altLang="zh-CN" sz="2400" b="1" dirty="0" smtClean="0">
                <a:latin typeface="Arial Narrow" panose="020B0606020202030204" pitchFamily="34" charset="0"/>
                <a:ea typeface="KaiTi" panose="02010609060101010101" pitchFamily="49" charset="-122"/>
              </a:rPr>
              <a:t>Ed. By </a:t>
            </a:r>
            <a:r>
              <a:rPr lang="zh-TW" altLang="en-US" sz="2400" b="1" dirty="0" smtClean="0">
                <a:latin typeface="Arial Narrow" panose="020B0606020202030204" pitchFamily="34" charset="0"/>
                <a:ea typeface="KaiTi" panose="02010609060101010101" pitchFamily="49" charset="-122"/>
              </a:rPr>
              <a:t>鄭培凱朱自振</a:t>
            </a:r>
            <a:endParaRPr lang="en-US" altLang="zh-TW" sz="2400" b="1" dirty="0">
              <a:latin typeface="Arial Narrow" panose="020B0606020202030204" pitchFamily="34" charset="0"/>
              <a:ea typeface="KaiTi" panose="02010609060101010101" pitchFamily="49" charset="-122"/>
            </a:endParaRPr>
          </a:p>
          <a:p>
            <a:pPr lvl="1" indent="-457200" eaLnBrk="0" fontAlgn="base" hangingPunct="0">
              <a:spcBef>
                <a:spcPct val="0"/>
              </a:spcBef>
              <a:spcAft>
                <a:spcPct val="0"/>
              </a:spcAft>
            </a:pPr>
            <a:r>
              <a:rPr lang="en-US" altLang="zh-CN" sz="2400" b="1" dirty="0" smtClean="0">
                <a:latin typeface="Arial Narrow" panose="020B0606020202030204" pitchFamily="34" charset="0"/>
                <a:ea typeface="KaiTi" panose="02010609060101010101" pitchFamily="49" charset="-122"/>
              </a:rPr>
              <a:t>Zheng </a:t>
            </a:r>
            <a:r>
              <a:rPr lang="en-US" altLang="zh-CN" sz="2400" b="1" dirty="0" err="1" smtClean="0">
                <a:latin typeface="Arial Narrow" panose="020B0606020202030204" pitchFamily="34" charset="0"/>
                <a:ea typeface="KaiTi" panose="02010609060101010101" pitchFamily="49" charset="-122"/>
              </a:rPr>
              <a:t>Peikai</a:t>
            </a:r>
            <a:r>
              <a:rPr lang="en-US" altLang="zh-CN" sz="2400" b="1" dirty="0" smtClean="0">
                <a:latin typeface="Arial Narrow" panose="020B0606020202030204" pitchFamily="34" charset="0"/>
                <a:ea typeface="KaiTi" panose="02010609060101010101" pitchFamily="49" charset="-122"/>
              </a:rPr>
              <a:t> &amp; Zhu </a:t>
            </a:r>
            <a:r>
              <a:rPr lang="en-US" altLang="zh-CN" sz="2400" b="1" dirty="0" err="1" smtClean="0">
                <a:latin typeface="Arial Narrow" panose="020B0606020202030204" pitchFamily="34" charset="0"/>
                <a:ea typeface="KaiTi" panose="02010609060101010101" pitchFamily="49" charset="-122"/>
              </a:rPr>
              <a:t>Zizhen</a:t>
            </a:r>
            <a:r>
              <a:rPr lang="zh-CN" altLang="en-US" sz="2400" b="1" dirty="0">
                <a:latin typeface="Arial Narrow" panose="020B0606020202030204" pitchFamily="34" charset="0"/>
                <a:ea typeface="KaiTi" panose="02010609060101010101" pitchFamily="49" charset="-122"/>
              </a:rPr>
              <a:t> </a:t>
            </a:r>
            <a:endParaRPr lang="en-US" altLang="zh-CN" sz="2400" b="1" dirty="0" smtClean="0">
              <a:latin typeface="Arial Narrow" panose="020B0606020202030204" pitchFamily="34" charset="0"/>
              <a:ea typeface="KaiTi" panose="02010609060101010101" pitchFamily="49" charset="-122"/>
            </a:endParaRPr>
          </a:p>
          <a:p>
            <a:pPr lvl="1" indent="-457200" eaLnBrk="0" fontAlgn="base" hangingPunct="0">
              <a:spcBef>
                <a:spcPct val="0"/>
              </a:spcBef>
              <a:spcAft>
                <a:spcPct val="0"/>
              </a:spcAft>
            </a:pPr>
            <a:r>
              <a:rPr lang="en-US" altLang="zh-CN" sz="2400" b="1" dirty="0" smtClean="0">
                <a:latin typeface="Arial Narrow" panose="020B0606020202030204" pitchFamily="34" charset="0"/>
                <a:ea typeface="KaiTi" panose="02010609060101010101" pitchFamily="49" charset="-122"/>
              </a:rPr>
              <a:t>Publisher:</a:t>
            </a:r>
            <a:r>
              <a:rPr lang="zh-CN" altLang="en-US" sz="2400" b="1" dirty="0">
                <a:latin typeface="Arial Narrow" panose="020B0606020202030204" pitchFamily="34" charset="0"/>
                <a:ea typeface="KaiTi" panose="02010609060101010101" pitchFamily="49" charset="-122"/>
              </a:rPr>
              <a:t> </a:t>
            </a:r>
            <a:r>
              <a:rPr lang="zh-TW" altLang="en-US" sz="2400" b="1" dirty="0" smtClean="0">
                <a:latin typeface="Arial Narrow" panose="020B0606020202030204" pitchFamily="34" charset="0"/>
                <a:ea typeface="KaiTi" panose="02010609060101010101" pitchFamily="49" charset="-122"/>
              </a:rPr>
              <a:t>商務印書</a:t>
            </a:r>
            <a:r>
              <a:rPr lang="zh-TW" altLang="en-US" sz="2400" b="1" dirty="0">
                <a:latin typeface="Arial Narrow" panose="020B0606020202030204" pitchFamily="34" charset="0"/>
                <a:ea typeface="KaiTi" panose="02010609060101010101" pitchFamily="49" charset="-122"/>
              </a:rPr>
              <a:t>館</a:t>
            </a:r>
            <a:endParaRPr lang="en-US" altLang="zh-TW" sz="2400" b="1" dirty="0" smtClean="0">
              <a:latin typeface="Arial Narrow" panose="020B0606020202030204" pitchFamily="34" charset="0"/>
              <a:ea typeface="KaiTi" panose="02010609060101010101" pitchFamily="49" charset="-122"/>
            </a:endParaRPr>
          </a:p>
          <a:p>
            <a:pPr lvl="1" indent="-457200" eaLnBrk="0" fontAlgn="base" hangingPunct="0">
              <a:spcBef>
                <a:spcPct val="0"/>
              </a:spcBef>
              <a:spcAft>
                <a:spcPct val="0"/>
              </a:spcAft>
            </a:pPr>
            <a:r>
              <a:rPr lang="en-US" altLang="zh-TW" sz="2400" b="1" dirty="0" err="1" smtClean="0">
                <a:latin typeface="Arial Narrow" panose="020B0606020202030204" pitchFamily="34" charset="0"/>
                <a:ea typeface="KaiTi" panose="02010609060101010101" pitchFamily="49" charset="-122"/>
              </a:rPr>
              <a:t>Shangwu</a:t>
            </a:r>
            <a:r>
              <a:rPr lang="zh-TW" altLang="en-US" sz="2400" b="1" dirty="0" smtClean="0">
                <a:latin typeface="Arial Narrow" panose="020B0606020202030204" pitchFamily="34" charset="0"/>
                <a:ea typeface="KaiTi" panose="02010609060101010101" pitchFamily="49" charset="-122"/>
              </a:rPr>
              <a:t> </a:t>
            </a:r>
            <a:r>
              <a:rPr lang="en-US" altLang="zh-TW" sz="2400" b="1" dirty="0" err="1" smtClean="0">
                <a:latin typeface="Arial Narrow" panose="020B0606020202030204" pitchFamily="34" charset="0"/>
                <a:ea typeface="KaiTi" panose="02010609060101010101" pitchFamily="49" charset="-122"/>
              </a:rPr>
              <a:t>yishu</a:t>
            </a:r>
            <a:r>
              <a:rPr lang="en-US" altLang="zh-TW" sz="2400" b="1" dirty="0" smtClean="0">
                <a:latin typeface="Arial Narrow" panose="020B0606020202030204" pitchFamily="34" charset="0"/>
                <a:ea typeface="KaiTi" panose="02010609060101010101" pitchFamily="49" charset="-122"/>
              </a:rPr>
              <a:t> guan </a:t>
            </a:r>
          </a:p>
          <a:p>
            <a:pPr lvl="1" indent="-457200" eaLnBrk="0" fontAlgn="base" hangingPunct="0">
              <a:spcBef>
                <a:spcPct val="0"/>
              </a:spcBef>
              <a:spcAft>
                <a:spcPct val="0"/>
              </a:spcAft>
            </a:pPr>
            <a:r>
              <a:rPr lang="en-US" altLang="zh-CN" sz="2400" b="1" dirty="0" smtClean="0">
                <a:latin typeface="Arial Narrow" panose="020B0606020202030204" pitchFamily="34" charset="0"/>
                <a:ea typeface="KaiTi" panose="02010609060101010101" pitchFamily="49" charset="-122"/>
              </a:rPr>
              <a:t>Year:</a:t>
            </a:r>
            <a:r>
              <a:rPr lang="zh-CN" altLang="en-US" sz="2400" b="1" dirty="0">
                <a:latin typeface="Arial Narrow" panose="020B0606020202030204" pitchFamily="34" charset="0"/>
                <a:ea typeface="KaiTi" panose="02010609060101010101" pitchFamily="49" charset="-122"/>
              </a:rPr>
              <a:t> </a:t>
            </a:r>
            <a:r>
              <a:rPr lang="en-US" altLang="zh-TW" sz="2400" b="1" dirty="0" smtClean="0">
                <a:latin typeface="Arial Narrow" panose="020B0606020202030204" pitchFamily="34" charset="0"/>
                <a:ea typeface="KaiTi" panose="02010609060101010101" pitchFamily="49" charset="-122"/>
              </a:rPr>
              <a:t>2007</a:t>
            </a:r>
          </a:p>
          <a:p>
            <a:pPr lvl="1" indent="-457200" eaLnBrk="0" fontAlgn="base" hangingPunct="0">
              <a:spcBef>
                <a:spcPct val="0"/>
              </a:spcBef>
              <a:spcAft>
                <a:spcPct val="0"/>
              </a:spcAft>
            </a:pPr>
            <a:r>
              <a:rPr lang="en-US" altLang="zh-TW" sz="2400" b="1" dirty="0" smtClean="0">
                <a:latin typeface="Arial Narrow" panose="020B0606020202030204" pitchFamily="34" charset="0"/>
                <a:ea typeface="KaiTi" panose="02010609060101010101" pitchFamily="49" charset="-122"/>
              </a:rPr>
              <a:t>Pages</a:t>
            </a:r>
            <a:r>
              <a:rPr lang="en-US" altLang="zh-CN" sz="2400" b="1" dirty="0" smtClean="0">
                <a:latin typeface="Arial Narrow" panose="020B0606020202030204" pitchFamily="34" charset="0"/>
                <a:ea typeface="KaiTi" panose="02010609060101010101" pitchFamily="49" charset="-122"/>
              </a:rPr>
              <a:t>:</a:t>
            </a:r>
            <a:r>
              <a:rPr lang="zh-CN" altLang="en-US" sz="2400" b="1" dirty="0">
                <a:latin typeface="Arial Narrow" panose="020B0606020202030204" pitchFamily="34" charset="0"/>
                <a:ea typeface="KaiTi" panose="02010609060101010101" pitchFamily="49" charset="-122"/>
              </a:rPr>
              <a:t> </a:t>
            </a:r>
            <a:r>
              <a:rPr lang="en-US" altLang="zh-TW" sz="2400" b="1" dirty="0" smtClean="0">
                <a:latin typeface="Arial Narrow" panose="020B0606020202030204" pitchFamily="34" charset="0"/>
                <a:ea typeface="KaiTi" panose="02010609060101010101" pitchFamily="49" charset="-122"/>
              </a:rPr>
              <a:t>1212</a:t>
            </a:r>
            <a:endParaRPr lang="en-US" altLang="zh-TW" sz="2400" b="1" dirty="0">
              <a:latin typeface="Arial Narrow" panose="020B0606020202030204" pitchFamily="34" charset="0"/>
              <a:ea typeface="KaiTi" panose="02010609060101010101" pitchFamily="49" charset="-122"/>
            </a:endParaRPr>
          </a:p>
          <a:p>
            <a:pPr lvl="1" indent="-457200" eaLnBrk="0" fontAlgn="base" hangingPunct="0">
              <a:spcBef>
                <a:spcPct val="0"/>
              </a:spcBef>
              <a:spcAft>
                <a:spcPct val="0"/>
              </a:spcAft>
            </a:pPr>
            <a:r>
              <a:rPr lang="en-US" altLang="zh-CN" sz="2400" b="1" dirty="0" smtClean="0">
                <a:solidFill>
                  <a:srgbClr val="2F3935"/>
                </a:solidFill>
                <a:latin typeface="Arial Narrow" panose="020B0606020202030204" pitchFamily="34" charset="0"/>
                <a:ea typeface="KaiTi" panose="02010609060101010101" pitchFamily="49" charset="-122"/>
              </a:rPr>
              <a:t>ISBN:</a:t>
            </a:r>
            <a:r>
              <a:rPr lang="zh-CN" altLang="en-US" sz="2400" b="1" dirty="0" smtClean="0">
                <a:solidFill>
                  <a:srgbClr val="2F3935"/>
                </a:solidFill>
                <a:latin typeface="Arial Narrow" panose="020B0606020202030204" pitchFamily="34" charset="0"/>
                <a:ea typeface="KaiTi" panose="02010609060101010101" pitchFamily="49" charset="-122"/>
              </a:rPr>
              <a:t> </a:t>
            </a:r>
            <a:r>
              <a:rPr lang="en-US" altLang="en-US" sz="2400" b="1" dirty="0" smtClean="0">
                <a:solidFill>
                  <a:srgbClr val="2F3935"/>
                </a:solidFill>
                <a:latin typeface="Arial Narrow" panose="020B0606020202030204" pitchFamily="34" charset="0"/>
                <a:cs typeface="Times New Roman" panose="02020603050405020304" pitchFamily="18" charset="0"/>
              </a:rPr>
              <a:t>978-962-073-153-2</a:t>
            </a:r>
            <a:endParaRPr lang="en-US" altLang="en-US" sz="2400" b="1" dirty="0">
              <a:solidFill>
                <a:srgbClr val="2F3935"/>
              </a:solidFill>
              <a:latin typeface="Arial Narrow" panose="020B0606020202030204" pitchFamily="34"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2362200"/>
            <a:ext cx="2847613" cy="4114800"/>
          </a:xfrm>
          <a:prstGeom prst="rect">
            <a:avLst/>
          </a:prstGeom>
        </p:spPr>
      </p:pic>
      <p:sp>
        <p:nvSpPr>
          <p:cNvPr id="7" name="Rectangle 3"/>
          <p:cNvSpPr>
            <a:spLocks noChangeArrowheads="1"/>
          </p:cNvSpPr>
          <p:nvPr/>
        </p:nvSpPr>
        <p:spPr bwMode="auto">
          <a:xfrm>
            <a:off x="3429000" y="5947886"/>
            <a:ext cx="65" cy="2962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8"/>
          <p:cNvSpPr/>
          <p:nvPr/>
        </p:nvSpPr>
        <p:spPr>
          <a:xfrm>
            <a:off x="1460688" y="626210"/>
            <a:ext cx="6279050" cy="1200329"/>
          </a:xfrm>
          <a:prstGeom prst="rect">
            <a:avLst/>
          </a:prstGeom>
        </p:spPr>
        <p:txBody>
          <a:bodyPr wrap="square">
            <a:spAutoFit/>
          </a:bodyPr>
          <a:lstStyle/>
          <a:p>
            <a:pPr lvl="1" indent="-457200" eaLnBrk="0" fontAlgn="base" hangingPunct="0">
              <a:spcBef>
                <a:spcPct val="0"/>
              </a:spcBef>
              <a:spcAft>
                <a:spcPct val="0"/>
              </a:spcAft>
            </a:pPr>
            <a:r>
              <a:rPr lang="zh-TW" altLang="en-US" sz="4000" b="1" dirty="0">
                <a:latin typeface="Arial Narrow" panose="020B0606020202030204" pitchFamily="34" charset="0"/>
                <a:ea typeface="KaiTi" panose="02010609060101010101" pitchFamily="49" charset="-122"/>
              </a:rPr>
              <a:t>中國歷代茶書匯編</a:t>
            </a:r>
            <a:endParaRPr lang="en-US" altLang="zh-CN" sz="4000" b="1" dirty="0">
              <a:latin typeface="Arial Narrow" panose="020B0606020202030204" pitchFamily="34" charset="0"/>
              <a:ea typeface="KaiTi" panose="02010609060101010101" pitchFamily="49" charset="-122"/>
            </a:endParaRPr>
          </a:p>
          <a:p>
            <a:pPr lvl="1" indent="-457200" eaLnBrk="0" fontAlgn="base" hangingPunct="0">
              <a:spcBef>
                <a:spcPct val="0"/>
              </a:spcBef>
              <a:spcAft>
                <a:spcPct val="0"/>
              </a:spcAft>
            </a:pPr>
            <a:r>
              <a:rPr lang="en-US" altLang="zh-CN" sz="3200" b="1" dirty="0" smtClean="0">
                <a:latin typeface="Arial Narrow" panose="020B0606020202030204" pitchFamily="34" charset="0"/>
                <a:ea typeface="KaiTi" panose="02010609060101010101" pitchFamily="49" charset="-122"/>
              </a:rPr>
              <a:t>Zhongguo </a:t>
            </a:r>
            <a:r>
              <a:rPr lang="en-US" altLang="zh-CN" sz="3200" b="1" dirty="0" err="1">
                <a:latin typeface="Arial Narrow" panose="020B0606020202030204" pitchFamily="34" charset="0"/>
                <a:ea typeface="KaiTi" panose="02010609060101010101" pitchFamily="49" charset="-122"/>
              </a:rPr>
              <a:t>lidai</a:t>
            </a:r>
            <a:r>
              <a:rPr lang="en-US" altLang="zh-CN" sz="3200" b="1" dirty="0">
                <a:latin typeface="Arial Narrow" panose="020B0606020202030204" pitchFamily="34" charset="0"/>
                <a:ea typeface="KaiTi" panose="02010609060101010101" pitchFamily="49" charset="-122"/>
              </a:rPr>
              <a:t> </a:t>
            </a:r>
            <a:r>
              <a:rPr lang="en-US" altLang="zh-CN" sz="3200" b="1" dirty="0" err="1">
                <a:latin typeface="Arial Narrow" panose="020B0606020202030204" pitchFamily="34" charset="0"/>
                <a:ea typeface="KaiTi" panose="02010609060101010101" pitchFamily="49" charset="-122"/>
              </a:rPr>
              <a:t>chashu</a:t>
            </a:r>
            <a:r>
              <a:rPr lang="en-US" altLang="zh-CN" sz="3200" b="1" dirty="0">
                <a:latin typeface="Arial Narrow" panose="020B0606020202030204" pitchFamily="34" charset="0"/>
                <a:ea typeface="KaiTi" panose="02010609060101010101" pitchFamily="49" charset="-122"/>
              </a:rPr>
              <a:t> </a:t>
            </a:r>
            <a:r>
              <a:rPr lang="en-US" altLang="zh-CN" sz="3200" b="1" dirty="0" err="1" smtClean="0">
                <a:latin typeface="Arial Narrow" panose="020B0606020202030204" pitchFamily="34" charset="0"/>
                <a:ea typeface="KaiTi" panose="02010609060101010101" pitchFamily="49" charset="-122"/>
              </a:rPr>
              <a:t>huibian</a:t>
            </a:r>
            <a:endParaRPr lang="en-US" altLang="zh-CN" sz="3200" b="1" dirty="0">
              <a:latin typeface="Arial Narrow" panose="020B0606020202030204" pitchFamily="34" charset="0"/>
              <a:ea typeface="KaiTi" panose="02010609060101010101" pitchFamily="49" charset="-122"/>
            </a:endParaRPr>
          </a:p>
        </p:txBody>
      </p:sp>
    </p:spTree>
    <p:extLst>
      <p:ext uri="{BB962C8B-B14F-4D97-AF65-F5344CB8AC3E}">
        <p14:creationId xmlns:p14="http://schemas.microsoft.com/office/powerpoint/2010/main" val="3676683329"/>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228600"/>
            <a:ext cx="6324600" cy="646331"/>
          </a:xfrm>
          <a:prstGeom prst="rect">
            <a:avLst/>
          </a:prstGeom>
          <a:noFill/>
        </p:spPr>
        <p:txBody>
          <a:bodyPr wrap="square" rtlCol="0">
            <a:spAutoFit/>
          </a:bodyPr>
          <a:lstStyle/>
          <a:p>
            <a:r>
              <a:rPr lang="en-US" sz="3600" b="1" dirty="0" smtClean="0">
                <a:solidFill>
                  <a:srgbClr val="3F4B46"/>
                </a:solidFill>
                <a:cs typeface="Iskoola Pota" panose="020B0502040204020203" pitchFamily="34" charset="0"/>
              </a:rPr>
              <a:t>PRIMARY SOURCES</a:t>
            </a:r>
            <a:endParaRPr lang="en-US" sz="3600" b="1" dirty="0">
              <a:solidFill>
                <a:srgbClr val="3F4B46"/>
              </a:solidFill>
              <a:cs typeface="Iskoola Pota" panose="020B0502040204020203" pitchFamily="34" charset="0"/>
            </a:endParaRPr>
          </a:p>
        </p:txBody>
      </p:sp>
      <p:sp>
        <p:nvSpPr>
          <p:cNvPr id="4" name="TextBox 3"/>
          <p:cNvSpPr txBox="1"/>
          <p:nvPr/>
        </p:nvSpPr>
        <p:spPr>
          <a:xfrm>
            <a:off x="1524000" y="874931"/>
            <a:ext cx="7010400" cy="5755422"/>
          </a:xfrm>
          <a:prstGeom prst="rect">
            <a:avLst/>
          </a:prstGeom>
          <a:noFill/>
        </p:spPr>
        <p:txBody>
          <a:bodyPr wrap="square" rtlCol="0">
            <a:spAutoFit/>
          </a:bodyPr>
          <a:lstStyle/>
          <a:p>
            <a:pPr marL="285750" indent="-285750">
              <a:buFont typeface="Wingdings" panose="05000000000000000000" pitchFamily="2" charset="2"/>
              <a:buChar char="§"/>
            </a:pPr>
            <a:r>
              <a:rPr lang="en-US" sz="2000" dirty="0" smtClean="0">
                <a:latin typeface="Arial Narrow" panose="020B0606020202030204" pitchFamily="34" charset="0"/>
                <a:ea typeface="KaiTi" panose="02010609060101010101" pitchFamily="49" charset="-122"/>
              </a:rPr>
              <a:t>Cha Jing 《</a:t>
            </a:r>
            <a:r>
              <a:rPr lang="zh-TW" altLang="en-US" sz="2000" dirty="0" smtClean="0">
                <a:latin typeface="Arial Narrow" panose="020B0606020202030204" pitchFamily="34" charset="0"/>
                <a:ea typeface="KaiTi" panose="02010609060101010101" pitchFamily="49" charset="-122"/>
              </a:rPr>
              <a:t>茶經</a:t>
            </a:r>
            <a:r>
              <a:rPr lang="en-US" altLang="zh-TW" sz="2000" dirty="0" smtClean="0">
                <a:latin typeface="Arial Narrow" panose="020B0606020202030204" pitchFamily="34" charset="0"/>
                <a:ea typeface="KaiTi" panose="02010609060101010101" pitchFamily="49" charset="-122"/>
              </a:rPr>
              <a:t>》</a:t>
            </a:r>
            <a:r>
              <a:rPr lang="zh-TW" altLang="en-US" sz="2000" dirty="0" smtClean="0">
                <a:latin typeface="Arial Narrow" panose="020B0606020202030204" pitchFamily="34" charset="0"/>
                <a:ea typeface="KaiTi" panose="02010609060101010101" pitchFamily="49" charset="-122"/>
              </a:rPr>
              <a:t> </a:t>
            </a:r>
            <a:r>
              <a:rPr lang="en-US" altLang="zh-TW" sz="2000" dirty="0" smtClean="0">
                <a:latin typeface="Arial Narrow" panose="020B0606020202030204" pitchFamily="34" charset="0"/>
                <a:ea typeface="KaiTi" panose="02010609060101010101" pitchFamily="49" charset="-122"/>
              </a:rPr>
              <a:t>(Classic of Tea) by Lu Yu </a:t>
            </a:r>
            <a:r>
              <a:rPr lang="zh-TW" altLang="en-US" sz="2000" dirty="0" smtClean="0">
                <a:latin typeface="Arial Narrow" panose="020B0606020202030204" pitchFamily="34" charset="0"/>
                <a:ea typeface="KaiTi" panose="02010609060101010101" pitchFamily="49" charset="-122"/>
              </a:rPr>
              <a:t>陸羽</a:t>
            </a:r>
            <a:r>
              <a:rPr lang="en-US" altLang="zh-TW" sz="2000" dirty="0" smtClean="0">
                <a:latin typeface="Arial Narrow" panose="020B0606020202030204" pitchFamily="34" charset="0"/>
                <a:ea typeface="KaiTi" panose="02010609060101010101" pitchFamily="49" charset="-122"/>
              </a:rPr>
              <a:t> (733-804). Beijing: Zhongguo </a:t>
            </a:r>
            <a:r>
              <a:rPr lang="en-US" altLang="zh-TW" sz="2000" dirty="0" err="1" smtClean="0">
                <a:latin typeface="Arial Narrow" panose="020B0606020202030204" pitchFamily="34" charset="0"/>
                <a:ea typeface="KaiTi" panose="02010609060101010101" pitchFamily="49" charset="-122"/>
              </a:rPr>
              <a:t>Youyi</a:t>
            </a:r>
            <a:r>
              <a:rPr lang="en-US" altLang="zh-TW" sz="2000" dirty="0" smtClean="0">
                <a:latin typeface="Arial Narrow" panose="020B0606020202030204" pitchFamily="34" charset="0"/>
                <a:ea typeface="KaiTi" panose="02010609060101010101" pitchFamily="49" charset="-122"/>
              </a:rPr>
              <a:t> </a:t>
            </a:r>
            <a:r>
              <a:rPr lang="en-US" altLang="zh-TW" sz="2000" dirty="0" err="1" smtClean="0">
                <a:latin typeface="Arial Narrow" panose="020B0606020202030204" pitchFamily="34" charset="0"/>
                <a:ea typeface="KaiTi" panose="02010609060101010101" pitchFamily="49" charset="-122"/>
              </a:rPr>
              <a:t>chuanban</a:t>
            </a:r>
            <a:r>
              <a:rPr lang="en-US" altLang="zh-TW" sz="2000" dirty="0" smtClean="0">
                <a:latin typeface="Arial Narrow" panose="020B0606020202030204" pitchFamily="34" charset="0"/>
                <a:ea typeface="KaiTi" panose="02010609060101010101" pitchFamily="49" charset="-122"/>
              </a:rPr>
              <a:t> </a:t>
            </a:r>
            <a:r>
              <a:rPr lang="en-US" altLang="zh-TW" sz="2000" dirty="0" err="1" smtClean="0">
                <a:latin typeface="Arial Narrow" panose="020B0606020202030204" pitchFamily="34" charset="0"/>
                <a:ea typeface="KaiTi" panose="02010609060101010101" pitchFamily="49" charset="-122"/>
              </a:rPr>
              <a:t>gongsi</a:t>
            </a:r>
            <a:r>
              <a:rPr lang="en-US" altLang="zh-TW" sz="2000" dirty="0" smtClean="0">
                <a:latin typeface="Arial Narrow" panose="020B0606020202030204" pitchFamily="34" charset="0"/>
                <a:ea typeface="KaiTi" panose="02010609060101010101" pitchFamily="49" charset="-122"/>
              </a:rPr>
              <a:t>, 2005.</a:t>
            </a:r>
          </a:p>
          <a:p>
            <a:pPr marL="285750" indent="-285750">
              <a:buFont typeface="Wingdings" panose="05000000000000000000" pitchFamily="2" charset="2"/>
              <a:buChar char="§"/>
            </a:pPr>
            <a:r>
              <a:rPr lang="en-US" sz="2000" dirty="0" smtClean="0">
                <a:latin typeface="Arial Narrow" panose="020B0606020202030204" pitchFamily="34" charset="0"/>
                <a:ea typeface="KaiTi" panose="02010609060101010101" pitchFamily="49" charset="-122"/>
              </a:rPr>
              <a:t>Cha Lu 《</a:t>
            </a:r>
            <a:r>
              <a:rPr lang="zh-TW" altLang="en-US" sz="2000" dirty="0" smtClean="0">
                <a:latin typeface="Arial Narrow" panose="020B0606020202030204" pitchFamily="34" charset="0"/>
                <a:ea typeface="KaiTi" panose="02010609060101010101" pitchFamily="49" charset="-122"/>
              </a:rPr>
              <a:t>茶錄</a:t>
            </a:r>
            <a:r>
              <a:rPr lang="en-US" altLang="zh-TW" sz="2000" dirty="0" smtClean="0">
                <a:latin typeface="Arial Narrow" panose="020B0606020202030204" pitchFamily="34" charset="0"/>
                <a:ea typeface="KaiTi" panose="02010609060101010101" pitchFamily="49" charset="-122"/>
              </a:rPr>
              <a:t>》</a:t>
            </a:r>
            <a:r>
              <a:rPr lang="zh-TW" altLang="en-US" sz="2000" dirty="0" smtClean="0">
                <a:latin typeface="Arial Narrow" panose="020B0606020202030204" pitchFamily="34" charset="0"/>
                <a:ea typeface="KaiTi" panose="02010609060101010101" pitchFamily="49" charset="-122"/>
              </a:rPr>
              <a:t> </a:t>
            </a:r>
            <a:r>
              <a:rPr lang="en-US" altLang="zh-TW" sz="2000" dirty="0" smtClean="0">
                <a:latin typeface="Arial Narrow" panose="020B0606020202030204" pitchFamily="34" charset="0"/>
                <a:ea typeface="KaiTi" panose="02010609060101010101" pitchFamily="49" charset="-122"/>
              </a:rPr>
              <a:t>(Record of Tea ) </a:t>
            </a:r>
            <a:r>
              <a:rPr lang="en-US" altLang="zh-TW" sz="2000" dirty="0">
                <a:latin typeface="Arial Narrow" panose="020B0606020202030204" pitchFamily="34" charset="0"/>
                <a:ea typeface="KaiTi" panose="02010609060101010101" pitchFamily="49" charset="-122"/>
              </a:rPr>
              <a:t>by </a:t>
            </a:r>
            <a:r>
              <a:rPr lang="en-US" altLang="zh-TW" sz="2000" dirty="0" err="1" smtClean="0">
                <a:latin typeface="Arial Narrow" panose="020B0606020202030204" pitchFamily="34" charset="0"/>
                <a:ea typeface="KaiTi" panose="02010609060101010101" pitchFamily="49" charset="-122"/>
              </a:rPr>
              <a:t>Cai</a:t>
            </a:r>
            <a:r>
              <a:rPr lang="en-US" altLang="zh-TW" sz="2000" dirty="0" smtClean="0">
                <a:latin typeface="Arial Narrow" panose="020B0606020202030204" pitchFamily="34" charset="0"/>
                <a:ea typeface="KaiTi" panose="02010609060101010101" pitchFamily="49" charset="-122"/>
              </a:rPr>
              <a:t> Xiang </a:t>
            </a:r>
            <a:r>
              <a:rPr lang="zh-TW" altLang="en-US" sz="2000" dirty="0" smtClean="0">
                <a:latin typeface="Arial Narrow" panose="020B0606020202030204" pitchFamily="34" charset="0"/>
                <a:ea typeface="KaiTi" panose="02010609060101010101" pitchFamily="49" charset="-122"/>
              </a:rPr>
              <a:t>蔡襄 </a:t>
            </a:r>
            <a:r>
              <a:rPr lang="en-US" altLang="zh-TW" sz="2000" dirty="0" smtClean="0">
                <a:latin typeface="Arial Narrow" panose="020B0606020202030204" pitchFamily="34" charset="0"/>
                <a:ea typeface="KaiTi" panose="02010609060101010101" pitchFamily="49" charset="-122"/>
              </a:rPr>
              <a:t>(1012-1067). </a:t>
            </a:r>
            <a:r>
              <a:rPr lang="en-US" altLang="zh-TW" sz="2000" dirty="0">
                <a:latin typeface="Arial Narrow" panose="020B0606020202030204" pitchFamily="34" charset="0"/>
                <a:ea typeface="KaiTi" panose="02010609060101010101" pitchFamily="49" charset="-122"/>
              </a:rPr>
              <a:t>Retrieved from </a:t>
            </a:r>
            <a:r>
              <a:rPr lang="en-US" altLang="zh-TW" sz="2000" dirty="0">
                <a:solidFill>
                  <a:srgbClr val="D34817"/>
                </a:solidFill>
                <a:latin typeface="Arial Narrow" panose="020B0606020202030204" pitchFamily="34" charset="0"/>
                <a:ea typeface="KaiTi" panose="02010609060101010101" pitchFamily="49" charset="-122"/>
                <a:hlinkClick r:id="rId2"/>
              </a:rPr>
              <a:t>http://</a:t>
            </a:r>
            <a:r>
              <a:rPr lang="en-US" altLang="zh-TW" sz="2000" dirty="0" smtClean="0">
                <a:solidFill>
                  <a:srgbClr val="D34817"/>
                </a:solidFill>
                <a:latin typeface="Arial Narrow" panose="020B0606020202030204" pitchFamily="34" charset="0"/>
                <a:ea typeface="KaiTi" panose="02010609060101010101" pitchFamily="49" charset="-122"/>
                <a:hlinkClick r:id="rId2"/>
              </a:rPr>
              <a:t>www.china.com.cn/aboutchina/zhuanti/cwh07/2007-09/14/content_8875870.htm</a:t>
            </a:r>
            <a:r>
              <a:rPr lang="en-US" altLang="zh-TW" sz="2000" dirty="0" smtClean="0">
                <a:solidFill>
                  <a:srgbClr val="D34817"/>
                </a:solidFill>
                <a:latin typeface="Arial Narrow" panose="020B0606020202030204" pitchFamily="34" charset="0"/>
                <a:ea typeface="KaiTi" panose="02010609060101010101" pitchFamily="49" charset="-122"/>
              </a:rPr>
              <a:t>  </a:t>
            </a:r>
          </a:p>
          <a:p>
            <a:pPr marL="285750" indent="-285750">
              <a:buFont typeface="Wingdings" panose="05000000000000000000" pitchFamily="2" charset="2"/>
              <a:buChar char="§"/>
            </a:pPr>
            <a:r>
              <a:rPr lang="en-US" sz="2000" dirty="0" smtClean="0">
                <a:latin typeface="Arial Narrow" panose="020B0606020202030204" pitchFamily="34" charset="0"/>
                <a:ea typeface="KaiTi" panose="02010609060101010101" pitchFamily="49" charset="-122"/>
              </a:rPr>
              <a:t>Da Guan Cha </a:t>
            </a:r>
            <a:r>
              <a:rPr lang="en-US" sz="2000" dirty="0" err="1" smtClean="0">
                <a:latin typeface="Arial Narrow" panose="020B0606020202030204" pitchFamily="34" charset="0"/>
                <a:ea typeface="KaiTi" panose="02010609060101010101" pitchFamily="49" charset="-122"/>
              </a:rPr>
              <a:t>Lun</a:t>
            </a:r>
            <a:r>
              <a:rPr lang="en-US" sz="2000" dirty="0" smtClean="0">
                <a:latin typeface="Arial Narrow" panose="020B0606020202030204" pitchFamily="34" charset="0"/>
                <a:ea typeface="KaiTi" panose="02010609060101010101" pitchFamily="49" charset="-122"/>
              </a:rPr>
              <a:t> 《</a:t>
            </a:r>
            <a:r>
              <a:rPr lang="zh-TW" altLang="en-US" sz="2000" dirty="0" smtClean="0">
                <a:latin typeface="Arial Narrow" panose="020B0606020202030204" pitchFamily="34" charset="0"/>
                <a:ea typeface="KaiTi" panose="02010609060101010101" pitchFamily="49" charset="-122"/>
              </a:rPr>
              <a:t>大觀茶論</a:t>
            </a:r>
            <a:r>
              <a:rPr lang="en-US" altLang="zh-TW" sz="2000" dirty="0" smtClean="0">
                <a:latin typeface="Arial Narrow" panose="020B0606020202030204" pitchFamily="34" charset="0"/>
                <a:ea typeface="KaiTi" panose="02010609060101010101" pitchFamily="49" charset="-122"/>
              </a:rPr>
              <a:t>》</a:t>
            </a:r>
            <a:r>
              <a:rPr lang="zh-TW" altLang="en-US" sz="2000" dirty="0" smtClean="0">
                <a:latin typeface="Arial Narrow" panose="020B0606020202030204" pitchFamily="34" charset="0"/>
                <a:ea typeface="KaiTi" panose="02010609060101010101" pitchFamily="49" charset="-122"/>
              </a:rPr>
              <a:t> </a:t>
            </a:r>
            <a:r>
              <a:rPr lang="en-US" altLang="zh-TW" sz="2000" dirty="0" smtClean="0">
                <a:latin typeface="Arial Narrow" panose="020B0606020202030204" pitchFamily="34" charset="0"/>
                <a:ea typeface="KaiTi" panose="02010609060101010101" pitchFamily="49" charset="-122"/>
              </a:rPr>
              <a:t>(The Da Guan Era Treatise on Tea) </a:t>
            </a:r>
            <a:br>
              <a:rPr lang="en-US" altLang="zh-TW" sz="2000" dirty="0" smtClean="0">
                <a:latin typeface="Arial Narrow" panose="020B0606020202030204" pitchFamily="34" charset="0"/>
                <a:ea typeface="KaiTi" panose="02010609060101010101" pitchFamily="49" charset="-122"/>
              </a:rPr>
            </a:br>
            <a:r>
              <a:rPr lang="en-US" altLang="zh-TW" sz="2000" dirty="0" smtClean="0">
                <a:latin typeface="Arial Narrow" panose="020B0606020202030204" pitchFamily="34" charset="0"/>
                <a:ea typeface="KaiTi" panose="02010609060101010101" pitchFamily="49" charset="-122"/>
              </a:rPr>
              <a:t>by Zhao </a:t>
            </a:r>
            <a:r>
              <a:rPr lang="en-US" altLang="zh-TW" sz="2000" dirty="0" err="1" smtClean="0">
                <a:latin typeface="Arial Narrow" panose="020B0606020202030204" pitchFamily="34" charset="0"/>
                <a:ea typeface="KaiTi" panose="02010609060101010101" pitchFamily="49" charset="-122"/>
              </a:rPr>
              <a:t>Ji</a:t>
            </a:r>
            <a:r>
              <a:rPr lang="en-US" altLang="zh-TW" sz="2000" dirty="0" smtClean="0">
                <a:latin typeface="Arial Narrow" panose="020B0606020202030204" pitchFamily="34" charset="0"/>
                <a:ea typeface="KaiTi" panose="02010609060101010101" pitchFamily="49" charset="-122"/>
              </a:rPr>
              <a:t> </a:t>
            </a:r>
            <a:r>
              <a:rPr lang="zh-TW" altLang="en-US" sz="2000" dirty="0" smtClean="0">
                <a:latin typeface="Arial Narrow" panose="020B0606020202030204" pitchFamily="34" charset="0"/>
                <a:ea typeface="KaiTi" panose="02010609060101010101" pitchFamily="49" charset="-122"/>
              </a:rPr>
              <a:t>趙佶 </a:t>
            </a:r>
            <a:r>
              <a:rPr lang="en-US" altLang="zh-TW" sz="2000" dirty="0" smtClean="0">
                <a:latin typeface="Arial Narrow" panose="020B0606020202030204" pitchFamily="34" charset="0"/>
                <a:ea typeface="KaiTi" panose="02010609060101010101" pitchFamily="49" charset="-122"/>
              </a:rPr>
              <a:t>(1082-1035). Retrieved from </a:t>
            </a:r>
            <a:r>
              <a:rPr lang="en-US" altLang="zh-TW" sz="2000" dirty="0" smtClean="0">
                <a:solidFill>
                  <a:srgbClr val="D34817"/>
                </a:solidFill>
                <a:latin typeface="Arial Narrow" panose="020B0606020202030204" pitchFamily="34" charset="0"/>
                <a:ea typeface="KaiTi" panose="02010609060101010101" pitchFamily="49" charset="-122"/>
                <a:hlinkClick r:id="rId3"/>
              </a:rPr>
              <a:t>http</a:t>
            </a:r>
            <a:r>
              <a:rPr lang="en-US" altLang="zh-TW" sz="2000" dirty="0">
                <a:solidFill>
                  <a:srgbClr val="D34817"/>
                </a:solidFill>
                <a:latin typeface="Arial Narrow" panose="020B0606020202030204" pitchFamily="34" charset="0"/>
                <a:ea typeface="KaiTi" panose="02010609060101010101" pitchFamily="49" charset="-122"/>
                <a:hlinkClick r:id="rId3"/>
              </a:rPr>
              <a:t>://www.twword.com/wiki/%</a:t>
            </a:r>
            <a:r>
              <a:rPr lang="en-US" altLang="zh-TW" sz="2000" dirty="0" smtClean="0">
                <a:solidFill>
                  <a:srgbClr val="D34817"/>
                </a:solidFill>
                <a:latin typeface="Arial Narrow" panose="020B0606020202030204" pitchFamily="34" charset="0"/>
                <a:ea typeface="KaiTi" panose="02010609060101010101" pitchFamily="49" charset="-122"/>
                <a:hlinkClick r:id="rId3"/>
              </a:rPr>
              <a:t>E3%80%8A%E5%A4%A7%E8%A7%80%E8%8C%B6%E8%AB%96%E3%80%8B</a:t>
            </a:r>
            <a:r>
              <a:rPr lang="en-US" altLang="zh-TW" sz="2000" dirty="0" smtClean="0">
                <a:solidFill>
                  <a:srgbClr val="D34817"/>
                </a:solidFill>
                <a:latin typeface="Arial Narrow" panose="020B0606020202030204" pitchFamily="34" charset="0"/>
                <a:ea typeface="KaiTi" panose="02010609060101010101" pitchFamily="49" charset="-122"/>
              </a:rPr>
              <a:t>  </a:t>
            </a:r>
          </a:p>
          <a:p>
            <a:pPr marL="285750" indent="-285750">
              <a:buFont typeface="Wingdings" panose="05000000000000000000" pitchFamily="2" charset="2"/>
              <a:buChar char="§"/>
            </a:pPr>
            <a:r>
              <a:rPr lang="en-US" sz="2000" dirty="0" smtClean="0">
                <a:latin typeface="Arial Narrow" panose="020B0606020202030204" pitchFamily="34" charset="0"/>
                <a:ea typeface="KaiTi" panose="02010609060101010101" pitchFamily="49" charset="-122"/>
              </a:rPr>
              <a:t>Cha</a:t>
            </a:r>
            <a:r>
              <a:rPr lang="zh-TW" altLang="en-US" sz="2000" dirty="0" smtClean="0">
                <a:latin typeface="Arial Narrow" panose="020B0606020202030204" pitchFamily="34" charset="0"/>
                <a:ea typeface="KaiTi" panose="02010609060101010101" pitchFamily="49" charset="-122"/>
              </a:rPr>
              <a:t> </a:t>
            </a:r>
            <a:r>
              <a:rPr lang="en-US" altLang="zh-TW" sz="2000" dirty="0" smtClean="0">
                <a:latin typeface="Arial Narrow" panose="020B0606020202030204" pitchFamily="34" charset="0"/>
                <a:ea typeface="KaiTi" panose="02010609060101010101" pitchFamily="49" charset="-122"/>
              </a:rPr>
              <a:t>Pu</a:t>
            </a:r>
            <a:r>
              <a:rPr lang="en-US" sz="2000" dirty="0" smtClean="0">
                <a:latin typeface="Arial Narrow" panose="020B0606020202030204" pitchFamily="34" charset="0"/>
                <a:ea typeface="KaiTi" panose="02010609060101010101" pitchFamily="49" charset="-122"/>
              </a:rPr>
              <a:t>《</a:t>
            </a:r>
            <a:r>
              <a:rPr lang="zh-TW" altLang="en-US" sz="2000" dirty="0" smtClean="0">
                <a:latin typeface="Arial Narrow" panose="020B0606020202030204" pitchFamily="34" charset="0"/>
                <a:ea typeface="KaiTi" panose="02010609060101010101" pitchFamily="49" charset="-122"/>
              </a:rPr>
              <a:t>茶譜</a:t>
            </a:r>
            <a:r>
              <a:rPr lang="en-US" altLang="zh-TW" sz="2000" dirty="0" smtClean="0">
                <a:latin typeface="Arial Narrow" panose="020B0606020202030204" pitchFamily="34" charset="0"/>
                <a:ea typeface="KaiTi" panose="02010609060101010101" pitchFamily="49" charset="-122"/>
              </a:rPr>
              <a:t>》</a:t>
            </a:r>
            <a:r>
              <a:rPr lang="zh-TW" altLang="en-US" sz="2000" dirty="0" smtClean="0">
                <a:latin typeface="Arial Narrow" panose="020B0606020202030204" pitchFamily="34" charset="0"/>
                <a:ea typeface="KaiTi" panose="02010609060101010101" pitchFamily="49" charset="-122"/>
              </a:rPr>
              <a:t> </a:t>
            </a:r>
            <a:r>
              <a:rPr lang="en-US" altLang="zh-TW" sz="2000" dirty="0" smtClean="0">
                <a:latin typeface="Arial Narrow" panose="020B0606020202030204" pitchFamily="34" charset="0"/>
                <a:ea typeface="KaiTi" panose="02010609060101010101" pitchFamily="49" charset="-122"/>
              </a:rPr>
              <a:t>(Tea Manual </a:t>
            </a:r>
            <a:r>
              <a:rPr lang="en-US" altLang="zh-TW" sz="2000" dirty="0">
                <a:latin typeface="Arial Narrow" panose="020B0606020202030204" pitchFamily="34" charset="0"/>
                <a:ea typeface="KaiTi" panose="02010609060101010101" pitchFamily="49" charset="-122"/>
              </a:rPr>
              <a:t>) by </a:t>
            </a:r>
            <a:r>
              <a:rPr lang="en-US" altLang="zh-TW" sz="2000" dirty="0" err="1" smtClean="0">
                <a:latin typeface="Arial Narrow" panose="020B0606020202030204" pitchFamily="34" charset="0"/>
                <a:ea typeface="KaiTi" panose="02010609060101010101" pitchFamily="49" charset="-122"/>
              </a:rPr>
              <a:t>Gu</a:t>
            </a:r>
            <a:r>
              <a:rPr lang="en-US" altLang="zh-TW" sz="2000" dirty="0" smtClean="0">
                <a:latin typeface="Arial Narrow" panose="020B0606020202030204" pitchFamily="34" charset="0"/>
                <a:ea typeface="KaiTi" panose="02010609060101010101" pitchFamily="49" charset="-122"/>
              </a:rPr>
              <a:t> </a:t>
            </a:r>
            <a:r>
              <a:rPr lang="en-US" altLang="zh-TW" sz="2000" dirty="0" err="1" smtClean="0">
                <a:latin typeface="Arial Narrow" panose="020B0606020202030204" pitchFamily="34" charset="0"/>
                <a:ea typeface="KaiTi" panose="02010609060101010101" pitchFamily="49" charset="-122"/>
              </a:rPr>
              <a:t>Yuanqing</a:t>
            </a:r>
            <a:r>
              <a:rPr lang="en-US" altLang="zh-TW" sz="2000" dirty="0" smtClean="0">
                <a:latin typeface="Arial Narrow" panose="020B0606020202030204" pitchFamily="34" charset="0"/>
                <a:ea typeface="KaiTi" panose="02010609060101010101" pitchFamily="49" charset="-122"/>
              </a:rPr>
              <a:t> </a:t>
            </a:r>
            <a:r>
              <a:rPr lang="zh-TW" altLang="en-US" sz="2000" dirty="0" smtClean="0">
                <a:latin typeface="Arial Narrow" panose="020B0606020202030204" pitchFamily="34" charset="0"/>
                <a:ea typeface="KaiTi" panose="02010609060101010101" pitchFamily="49" charset="-122"/>
              </a:rPr>
              <a:t>顧元慶 </a:t>
            </a:r>
            <a:r>
              <a:rPr lang="en-US" altLang="zh-TW" sz="2000" dirty="0" smtClean="0">
                <a:latin typeface="Arial Narrow" panose="020B0606020202030204" pitchFamily="34" charset="0"/>
                <a:ea typeface="KaiTi" panose="02010609060101010101" pitchFamily="49" charset="-122"/>
              </a:rPr>
              <a:t>(1</a:t>
            </a:r>
            <a:r>
              <a:rPr lang="en-US" altLang="zh-CN" sz="2000" dirty="0" smtClean="0">
                <a:latin typeface="Arial Narrow" panose="020B0606020202030204" pitchFamily="34" charset="0"/>
                <a:ea typeface="KaiTi" panose="02010609060101010101" pitchFamily="49" charset="-122"/>
              </a:rPr>
              <a:t>487</a:t>
            </a:r>
            <a:r>
              <a:rPr lang="en-US" altLang="zh-TW" sz="2000" dirty="0" smtClean="0">
                <a:latin typeface="Arial Narrow" panose="020B0606020202030204" pitchFamily="34" charset="0"/>
                <a:ea typeface="KaiTi" panose="02010609060101010101" pitchFamily="49" charset="-122"/>
              </a:rPr>
              <a:t>-</a:t>
            </a:r>
            <a:r>
              <a:rPr lang="en-US" altLang="zh-CN" sz="2000" dirty="0" smtClean="0">
                <a:latin typeface="Arial Narrow" panose="020B0606020202030204" pitchFamily="34" charset="0"/>
                <a:ea typeface="KaiTi" panose="02010609060101010101" pitchFamily="49" charset="-122"/>
              </a:rPr>
              <a:t>1565</a:t>
            </a:r>
            <a:r>
              <a:rPr lang="en-US" altLang="zh-TW" sz="2000" dirty="0" smtClean="0">
                <a:latin typeface="Arial Narrow" panose="020B0606020202030204" pitchFamily="34" charset="0"/>
                <a:ea typeface="KaiTi" panose="02010609060101010101" pitchFamily="49" charset="-122"/>
              </a:rPr>
              <a:t>). </a:t>
            </a:r>
            <a:r>
              <a:rPr lang="en-US" altLang="zh-TW" sz="2000" dirty="0">
                <a:latin typeface="Arial Narrow" panose="020B0606020202030204" pitchFamily="34" charset="0"/>
                <a:ea typeface="KaiTi" panose="02010609060101010101" pitchFamily="49" charset="-122"/>
              </a:rPr>
              <a:t>Retrieved </a:t>
            </a:r>
            <a:r>
              <a:rPr lang="en-US" altLang="zh-TW" sz="2000" dirty="0" smtClean="0">
                <a:latin typeface="Arial Narrow" panose="020B0606020202030204" pitchFamily="34" charset="0"/>
                <a:ea typeface="KaiTi" panose="02010609060101010101" pitchFamily="49" charset="-122"/>
              </a:rPr>
              <a:t>from</a:t>
            </a:r>
          </a:p>
          <a:p>
            <a:pPr marL="285750" indent="-285750">
              <a:buFont typeface="Wingdings" panose="05000000000000000000" pitchFamily="2" charset="2"/>
              <a:buChar char="§"/>
            </a:pPr>
            <a:r>
              <a:rPr lang="en-US" altLang="zh-CN" sz="2000" dirty="0" smtClean="0">
                <a:latin typeface="Arial Narrow" panose="020B0606020202030204" pitchFamily="34" charset="0"/>
                <a:ea typeface="KaiTi" panose="02010609060101010101" pitchFamily="49" charset="-122"/>
              </a:rPr>
              <a:t>Xu Cha Jing </a:t>
            </a:r>
            <a:r>
              <a:rPr lang="en-US" sz="2000" dirty="0" smtClean="0">
                <a:latin typeface="Arial Narrow" panose="020B0606020202030204" pitchFamily="34" charset="0"/>
                <a:ea typeface="KaiTi" panose="02010609060101010101" pitchFamily="49" charset="-122"/>
              </a:rPr>
              <a:t>《</a:t>
            </a:r>
            <a:r>
              <a:rPr lang="zh-TW" altLang="en-US" sz="2000" dirty="0" smtClean="0">
                <a:latin typeface="Arial Narrow" panose="020B0606020202030204" pitchFamily="34" charset="0"/>
                <a:ea typeface="KaiTi" panose="02010609060101010101" pitchFamily="49" charset="-122"/>
              </a:rPr>
              <a:t>續茶</a:t>
            </a:r>
            <a:r>
              <a:rPr lang="zh-TW" altLang="en-US" sz="2000" dirty="0">
                <a:latin typeface="Arial Narrow" panose="020B0606020202030204" pitchFamily="34" charset="0"/>
                <a:ea typeface="KaiTi" panose="02010609060101010101" pitchFamily="49" charset="-122"/>
              </a:rPr>
              <a:t>經</a:t>
            </a:r>
            <a:r>
              <a:rPr lang="en-US" altLang="zh-TW" sz="2000" dirty="0" smtClean="0">
                <a:latin typeface="Arial Narrow" panose="020B0606020202030204" pitchFamily="34" charset="0"/>
                <a:ea typeface="KaiTi" panose="02010609060101010101" pitchFamily="49" charset="-122"/>
              </a:rPr>
              <a:t>》</a:t>
            </a:r>
            <a:r>
              <a:rPr lang="zh-TW" altLang="en-US" sz="2000" dirty="0" smtClean="0">
                <a:latin typeface="Arial Narrow" panose="020B0606020202030204" pitchFamily="34" charset="0"/>
                <a:ea typeface="KaiTi" panose="02010609060101010101" pitchFamily="49" charset="-122"/>
              </a:rPr>
              <a:t> </a:t>
            </a:r>
            <a:r>
              <a:rPr lang="en-US" altLang="zh-TW" sz="2000" dirty="0">
                <a:latin typeface="Arial Narrow" panose="020B0606020202030204" pitchFamily="34" charset="0"/>
                <a:ea typeface="KaiTi" panose="02010609060101010101" pitchFamily="49" charset="-122"/>
              </a:rPr>
              <a:t>(</a:t>
            </a:r>
            <a:r>
              <a:rPr lang="en-US" altLang="zh-TW" sz="2000" dirty="0" smtClean="0">
                <a:latin typeface="Arial Narrow" panose="020B0606020202030204" pitchFamily="34" charset="0"/>
                <a:ea typeface="KaiTi" panose="02010609060101010101" pitchFamily="49" charset="-122"/>
              </a:rPr>
              <a:t>The Sequel to the Classic of Tea </a:t>
            </a:r>
            <a:r>
              <a:rPr lang="en-US" altLang="zh-TW" sz="2000" dirty="0">
                <a:latin typeface="Arial Narrow" panose="020B0606020202030204" pitchFamily="34" charset="0"/>
                <a:ea typeface="KaiTi" panose="02010609060101010101" pitchFamily="49" charset="-122"/>
              </a:rPr>
              <a:t>) by </a:t>
            </a:r>
            <a:r>
              <a:rPr lang="en-US" altLang="zh-TW" sz="2000" dirty="0" smtClean="0">
                <a:latin typeface="Arial Narrow" panose="020B0606020202030204" pitchFamily="34" charset="0"/>
                <a:ea typeface="KaiTi" panose="02010609060101010101" pitchFamily="49" charset="-122"/>
              </a:rPr>
              <a:t>Lu </a:t>
            </a:r>
            <a:r>
              <a:rPr lang="en-US" altLang="zh-TW" sz="2000" dirty="0" err="1" smtClean="0">
                <a:latin typeface="Arial Narrow" panose="020B0606020202030204" pitchFamily="34" charset="0"/>
                <a:ea typeface="KaiTi" panose="02010609060101010101" pitchFamily="49" charset="-122"/>
              </a:rPr>
              <a:t>Tingcan</a:t>
            </a:r>
            <a:r>
              <a:rPr lang="en-US" altLang="zh-TW" sz="2000" dirty="0" smtClean="0">
                <a:latin typeface="Arial Narrow" panose="020B0606020202030204" pitchFamily="34" charset="0"/>
                <a:ea typeface="KaiTi" panose="02010609060101010101" pitchFamily="49" charset="-122"/>
              </a:rPr>
              <a:t> </a:t>
            </a:r>
            <a:r>
              <a:rPr lang="zh-TW" altLang="en-US" sz="2000" dirty="0" smtClean="0">
                <a:latin typeface="Arial Narrow" panose="020B0606020202030204" pitchFamily="34" charset="0"/>
                <a:ea typeface="KaiTi" panose="02010609060101010101" pitchFamily="49" charset="-122"/>
              </a:rPr>
              <a:t>陸廷燦 </a:t>
            </a:r>
            <a:r>
              <a:rPr lang="en-US" altLang="zh-TW" sz="2000" dirty="0" smtClean="0">
                <a:latin typeface="Arial Narrow" panose="020B0606020202030204" pitchFamily="34" charset="0"/>
                <a:ea typeface="KaiTi" panose="02010609060101010101" pitchFamily="49" charset="-122"/>
              </a:rPr>
              <a:t>(Qing Dynasty). </a:t>
            </a:r>
            <a:r>
              <a:rPr lang="en-US" altLang="zh-CN" sz="2000" dirty="0">
                <a:latin typeface="Arial Narrow" panose="020B0606020202030204" pitchFamily="34" charset="0"/>
                <a:ea typeface="KaiTi" panose="02010609060101010101" pitchFamily="49" charset="-122"/>
              </a:rPr>
              <a:t/>
            </a:r>
            <a:br>
              <a:rPr lang="en-US" altLang="zh-CN" sz="2000" dirty="0">
                <a:latin typeface="Arial Narrow" panose="020B0606020202030204" pitchFamily="34" charset="0"/>
                <a:ea typeface="KaiTi" panose="02010609060101010101" pitchFamily="49" charset="-122"/>
              </a:rPr>
            </a:br>
            <a:r>
              <a:rPr lang="en-US" altLang="zh-CN" sz="2000" dirty="0">
                <a:latin typeface="Arial Narrow" panose="020B0606020202030204" pitchFamily="34" charset="0"/>
                <a:ea typeface="KaiTi" panose="02010609060101010101" pitchFamily="49" charset="-122"/>
              </a:rPr>
              <a:t>Retrieved from </a:t>
            </a:r>
            <a:br>
              <a:rPr lang="en-US" altLang="zh-CN" sz="2000" dirty="0">
                <a:latin typeface="Arial Narrow" panose="020B0606020202030204" pitchFamily="34" charset="0"/>
                <a:ea typeface="KaiTi" panose="02010609060101010101" pitchFamily="49" charset="-122"/>
              </a:rPr>
            </a:br>
            <a:r>
              <a:rPr lang="en-US" altLang="zh-CN" sz="2000" dirty="0">
                <a:solidFill>
                  <a:srgbClr val="D34817"/>
                </a:solidFill>
                <a:latin typeface="Arial Narrow" panose="020B0606020202030204" pitchFamily="34" charset="0"/>
                <a:ea typeface="KaiTi" panose="02010609060101010101" pitchFamily="49" charset="-122"/>
                <a:hlinkClick r:id="rId4"/>
              </a:rPr>
              <a:t>https://</a:t>
            </a:r>
            <a:r>
              <a:rPr lang="en-US" altLang="zh-CN" sz="2000" dirty="0" smtClean="0">
                <a:solidFill>
                  <a:srgbClr val="D34817"/>
                </a:solidFill>
                <a:latin typeface="Arial Narrow" panose="020B0606020202030204" pitchFamily="34" charset="0"/>
                <a:ea typeface="KaiTi" panose="02010609060101010101" pitchFamily="49" charset="-122"/>
                <a:hlinkClick r:id="rId4"/>
              </a:rPr>
              <a:t>www.kanripo.org/text/KR3i0024/003</a:t>
            </a:r>
            <a:r>
              <a:rPr lang="en-US" altLang="zh-CN" sz="2000" dirty="0" smtClean="0">
                <a:solidFill>
                  <a:srgbClr val="D34817"/>
                </a:solidFill>
                <a:latin typeface="Arial Narrow" panose="020B0606020202030204" pitchFamily="34" charset="0"/>
                <a:ea typeface="KaiTi" panose="02010609060101010101" pitchFamily="49" charset="-122"/>
              </a:rPr>
              <a:t> </a:t>
            </a:r>
            <a:r>
              <a:rPr lang="en-US" altLang="zh-TW" sz="2000" dirty="0" smtClean="0">
                <a:latin typeface="Arial Narrow" panose="020B0606020202030204" pitchFamily="34" charset="0"/>
                <a:ea typeface="KaiTi" panose="02010609060101010101" pitchFamily="49" charset="-122"/>
              </a:rPr>
              <a:t>(first printed in 1735; collected in Si Ku </a:t>
            </a:r>
            <a:r>
              <a:rPr lang="en-US" altLang="zh-TW" sz="2000" dirty="0" err="1" smtClean="0">
                <a:latin typeface="Arial Narrow" panose="020B0606020202030204" pitchFamily="34" charset="0"/>
                <a:ea typeface="KaiTi" panose="02010609060101010101" pitchFamily="49" charset="-122"/>
              </a:rPr>
              <a:t>Quan</a:t>
            </a:r>
            <a:r>
              <a:rPr lang="en-US" altLang="zh-TW" sz="2000" dirty="0" smtClean="0">
                <a:latin typeface="Arial Narrow" panose="020B0606020202030204" pitchFamily="34" charset="0"/>
                <a:ea typeface="KaiTi" panose="02010609060101010101" pitchFamily="49" charset="-122"/>
              </a:rPr>
              <a:t> Shu </a:t>
            </a:r>
            <a:r>
              <a:rPr lang="zh-TW" altLang="en-US" sz="2000" dirty="0" smtClean="0">
                <a:latin typeface="Arial Narrow" panose="020B0606020202030204" pitchFamily="34" charset="0"/>
                <a:ea typeface="KaiTi" panose="02010609060101010101" pitchFamily="49" charset="-122"/>
              </a:rPr>
              <a:t>四庫全書</a:t>
            </a:r>
            <a:r>
              <a:rPr lang="en-US" altLang="zh-TW" sz="2000" dirty="0" smtClean="0">
                <a:latin typeface="Arial Narrow" panose="020B0606020202030204" pitchFamily="34" charset="0"/>
                <a:ea typeface="KaiTi" panose="02010609060101010101" pitchFamily="49" charset="-122"/>
              </a:rPr>
              <a:t>)</a:t>
            </a:r>
            <a:endParaRPr lang="en-US" altLang="zh-TW" sz="2000" dirty="0">
              <a:latin typeface="Arial Narrow" panose="020B0606020202030204" pitchFamily="34" charset="0"/>
              <a:ea typeface="KaiTi" panose="02010609060101010101" pitchFamily="49" charset="-122"/>
            </a:endParaRPr>
          </a:p>
          <a:p>
            <a:pPr marL="285750" indent="-285750">
              <a:buFont typeface="Wingdings" panose="05000000000000000000" pitchFamily="2" charset="2"/>
              <a:buChar char="§"/>
            </a:pPr>
            <a:endParaRPr lang="en-US" sz="1400" dirty="0" smtClean="0">
              <a:latin typeface="Arial Narrow" panose="020B0606020202030204" pitchFamily="34" charset="0"/>
            </a:endParaRPr>
          </a:p>
          <a:p>
            <a:pPr marL="285750" indent="-285750">
              <a:buFont typeface="Wingdings" panose="05000000000000000000" pitchFamily="2" charset="2"/>
              <a:buChar char="§"/>
            </a:pPr>
            <a:endParaRPr lang="en-US" sz="1400" dirty="0">
              <a:solidFill>
                <a:srgbClr val="485650"/>
              </a:solidFill>
              <a:latin typeface="Arial Narrow" panose="020B0606020202030204" pitchFamily="34" charset="0"/>
            </a:endParaRPr>
          </a:p>
        </p:txBody>
      </p:sp>
    </p:spTree>
    <p:extLst>
      <p:ext uri="{BB962C8B-B14F-4D97-AF65-F5344CB8AC3E}">
        <p14:creationId xmlns:p14="http://schemas.microsoft.com/office/powerpoint/2010/main" val="632287752"/>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0" y="304800"/>
            <a:ext cx="6324600" cy="646331"/>
          </a:xfrm>
          <a:prstGeom prst="rect">
            <a:avLst/>
          </a:prstGeom>
          <a:noFill/>
        </p:spPr>
        <p:txBody>
          <a:bodyPr wrap="square" rtlCol="0">
            <a:spAutoFit/>
          </a:bodyPr>
          <a:lstStyle/>
          <a:p>
            <a:r>
              <a:rPr lang="en-US" sz="3600" b="1" dirty="0" smtClean="0">
                <a:solidFill>
                  <a:srgbClr val="3F4B46"/>
                </a:solidFill>
                <a:cs typeface="Iskoola Pota" panose="020B0502040204020203" pitchFamily="34" charset="0"/>
              </a:rPr>
              <a:t>REFERENCE LIST</a:t>
            </a:r>
            <a:endParaRPr lang="en-US" sz="3600" b="1" dirty="0">
              <a:solidFill>
                <a:srgbClr val="3F4B46"/>
              </a:solidFill>
              <a:cs typeface="Iskoola Pota" panose="020B0502040204020203" pitchFamily="34" charset="0"/>
            </a:endParaRPr>
          </a:p>
        </p:txBody>
      </p:sp>
      <p:sp>
        <p:nvSpPr>
          <p:cNvPr id="4" name="TextBox 3"/>
          <p:cNvSpPr txBox="1"/>
          <p:nvPr/>
        </p:nvSpPr>
        <p:spPr>
          <a:xfrm>
            <a:off x="1752600" y="1066800"/>
            <a:ext cx="5562600" cy="6063198"/>
          </a:xfrm>
          <a:prstGeom prst="rect">
            <a:avLst/>
          </a:prstGeom>
          <a:noFill/>
        </p:spPr>
        <p:txBody>
          <a:bodyPr wrap="square" rtlCol="0">
            <a:spAutoFit/>
          </a:bodyPr>
          <a:lstStyle/>
          <a:p>
            <a:pPr marL="285750" indent="-285750">
              <a:buFont typeface="Wingdings" panose="05000000000000000000" pitchFamily="2" charset="2"/>
              <a:buChar char="§"/>
            </a:pPr>
            <a:r>
              <a:rPr lang="en-US" sz="2000" dirty="0" smtClean="0">
                <a:latin typeface="Arial Narrow" panose="020B0606020202030204" pitchFamily="34" charset="0"/>
              </a:rPr>
              <a:t>Benn, James A. (2015) </a:t>
            </a:r>
            <a:r>
              <a:rPr lang="en-US" sz="2000" i="1" dirty="0" smtClean="0">
                <a:latin typeface="Arial Narrow" panose="020B0606020202030204" pitchFamily="34" charset="0"/>
              </a:rPr>
              <a:t>Tea in China: A Religious and Cultural History. </a:t>
            </a:r>
            <a:r>
              <a:rPr lang="en-US" sz="2000" dirty="0" smtClean="0">
                <a:latin typeface="Arial Narrow" panose="020B0606020202030204" pitchFamily="34" charset="0"/>
              </a:rPr>
              <a:t>Honolulu: University of Hawai'i Press.</a:t>
            </a:r>
          </a:p>
          <a:p>
            <a:pPr marL="285750" indent="-285750">
              <a:buFont typeface="Wingdings" panose="05000000000000000000" pitchFamily="2" charset="2"/>
              <a:buChar char="§"/>
            </a:pPr>
            <a:r>
              <a:rPr lang="en-US" altLang="zh-CN" sz="2000" dirty="0" smtClean="0">
                <a:latin typeface="Arial Narrow" panose="020B0606020202030204" pitchFamily="34" charset="0"/>
              </a:rPr>
              <a:t>Evans, John C. (1992) </a:t>
            </a:r>
            <a:r>
              <a:rPr lang="en-US" altLang="zh-CN" sz="2000" i="1" dirty="0" smtClean="0">
                <a:latin typeface="Arial Narrow" panose="020B0606020202030204" pitchFamily="34" charset="0"/>
              </a:rPr>
              <a:t>Tea in China: The History of China’s National Drink. </a:t>
            </a:r>
            <a:r>
              <a:rPr lang="en-US" altLang="zh-CN" sz="2000" dirty="0" smtClean="0">
                <a:latin typeface="Arial Narrow" panose="020B0606020202030204" pitchFamily="34" charset="0"/>
              </a:rPr>
              <a:t>Westport: Greenwood Press.</a:t>
            </a:r>
            <a:endParaRPr lang="en-US" sz="2000" dirty="0" smtClean="0">
              <a:latin typeface="Arial Narrow" panose="020B0606020202030204" pitchFamily="34" charset="0"/>
            </a:endParaRPr>
          </a:p>
          <a:p>
            <a:pPr marL="285750" indent="-285750">
              <a:buFont typeface="Wingdings" panose="05000000000000000000" pitchFamily="2" charset="2"/>
              <a:buChar char="§"/>
            </a:pPr>
            <a:r>
              <a:rPr lang="en-US" altLang="zh-CN" sz="2000" dirty="0">
                <a:latin typeface="Arial Narrow" panose="020B0606020202030204" pitchFamily="34" charset="0"/>
                <a:ea typeface="KaiTi" panose="02010609060101010101" pitchFamily="49" charset="-122"/>
              </a:rPr>
              <a:t>Fan, </a:t>
            </a:r>
            <a:r>
              <a:rPr lang="en-US" altLang="zh-CN" sz="2000" dirty="0" err="1">
                <a:latin typeface="Arial Narrow" panose="020B0606020202030204" pitchFamily="34" charset="0"/>
                <a:ea typeface="KaiTi" panose="02010609060101010101" pitchFamily="49" charset="-122"/>
              </a:rPr>
              <a:t>Zengping</a:t>
            </a:r>
            <a:r>
              <a:rPr lang="en-US" altLang="zh-CN" sz="2000" dirty="0">
                <a:latin typeface="Arial Narrow" panose="020B0606020202030204" pitchFamily="34" charset="0"/>
                <a:ea typeface="KaiTi" panose="02010609060101010101" pitchFamily="49" charset="-122"/>
              </a:rPr>
              <a:t> </a:t>
            </a:r>
            <a:r>
              <a:rPr lang="zh-TW" altLang="en-US" sz="2000" dirty="0">
                <a:latin typeface="Arial Narrow" panose="020B0606020202030204" pitchFamily="34" charset="0"/>
                <a:ea typeface="KaiTi" panose="02010609060101010101" pitchFamily="49" charset="-122"/>
              </a:rPr>
              <a:t>范增平</a:t>
            </a:r>
            <a:r>
              <a:rPr lang="en-US" altLang="zh-TW" sz="2000" dirty="0">
                <a:latin typeface="Arial Narrow" panose="020B0606020202030204" pitchFamily="34" charset="0"/>
                <a:ea typeface="KaiTi" panose="02010609060101010101" pitchFamily="49" charset="-122"/>
              </a:rPr>
              <a:t>.</a:t>
            </a:r>
            <a:r>
              <a:rPr lang="zh-TW" altLang="en-US" sz="2000" dirty="0">
                <a:latin typeface="Arial Narrow" panose="020B0606020202030204" pitchFamily="34" charset="0"/>
                <a:ea typeface="KaiTi" panose="02010609060101010101" pitchFamily="49" charset="-122"/>
              </a:rPr>
              <a:t> </a:t>
            </a:r>
            <a:r>
              <a:rPr lang="en-US" altLang="zh-TW" sz="2000" dirty="0">
                <a:latin typeface="Arial Narrow" panose="020B0606020202030204" pitchFamily="34" charset="0"/>
                <a:ea typeface="KaiTi" panose="02010609060101010101" pitchFamily="49" charset="-122"/>
              </a:rPr>
              <a:t>(2000) </a:t>
            </a:r>
            <a:r>
              <a:rPr lang="en-US" sz="2000" dirty="0">
                <a:latin typeface="Arial Narrow" panose="020B0606020202030204" pitchFamily="34" charset="0"/>
                <a:ea typeface="KaiTi" panose="02010609060101010101" pitchFamily="49" charset="-122"/>
              </a:rPr>
              <a:t>《</a:t>
            </a:r>
            <a:r>
              <a:rPr lang="zh-TW" altLang="en-US" sz="2000" dirty="0">
                <a:latin typeface="Arial Narrow" panose="020B0606020202030204" pitchFamily="34" charset="0"/>
                <a:ea typeface="KaiTi" panose="02010609060101010101" pitchFamily="49" charset="-122"/>
              </a:rPr>
              <a:t>茶藝學</a:t>
            </a:r>
            <a:r>
              <a:rPr lang="en-US" altLang="zh-TW" sz="2000" dirty="0">
                <a:latin typeface="Arial Narrow" panose="020B0606020202030204" pitchFamily="34" charset="0"/>
                <a:ea typeface="KaiTi" panose="02010609060101010101" pitchFamily="49" charset="-122"/>
              </a:rPr>
              <a:t>》</a:t>
            </a:r>
            <a:r>
              <a:rPr lang="zh-TW" altLang="en-US" sz="2000" dirty="0">
                <a:latin typeface="Arial Narrow" panose="020B0606020202030204" pitchFamily="34" charset="0"/>
                <a:ea typeface="KaiTi" panose="02010609060101010101" pitchFamily="49" charset="-122"/>
              </a:rPr>
              <a:t> </a:t>
            </a:r>
            <a:r>
              <a:rPr lang="en-US" altLang="zh-TW" sz="2000" dirty="0">
                <a:latin typeface="Arial Narrow" panose="020B0606020202030204" pitchFamily="34" charset="0"/>
                <a:ea typeface="KaiTi" panose="02010609060101010101" pitchFamily="49" charset="-122"/>
              </a:rPr>
              <a:t>Taipei: Wan </a:t>
            </a:r>
            <a:r>
              <a:rPr lang="en-US" altLang="zh-TW" sz="2000" dirty="0" err="1">
                <a:latin typeface="Arial Narrow" panose="020B0606020202030204" pitchFamily="34" charset="0"/>
                <a:ea typeface="KaiTi" panose="02010609060101010101" pitchFamily="49" charset="-122"/>
              </a:rPr>
              <a:t>quan</a:t>
            </a:r>
            <a:r>
              <a:rPr lang="en-US" altLang="zh-TW" sz="2000" dirty="0">
                <a:latin typeface="Arial Narrow" panose="020B0606020202030204" pitchFamily="34" charset="0"/>
                <a:ea typeface="KaiTi" panose="02010609060101010101" pitchFamily="49" charset="-122"/>
              </a:rPr>
              <a:t> </a:t>
            </a:r>
            <a:r>
              <a:rPr lang="en-US" altLang="zh-TW" sz="2000" dirty="0" err="1">
                <a:latin typeface="Arial Narrow" panose="020B0606020202030204" pitchFamily="34" charset="0"/>
                <a:ea typeface="KaiTi" panose="02010609060101010101" pitchFamily="49" charset="-122"/>
              </a:rPr>
              <a:t>lou</a:t>
            </a:r>
            <a:r>
              <a:rPr lang="en-US" altLang="zh-TW" sz="2000" dirty="0">
                <a:latin typeface="Arial Narrow" panose="020B0606020202030204" pitchFamily="34" charset="0"/>
                <a:ea typeface="KaiTi" panose="02010609060101010101" pitchFamily="49" charset="-122"/>
              </a:rPr>
              <a:t> </a:t>
            </a:r>
            <a:r>
              <a:rPr lang="en-US" altLang="zh-TW" sz="2000" dirty="0" err="1">
                <a:latin typeface="Arial Narrow" panose="020B0606020202030204" pitchFamily="34" charset="0"/>
                <a:ea typeface="KaiTi" panose="02010609060101010101" pitchFamily="49" charset="-122"/>
              </a:rPr>
              <a:t>tu</a:t>
            </a:r>
            <a:r>
              <a:rPr lang="en-US" altLang="zh-TW" sz="2000" dirty="0">
                <a:latin typeface="Arial Narrow" panose="020B0606020202030204" pitchFamily="34" charset="0"/>
                <a:ea typeface="KaiTi" panose="02010609060101010101" pitchFamily="49" charset="-122"/>
              </a:rPr>
              <a:t> </a:t>
            </a:r>
            <a:r>
              <a:rPr lang="en-US" altLang="zh-TW" sz="2000" dirty="0" err="1">
                <a:latin typeface="Arial Narrow" panose="020B0606020202030204" pitchFamily="34" charset="0"/>
                <a:ea typeface="KaiTi" panose="02010609060101010101" pitchFamily="49" charset="-122"/>
              </a:rPr>
              <a:t>shu</a:t>
            </a:r>
            <a:r>
              <a:rPr lang="en-US" altLang="zh-TW" sz="2000" dirty="0">
                <a:latin typeface="Arial Narrow" panose="020B0606020202030204" pitchFamily="34" charset="0"/>
                <a:ea typeface="KaiTi" panose="02010609060101010101" pitchFamily="49" charset="-122"/>
              </a:rPr>
              <a:t> you </a:t>
            </a:r>
            <a:r>
              <a:rPr lang="en-US" altLang="zh-TW" sz="2000" dirty="0" err="1">
                <a:latin typeface="Arial Narrow" panose="020B0606020202030204" pitchFamily="34" charset="0"/>
                <a:ea typeface="KaiTi" panose="02010609060101010101" pitchFamily="49" charset="-122"/>
              </a:rPr>
              <a:t>xian</a:t>
            </a:r>
            <a:r>
              <a:rPr lang="en-US" altLang="zh-TW" sz="2000" dirty="0">
                <a:latin typeface="Arial Narrow" panose="020B0606020202030204" pitchFamily="34" charset="0"/>
                <a:ea typeface="KaiTi" panose="02010609060101010101" pitchFamily="49" charset="-122"/>
              </a:rPr>
              <a:t> </a:t>
            </a:r>
            <a:r>
              <a:rPr lang="en-US" altLang="zh-TW" sz="2000" dirty="0" smtClean="0">
                <a:latin typeface="Arial Narrow" panose="020B0606020202030204" pitchFamily="34" charset="0"/>
                <a:ea typeface="KaiTi" panose="02010609060101010101" pitchFamily="49" charset="-122"/>
              </a:rPr>
              <a:t>gong </a:t>
            </a:r>
            <a:r>
              <a:rPr lang="en-US" altLang="zh-TW" sz="2000" dirty="0" err="1" smtClean="0">
                <a:latin typeface="Arial Narrow" panose="020B0606020202030204" pitchFamily="34" charset="0"/>
                <a:ea typeface="KaiTi" panose="02010609060101010101" pitchFamily="49" charset="-122"/>
              </a:rPr>
              <a:t>si</a:t>
            </a:r>
            <a:r>
              <a:rPr lang="en-US" altLang="zh-TW" sz="2000" dirty="0" smtClean="0">
                <a:latin typeface="Arial Narrow" panose="020B0606020202030204" pitchFamily="34" charset="0"/>
                <a:ea typeface="KaiTi" panose="02010609060101010101" pitchFamily="49" charset="-122"/>
              </a:rPr>
              <a:t>.</a:t>
            </a:r>
          </a:p>
          <a:p>
            <a:pPr marL="285750" indent="-285750">
              <a:buFont typeface="Wingdings" panose="05000000000000000000" pitchFamily="2" charset="2"/>
              <a:buChar char="§"/>
            </a:pPr>
            <a:r>
              <a:rPr lang="en-US" altLang="zh-TW" sz="2000" dirty="0" err="1" smtClean="0">
                <a:latin typeface="Arial Narrow" panose="020B0606020202030204" pitchFamily="34" charset="0"/>
                <a:ea typeface="KaiTi" panose="02010609060101010101" pitchFamily="49" charset="-122"/>
              </a:rPr>
              <a:t>Hinsch</a:t>
            </a:r>
            <a:r>
              <a:rPr lang="en-US" altLang="zh-TW" sz="2000" dirty="0" smtClean="0">
                <a:latin typeface="Arial Narrow" panose="020B0606020202030204" pitchFamily="34" charset="0"/>
                <a:ea typeface="KaiTi" panose="02010609060101010101" pitchFamily="49" charset="-122"/>
              </a:rPr>
              <a:t>, Bret.</a:t>
            </a:r>
            <a:r>
              <a:rPr lang="zh-TW" altLang="en-US" sz="2000" dirty="0" smtClean="0">
                <a:latin typeface="Arial Narrow" panose="020B0606020202030204" pitchFamily="34" charset="0"/>
                <a:ea typeface="KaiTi" panose="02010609060101010101" pitchFamily="49" charset="-122"/>
              </a:rPr>
              <a:t> </a:t>
            </a:r>
            <a:r>
              <a:rPr lang="en-US" altLang="zh-TW" sz="2000" dirty="0" smtClean="0">
                <a:latin typeface="Arial Narrow" panose="020B0606020202030204" pitchFamily="34" charset="0"/>
                <a:ea typeface="KaiTi" panose="02010609060101010101" pitchFamily="49" charset="-122"/>
              </a:rPr>
              <a:t>(2015) </a:t>
            </a:r>
            <a:r>
              <a:rPr lang="en-US" altLang="zh-TW" sz="2000" i="1" dirty="0" smtClean="0">
                <a:latin typeface="Arial Narrow" panose="020B0606020202030204" pitchFamily="34" charset="0"/>
                <a:ea typeface="KaiTi" panose="02010609060101010101" pitchFamily="49" charset="-122"/>
              </a:rPr>
              <a:t>The Rise of Tea Culture: The invention of the Individual</a:t>
            </a:r>
            <a:r>
              <a:rPr lang="en-US" altLang="zh-TW" sz="2000" dirty="0" smtClean="0">
                <a:latin typeface="Arial Narrow" panose="020B0606020202030204" pitchFamily="34" charset="0"/>
                <a:ea typeface="KaiTi" panose="02010609060101010101" pitchFamily="49" charset="-122"/>
              </a:rPr>
              <a:t>. </a:t>
            </a:r>
            <a:r>
              <a:rPr lang="en-US" altLang="zh-TW" sz="2000" dirty="0" err="1" smtClean="0">
                <a:latin typeface="Arial Narrow" panose="020B0606020202030204" pitchFamily="34" charset="0"/>
                <a:ea typeface="KaiTi" panose="02010609060101010101" pitchFamily="49" charset="-122"/>
              </a:rPr>
              <a:t>LanHam</a:t>
            </a:r>
            <a:r>
              <a:rPr lang="en-US" altLang="zh-TW" sz="2000" dirty="0" smtClean="0">
                <a:latin typeface="Arial Narrow" panose="020B0606020202030204" pitchFamily="34" charset="0"/>
                <a:ea typeface="KaiTi" panose="02010609060101010101" pitchFamily="49" charset="-122"/>
              </a:rPr>
              <a:t>: </a:t>
            </a:r>
            <a:r>
              <a:rPr lang="en-US" sz="2000" dirty="0" err="1" smtClean="0">
                <a:latin typeface="Arial Narrow" panose="020B0606020202030204" pitchFamily="34" charset="0"/>
              </a:rPr>
              <a:t>Rowman</a:t>
            </a:r>
            <a:r>
              <a:rPr lang="en-US" sz="2000" dirty="0" smtClean="0">
                <a:latin typeface="Arial Narrow" panose="020B0606020202030204" pitchFamily="34" charset="0"/>
              </a:rPr>
              <a:t> &amp; Littlefield Publishers</a:t>
            </a:r>
            <a:endParaRPr lang="en-US" altLang="zh-TW" sz="2000" i="1" dirty="0" smtClean="0">
              <a:latin typeface="Arial Narrow" panose="020B0606020202030204" pitchFamily="34" charset="0"/>
              <a:ea typeface="KaiTi" panose="02010609060101010101" pitchFamily="49" charset="-122"/>
            </a:endParaRPr>
          </a:p>
          <a:p>
            <a:pPr marL="285750" indent="-285750">
              <a:buFont typeface="Wingdings" panose="05000000000000000000" pitchFamily="2" charset="2"/>
              <a:buChar char="§"/>
            </a:pPr>
            <a:r>
              <a:rPr lang="en-US" altLang="zh-CN" sz="2000" dirty="0" err="1">
                <a:latin typeface="Arial Narrow" panose="020B0606020202030204" pitchFamily="34" charset="0"/>
                <a:ea typeface="KaiTi" panose="02010609060101010101" pitchFamily="49" charset="-122"/>
              </a:rPr>
              <a:t>Heiss</a:t>
            </a:r>
            <a:r>
              <a:rPr lang="en-US" altLang="zh-CN" sz="2000" dirty="0">
                <a:latin typeface="Arial Narrow" panose="020B0606020202030204" pitchFamily="34" charset="0"/>
                <a:ea typeface="KaiTi" panose="02010609060101010101" pitchFamily="49" charset="-122"/>
              </a:rPr>
              <a:t>, Mary Lou and Robert J. (2007) </a:t>
            </a:r>
            <a:r>
              <a:rPr lang="en-US" altLang="zh-CN" sz="2000" i="1" dirty="0">
                <a:latin typeface="Arial Narrow" panose="020B0606020202030204" pitchFamily="34" charset="0"/>
                <a:ea typeface="KaiTi" panose="02010609060101010101" pitchFamily="49" charset="-122"/>
              </a:rPr>
              <a:t>The Story of Tea: A Cultural History and Drinking Guide. </a:t>
            </a:r>
            <a:r>
              <a:rPr lang="en-US" altLang="zh-CN" sz="2000" dirty="0">
                <a:latin typeface="Arial Narrow" panose="020B0606020202030204" pitchFamily="34" charset="0"/>
                <a:ea typeface="KaiTi" panose="02010609060101010101" pitchFamily="49" charset="-122"/>
              </a:rPr>
              <a:t>Berkeley: Ten Speed Press.</a:t>
            </a:r>
          </a:p>
          <a:p>
            <a:pPr marL="285750" indent="-285750">
              <a:buFont typeface="Wingdings" panose="05000000000000000000" pitchFamily="2" charset="2"/>
              <a:buChar char="§"/>
            </a:pPr>
            <a:r>
              <a:rPr lang="en-US" sz="2000" dirty="0" err="1" smtClean="0">
                <a:latin typeface="Arial Narrow" panose="020B0606020202030204" pitchFamily="34" charset="0"/>
              </a:rPr>
              <a:t>Peltier</a:t>
            </a:r>
            <a:r>
              <a:rPr lang="en-US" sz="2000" dirty="0" smtClean="0">
                <a:latin typeface="Arial Narrow" panose="020B0606020202030204" pitchFamily="34" charset="0"/>
              </a:rPr>
              <a:t>, Warren. (2011) </a:t>
            </a:r>
            <a:r>
              <a:rPr lang="en-US" sz="2000" i="1" dirty="0" smtClean="0">
                <a:latin typeface="Arial Narrow" panose="020B0606020202030204" pitchFamily="34" charset="0"/>
              </a:rPr>
              <a:t>The Ancient Art of Tea</a:t>
            </a:r>
            <a:r>
              <a:rPr lang="en-US" sz="2000" dirty="0" smtClean="0">
                <a:latin typeface="Arial Narrow" panose="020B0606020202030204" pitchFamily="34" charset="0"/>
              </a:rPr>
              <a:t>. Rutland: Tuttle Publishing. </a:t>
            </a:r>
          </a:p>
          <a:p>
            <a:pPr marL="285750" indent="-285750">
              <a:buFont typeface="Wingdings" panose="05000000000000000000" pitchFamily="2" charset="2"/>
              <a:buChar char="§"/>
            </a:pPr>
            <a:r>
              <a:rPr lang="en-US" sz="2000" dirty="0" err="1" smtClean="0">
                <a:latin typeface="Arial Narrow" panose="020B0606020202030204" pitchFamily="34" charset="0"/>
              </a:rPr>
              <a:t>Qiu</a:t>
            </a:r>
            <a:r>
              <a:rPr lang="en-US" sz="2000" dirty="0" smtClean="0">
                <a:latin typeface="Arial Narrow" panose="020B0606020202030204" pitchFamily="34" charset="0"/>
              </a:rPr>
              <a:t>, </a:t>
            </a:r>
            <a:r>
              <a:rPr lang="en-US" sz="2000" dirty="0" err="1" smtClean="0">
                <a:latin typeface="Arial Narrow" panose="020B0606020202030204" pitchFamily="34" charset="0"/>
              </a:rPr>
              <a:t>Jiping</a:t>
            </a:r>
            <a:r>
              <a:rPr lang="en-US" sz="2000" dirty="0" smtClean="0">
                <a:latin typeface="Arial Narrow" panose="020B0606020202030204" pitchFamily="34" charset="0"/>
              </a:rPr>
              <a:t> </a:t>
            </a:r>
            <a:r>
              <a:rPr lang="zh-CN" altLang="en-US" sz="2000" dirty="0" smtClean="0">
                <a:latin typeface="Arial Narrow" panose="020B0606020202030204" pitchFamily="34" charset="0"/>
                <a:ea typeface="KaiTi" panose="02010609060101010101" pitchFamily="49" charset="-122"/>
              </a:rPr>
              <a:t>裘纪平</a:t>
            </a:r>
            <a:r>
              <a:rPr lang="en-US" altLang="zh-CN" sz="2000" dirty="0" smtClean="0">
                <a:latin typeface="Arial Narrow" panose="020B0606020202030204" pitchFamily="34" charset="0"/>
                <a:ea typeface="KaiTi" panose="02010609060101010101" pitchFamily="49" charset="-122"/>
              </a:rPr>
              <a:t>. (2003) </a:t>
            </a:r>
            <a:r>
              <a:rPr lang="en-US" sz="2000" dirty="0" smtClean="0">
                <a:latin typeface="Arial Narrow" panose="020B0606020202030204" pitchFamily="34" charset="0"/>
                <a:ea typeface="KaiTi" panose="02010609060101010101" pitchFamily="49" charset="-122"/>
              </a:rPr>
              <a:t>《</a:t>
            </a:r>
            <a:r>
              <a:rPr lang="zh-CN" altLang="en-US" sz="2000" dirty="0" smtClean="0">
                <a:latin typeface="Arial Narrow" panose="020B0606020202030204" pitchFamily="34" charset="0"/>
                <a:ea typeface="KaiTi" panose="02010609060101010101" pitchFamily="49" charset="-122"/>
              </a:rPr>
              <a:t>茶经图说</a:t>
            </a:r>
            <a:r>
              <a:rPr lang="en-US" altLang="zh-TW" sz="2000" dirty="0" smtClean="0">
                <a:latin typeface="Arial Narrow" panose="020B0606020202030204" pitchFamily="34" charset="0"/>
                <a:ea typeface="KaiTi" panose="02010609060101010101" pitchFamily="49" charset="-122"/>
              </a:rPr>
              <a:t>》</a:t>
            </a:r>
            <a:r>
              <a:rPr lang="en-US" altLang="zh-CN" sz="2000" dirty="0" smtClean="0">
                <a:latin typeface="Arial Narrow" panose="020B0606020202030204" pitchFamily="34" charset="0"/>
                <a:ea typeface="KaiTi" panose="02010609060101010101" pitchFamily="49" charset="-122"/>
              </a:rPr>
              <a:t>Hangzhou: </a:t>
            </a:r>
            <a:r>
              <a:rPr lang="en-US" altLang="zh-CN" sz="2000" dirty="0" err="1" smtClean="0">
                <a:latin typeface="Arial Narrow" panose="020B0606020202030204" pitchFamily="34" charset="0"/>
                <a:ea typeface="KaiTi" panose="02010609060101010101" pitchFamily="49" charset="-122"/>
              </a:rPr>
              <a:t>Zhe</a:t>
            </a:r>
            <a:r>
              <a:rPr lang="en-US" altLang="zh-CN" sz="2000" dirty="0" smtClean="0">
                <a:latin typeface="Arial Narrow" panose="020B0606020202030204" pitchFamily="34" charset="0"/>
                <a:ea typeface="KaiTi" panose="02010609060101010101" pitchFamily="49" charset="-122"/>
              </a:rPr>
              <a:t> </a:t>
            </a:r>
            <a:r>
              <a:rPr lang="en-US" altLang="zh-CN" sz="2000" dirty="0" err="1" smtClean="0">
                <a:latin typeface="Arial Narrow" panose="020B0606020202030204" pitchFamily="34" charset="0"/>
                <a:ea typeface="KaiTi" panose="02010609060101010101" pitchFamily="49" charset="-122"/>
              </a:rPr>
              <a:t>jiang</a:t>
            </a:r>
            <a:r>
              <a:rPr lang="en-US" altLang="zh-CN" sz="2000" dirty="0" smtClean="0">
                <a:latin typeface="Arial Narrow" panose="020B0606020202030204" pitchFamily="34" charset="0"/>
                <a:ea typeface="KaiTi" panose="02010609060101010101" pitchFamily="49" charset="-122"/>
              </a:rPr>
              <a:t> she </a:t>
            </a:r>
            <a:r>
              <a:rPr lang="en-US" altLang="zh-CN" sz="2000" dirty="0" err="1" smtClean="0">
                <a:latin typeface="Arial Narrow" panose="020B0606020202030204" pitchFamily="34" charset="0"/>
                <a:ea typeface="KaiTi" panose="02010609060101010101" pitchFamily="49" charset="-122"/>
              </a:rPr>
              <a:t>ying</a:t>
            </a:r>
            <a:r>
              <a:rPr lang="en-US" altLang="zh-CN" sz="2000" dirty="0" smtClean="0">
                <a:latin typeface="Arial Narrow" panose="020B0606020202030204" pitchFamily="34" charset="0"/>
                <a:ea typeface="KaiTi" panose="02010609060101010101" pitchFamily="49" charset="-122"/>
              </a:rPr>
              <a:t> </a:t>
            </a:r>
            <a:r>
              <a:rPr lang="en-US" altLang="zh-CN" sz="2000" dirty="0" err="1" smtClean="0">
                <a:latin typeface="Arial Narrow" panose="020B0606020202030204" pitchFamily="34" charset="0"/>
                <a:ea typeface="KaiTi" panose="02010609060101010101" pitchFamily="49" charset="-122"/>
              </a:rPr>
              <a:t>chu</a:t>
            </a:r>
            <a:r>
              <a:rPr lang="en-US" altLang="zh-CN" sz="2000" dirty="0" smtClean="0">
                <a:latin typeface="Arial Narrow" panose="020B0606020202030204" pitchFamily="34" charset="0"/>
                <a:ea typeface="KaiTi" panose="02010609060101010101" pitchFamily="49" charset="-122"/>
              </a:rPr>
              <a:t> ban she.</a:t>
            </a:r>
          </a:p>
          <a:p>
            <a:pPr marL="285750" indent="-285750">
              <a:buFont typeface="Wingdings" panose="05000000000000000000" pitchFamily="2" charset="2"/>
              <a:buChar char="§"/>
            </a:pPr>
            <a:r>
              <a:rPr lang="en-US" altLang="zh-CN" sz="2000" dirty="0" err="1" smtClean="0">
                <a:latin typeface="Arial Narrow" panose="020B0606020202030204" pitchFamily="34" charset="0"/>
                <a:ea typeface="KaiTi" panose="02010609060101010101" pitchFamily="49" charset="-122"/>
              </a:rPr>
              <a:t>Zitu</a:t>
            </a:r>
            <a:r>
              <a:rPr lang="en-US" altLang="zh-CN" sz="2000" dirty="0" smtClean="0">
                <a:latin typeface="Arial Narrow" panose="020B0606020202030204" pitchFamily="34" charset="0"/>
                <a:ea typeface="KaiTi" panose="02010609060101010101" pitchFamily="49" charset="-122"/>
              </a:rPr>
              <a:t> </a:t>
            </a:r>
            <a:r>
              <a:rPr lang="zh-TW" altLang="en-US" sz="2000" dirty="0" smtClean="0">
                <a:latin typeface="Arial Narrow" panose="020B0606020202030204" pitchFamily="34" charset="0"/>
                <a:ea typeface="KaiTi" panose="02010609060101010101" pitchFamily="49" charset="-122"/>
              </a:rPr>
              <a:t>紫圖圖書</a:t>
            </a:r>
            <a:r>
              <a:rPr lang="en-US" altLang="zh-TW" sz="2000" dirty="0" smtClean="0">
                <a:latin typeface="Arial Narrow" panose="020B0606020202030204" pitchFamily="34" charset="0"/>
                <a:ea typeface="KaiTi" panose="02010609060101010101" pitchFamily="49" charset="-122"/>
              </a:rPr>
              <a:t>. (2010) </a:t>
            </a:r>
            <a:r>
              <a:rPr lang="en-US" sz="2000" dirty="0" smtClean="0">
                <a:latin typeface="Arial Narrow" panose="020B0606020202030204" pitchFamily="34" charset="0"/>
                <a:ea typeface="KaiTi" panose="02010609060101010101" pitchFamily="49" charset="-122"/>
              </a:rPr>
              <a:t>《</a:t>
            </a:r>
            <a:r>
              <a:rPr lang="zh-CN" altLang="en-US" sz="2000" dirty="0" smtClean="0">
                <a:latin typeface="Arial Narrow" panose="020B0606020202030204" pitchFamily="34" charset="0"/>
                <a:ea typeface="KaiTi" panose="02010609060101010101" pitchFamily="49" charset="-122"/>
              </a:rPr>
              <a:t>图</a:t>
            </a:r>
            <a:r>
              <a:rPr lang="zh-CN" altLang="en-US" sz="2000" dirty="0">
                <a:latin typeface="Arial Narrow" panose="020B0606020202030204" pitchFamily="34" charset="0"/>
                <a:ea typeface="KaiTi" panose="02010609060101010101" pitchFamily="49" charset="-122"/>
              </a:rPr>
              <a:t>解</a:t>
            </a:r>
            <a:r>
              <a:rPr lang="zh-CN" altLang="en-US" sz="2000" dirty="0" smtClean="0">
                <a:latin typeface="Arial Narrow" panose="020B0606020202030204" pitchFamily="34" charset="0"/>
                <a:ea typeface="KaiTi" panose="02010609060101010101" pitchFamily="49" charset="-122"/>
              </a:rPr>
              <a:t>茶经</a:t>
            </a:r>
            <a:r>
              <a:rPr lang="en-US" altLang="zh-TW" sz="2000" dirty="0" smtClean="0">
                <a:latin typeface="Arial Narrow" panose="020B0606020202030204" pitchFamily="34" charset="0"/>
                <a:ea typeface="KaiTi" panose="02010609060101010101" pitchFamily="49" charset="-122"/>
              </a:rPr>
              <a:t>》Haikou: Nan </a:t>
            </a:r>
            <a:r>
              <a:rPr lang="en-US" altLang="zh-TW" sz="2000" dirty="0" err="1" smtClean="0">
                <a:latin typeface="Arial Narrow" panose="020B0606020202030204" pitchFamily="34" charset="0"/>
                <a:ea typeface="KaiTi" panose="02010609060101010101" pitchFamily="49" charset="-122"/>
              </a:rPr>
              <a:t>hai</a:t>
            </a:r>
            <a:r>
              <a:rPr lang="en-US" altLang="zh-TW" sz="2000" dirty="0" smtClean="0">
                <a:latin typeface="Arial Narrow" panose="020B0606020202030204" pitchFamily="34" charset="0"/>
                <a:ea typeface="KaiTi" panose="02010609060101010101" pitchFamily="49" charset="-122"/>
              </a:rPr>
              <a:t> </a:t>
            </a:r>
            <a:r>
              <a:rPr lang="en-US" altLang="zh-TW" sz="2000" dirty="0" err="1" smtClean="0">
                <a:latin typeface="Arial Narrow" panose="020B0606020202030204" pitchFamily="34" charset="0"/>
                <a:ea typeface="KaiTi" panose="02010609060101010101" pitchFamily="49" charset="-122"/>
              </a:rPr>
              <a:t>chu</a:t>
            </a:r>
            <a:r>
              <a:rPr lang="en-US" altLang="zh-TW" sz="2000" dirty="0" smtClean="0">
                <a:latin typeface="Arial Narrow" panose="020B0606020202030204" pitchFamily="34" charset="0"/>
                <a:ea typeface="KaiTi" panose="02010609060101010101" pitchFamily="49" charset="-122"/>
              </a:rPr>
              <a:t> ban gong </a:t>
            </a:r>
            <a:r>
              <a:rPr lang="en-US" altLang="zh-TW" sz="2000" dirty="0" err="1" smtClean="0">
                <a:latin typeface="Arial Narrow" panose="020B0606020202030204" pitchFamily="34" charset="0"/>
                <a:ea typeface="KaiTi" panose="02010609060101010101" pitchFamily="49" charset="-122"/>
              </a:rPr>
              <a:t>si</a:t>
            </a:r>
            <a:r>
              <a:rPr lang="en-US" altLang="zh-TW" sz="2000" dirty="0" smtClean="0">
                <a:latin typeface="Arial Narrow" panose="020B0606020202030204" pitchFamily="34" charset="0"/>
                <a:ea typeface="KaiTi" panose="02010609060101010101" pitchFamily="49" charset="-122"/>
              </a:rPr>
              <a:t>.</a:t>
            </a:r>
            <a:endParaRPr lang="en-US" altLang="zh-CN" sz="2000" dirty="0" smtClean="0">
              <a:latin typeface="Arial Narrow" panose="020B0606020202030204" pitchFamily="34" charset="0"/>
              <a:ea typeface="KaiTi" panose="02010609060101010101" pitchFamily="49" charset="-122"/>
            </a:endParaRPr>
          </a:p>
          <a:p>
            <a:pPr marL="285750" indent="-285750">
              <a:buFont typeface="Wingdings" panose="05000000000000000000" pitchFamily="2" charset="2"/>
              <a:buChar char="§"/>
            </a:pPr>
            <a:endParaRPr lang="en-US" sz="1400" dirty="0" smtClean="0">
              <a:latin typeface="Arial Narrow" panose="020B0606020202030204" pitchFamily="34" charset="0"/>
            </a:endParaRPr>
          </a:p>
          <a:p>
            <a:pPr marL="285750" indent="-285750">
              <a:buFont typeface="Wingdings" panose="05000000000000000000" pitchFamily="2" charset="2"/>
              <a:buChar char="§"/>
            </a:pPr>
            <a:endParaRPr lang="en-US" sz="1400" dirty="0">
              <a:solidFill>
                <a:srgbClr val="485650"/>
              </a:solidFill>
              <a:latin typeface="Arial Narrow" panose="020B0606020202030204" pitchFamily="34" charset="0"/>
            </a:endParaRPr>
          </a:p>
        </p:txBody>
      </p:sp>
    </p:spTree>
    <p:extLst>
      <p:ext uri="{BB962C8B-B14F-4D97-AF65-F5344CB8AC3E}">
        <p14:creationId xmlns:p14="http://schemas.microsoft.com/office/powerpoint/2010/main" val="32015609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9392" y="1268841"/>
            <a:ext cx="3791607" cy="4216539"/>
          </a:xfrm>
          <a:prstGeom prst="rect">
            <a:avLst/>
          </a:prstGeom>
          <a:noFill/>
        </p:spPr>
        <p:txBody>
          <a:bodyPr wrap="square" rtlCol="0">
            <a:spAutoFit/>
          </a:bodyPr>
          <a:lstStyle/>
          <a:p>
            <a:r>
              <a:rPr lang="zh-CN" altLang="en-US" sz="3200" b="1" dirty="0" smtClean="0">
                <a:solidFill>
                  <a:srgbClr val="D34817"/>
                </a:solidFill>
                <a:latin typeface="KaiTi" panose="02010609060101010101" pitchFamily="49" charset="-122"/>
                <a:ea typeface="KaiTi" panose="02010609060101010101" pitchFamily="49" charset="-122"/>
              </a:rPr>
              <a:t>精神    物</a:t>
            </a:r>
            <a:r>
              <a:rPr lang="zh-CN" altLang="en-US" sz="3200" dirty="0" smtClean="0">
                <a:latin typeface="KaiTi" panose="02010609060101010101" pitchFamily="49" charset="-122"/>
                <a:ea typeface="KaiTi" panose="02010609060101010101" pitchFamily="49" charset="-122"/>
              </a:rPr>
              <a:t> </a:t>
            </a:r>
            <a:endParaRPr lang="en-US" altLang="zh-CN" sz="3200" dirty="0" smtClean="0">
              <a:latin typeface="KaiTi" panose="02010609060101010101" pitchFamily="49" charset="-122"/>
              <a:ea typeface="KaiTi" panose="02010609060101010101" pitchFamily="49" charset="-122"/>
            </a:endParaRPr>
          </a:p>
          <a:p>
            <a:r>
              <a:rPr lang="en-US" altLang="zh-TW" sz="3200" dirty="0" smtClean="0">
                <a:latin typeface="Arial Narrow" panose="020B0606020202030204" pitchFamily="34" charset="0"/>
                <a:ea typeface="KaiTi" panose="02010609060101010101" pitchFamily="49" charset="-122"/>
              </a:rPr>
              <a:t>Spiritual + Material </a:t>
            </a:r>
            <a:br>
              <a:rPr lang="en-US" altLang="zh-TW" sz="3200" dirty="0" smtClean="0">
                <a:latin typeface="Arial Narrow" panose="020B0606020202030204" pitchFamily="34" charset="0"/>
                <a:ea typeface="KaiTi" panose="02010609060101010101" pitchFamily="49" charset="-122"/>
              </a:rPr>
            </a:br>
            <a:r>
              <a:rPr lang="en-US" altLang="zh-TW" sz="3200" dirty="0" smtClean="0">
                <a:latin typeface="Arial Narrow" panose="020B0606020202030204" pitchFamily="34" charset="0"/>
                <a:ea typeface="KaiTi" panose="02010609060101010101" pitchFamily="49" charset="-122"/>
              </a:rPr>
              <a:t>Characteristics</a:t>
            </a:r>
            <a:br>
              <a:rPr lang="en-US" altLang="zh-TW" sz="3200" dirty="0" smtClean="0">
                <a:latin typeface="Arial Narrow" panose="020B0606020202030204" pitchFamily="34" charset="0"/>
                <a:ea typeface="KaiTi" panose="02010609060101010101" pitchFamily="49" charset="-122"/>
              </a:rPr>
            </a:br>
            <a:r>
              <a:rPr lang="en-US" altLang="zh-TW" sz="3200" dirty="0" smtClean="0">
                <a:latin typeface="Arial Narrow" panose="020B0606020202030204" pitchFamily="34" charset="0"/>
                <a:ea typeface="KaiTi" panose="02010609060101010101" pitchFamily="49" charset="-122"/>
              </a:rPr>
              <a:t/>
            </a:r>
            <a:br>
              <a:rPr lang="en-US" altLang="zh-TW" sz="3200" dirty="0" smtClean="0">
                <a:latin typeface="Arial Narrow" panose="020B0606020202030204" pitchFamily="34" charset="0"/>
                <a:ea typeface="KaiTi" panose="02010609060101010101" pitchFamily="49" charset="-122"/>
              </a:rPr>
            </a:br>
            <a:r>
              <a:rPr lang="zh-CN" altLang="en-US" sz="2800" b="1" dirty="0" smtClean="0">
                <a:solidFill>
                  <a:srgbClr val="D34817"/>
                </a:solidFill>
                <a:latin typeface="KaiTi" panose="02010609060101010101" pitchFamily="49" charset="-122"/>
                <a:ea typeface="KaiTi" panose="02010609060101010101" pitchFamily="49" charset="-122"/>
              </a:rPr>
              <a:t>茶艺</a:t>
            </a:r>
            <a:r>
              <a:rPr lang="en-US" altLang="zh-TW" sz="2800" dirty="0" smtClean="0">
                <a:latin typeface="Arial Narrow" panose="020B0606020202030204" pitchFamily="34" charset="0"/>
                <a:ea typeface="KaiTi" panose="02010609060101010101" pitchFamily="49" charset="-122"/>
              </a:rPr>
              <a:t>Tea Skills</a:t>
            </a:r>
            <a:endParaRPr lang="en-US" altLang="zh-CN" sz="2800" b="1" dirty="0">
              <a:latin typeface="KaiTi" panose="02010609060101010101" pitchFamily="49" charset="-122"/>
              <a:ea typeface="KaiTi" panose="02010609060101010101" pitchFamily="49" charset="-122"/>
            </a:endParaRPr>
          </a:p>
          <a:p>
            <a:r>
              <a:rPr lang="zh-CN" altLang="en-US" sz="2800" b="1" dirty="0" smtClean="0">
                <a:solidFill>
                  <a:srgbClr val="D34817"/>
                </a:solidFill>
                <a:latin typeface="KaiTi" panose="02010609060101010101" pitchFamily="49" charset="-122"/>
                <a:ea typeface="KaiTi" panose="02010609060101010101" pitchFamily="49" charset="-122"/>
              </a:rPr>
              <a:t>茶道</a:t>
            </a:r>
            <a:r>
              <a:rPr lang="en-US" altLang="zh-CN" sz="2800" dirty="0" smtClean="0">
                <a:latin typeface="Arial Narrow" panose="020B0606020202030204" pitchFamily="34" charset="0"/>
                <a:ea typeface="KaiTi" panose="02010609060101010101" pitchFamily="49" charset="-122"/>
              </a:rPr>
              <a:t>Tea C</a:t>
            </a:r>
            <a:r>
              <a:rPr lang="en-US" altLang="zh-TW" sz="2800" dirty="0" smtClean="0">
                <a:latin typeface="Arial Narrow" panose="020B0606020202030204" pitchFamily="34" charset="0"/>
                <a:ea typeface="KaiTi" panose="02010609060101010101" pitchFamily="49" charset="-122"/>
              </a:rPr>
              <a:t>eremony</a:t>
            </a:r>
            <a:br>
              <a:rPr lang="en-US" altLang="zh-TW" sz="2800" dirty="0" smtClean="0">
                <a:latin typeface="Arial Narrow" panose="020B0606020202030204" pitchFamily="34" charset="0"/>
                <a:ea typeface="KaiTi" panose="02010609060101010101" pitchFamily="49" charset="-122"/>
              </a:rPr>
            </a:br>
            <a:r>
              <a:rPr lang="en-US" altLang="zh-TW" sz="2800" dirty="0" smtClean="0">
                <a:latin typeface="Arial Narrow" panose="020B0606020202030204" pitchFamily="34" charset="0"/>
                <a:ea typeface="KaiTi" panose="02010609060101010101" pitchFamily="49" charset="-122"/>
              </a:rPr>
              <a:t>The Philosophy of </a:t>
            </a:r>
            <a:br>
              <a:rPr lang="en-US" altLang="zh-TW" sz="2800" dirty="0" smtClean="0">
                <a:latin typeface="Arial Narrow" panose="020B0606020202030204" pitchFamily="34" charset="0"/>
                <a:ea typeface="KaiTi" panose="02010609060101010101" pitchFamily="49" charset="-122"/>
              </a:rPr>
            </a:br>
            <a:r>
              <a:rPr lang="en-US" altLang="zh-TW" sz="2800" dirty="0" smtClean="0">
                <a:latin typeface="Arial Narrow" panose="020B0606020202030204" pitchFamily="34" charset="0"/>
                <a:ea typeface="KaiTi" panose="02010609060101010101" pitchFamily="49" charset="-122"/>
              </a:rPr>
              <a:t>Tea Drinking</a:t>
            </a:r>
            <a:br>
              <a:rPr lang="en-US" altLang="zh-TW" sz="2800" dirty="0" smtClean="0">
                <a:latin typeface="Arial Narrow" panose="020B0606020202030204" pitchFamily="34" charset="0"/>
                <a:ea typeface="KaiTi" panose="02010609060101010101" pitchFamily="49" charset="-122"/>
              </a:rPr>
            </a:br>
            <a:r>
              <a:rPr lang="en-US" altLang="zh-TW" sz="2800" dirty="0" smtClean="0">
                <a:latin typeface="Arial Narrow" panose="020B0606020202030204" pitchFamily="34" charset="0"/>
                <a:ea typeface="KaiTi" panose="02010609060101010101" pitchFamily="49" charset="-122"/>
              </a:rPr>
              <a:t>        </a:t>
            </a:r>
            <a:endParaRPr lang="en-US" altLang="en-US" sz="2800" b="1" dirty="0">
              <a:solidFill>
                <a:srgbClr val="D34817"/>
              </a:solidFill>
              <a:latin typeface="Arial Narrow" panose="020B0606020202030204" pitchFamily="34" charset="0"/>
            </a:endParaRPr>
          </a:p>
        </p:txBody>
      </p:sp>
      <p:sp>
        <p:nvSpPr>
          <p:cNvPr id="6" name="Rectangle 2"/>
          <p:cNvSpPr>
            <a:spLocks noChangeArrowheads="1"/>
          </p:cNvSpPr>
          <p:nvPr/>
        </p:nvSpPr>
        <p:spPr bwMode="auto">
          <a:xfrm>
            <a:off x="0" y="182433"/>
            <a:ext cx="20840" cy="923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5200" y="189867"/>
            <a:ext cx="5287327" cy="5943600"/>
          </a:xfrm>
          <a:prstGeom prst="rect">
            <a:avLst/>
          </a:prstGeom>
        </p:spPr>
      </p:pic>
      <p:sp>
        <p:nvSpPr>
          <p:cNvPr id="8" name="TextBox 7"/>
          <p:cNvSpPr txBox="1"/>
          <p:nvPr/>
        </p:nvSpPr>
        <p:spPr>
          <a:xfrm>
            <a:off x="4191000" y="6133467"/>
            <a:ext cx="5973127" cy="338554"/>
          </a:xfrm>
          <a:prstGeom prst="rect">
            <a:avLst/>
          </a:prstGeom>
          <a:noFill/>
        </p:spPr>
        <p:txBody>
          <a:bodyPr wrap="square" rtlCol="0">
            <a:spAutoFit/>
          </a:bodyPr>
          <a:lstStyle/>
          <a:p>
            <a:r>
              <a:rPr lang="zh-CN" altLang="en-US" sz="1600" dirty="0" smtClean="0">
                <a:solidFill>
                  <a:schemeClr val="bg1">
                    <a:lumMod val="65000"/>
                  </a:schemeClr>
                </a:solidFill>
                <a:latin typeface="KaiTi" panose="02010609060101010101" pitchFamily="49" charset="-122"/>
                <a:ea typeface="KaiTi" panose="02010609060101010101" pitchFamily="49" charset="-122"/>
              </a:rPr>
              <a:t>图解茶经</a:t>
            </a:r>
            <a:r>
              <a:rPr lang="en-US" altLang="zh-CN" sz="1600" dirty="0" smtClean="0">
                <a:solidFill>
                  <a:schemeClr val="bg1">
                    <a:lumMod val="65000"/>
                  </a:schemeClr>
                </a:solidFill>
                <a:latin typeface="KaiTi" panose="02010609060101010101" pitchFamily="49" charset="-122"/>
                <a:ea typeface="KaiTi" panose="02010609060101010101" pitchFamily="49" charset="-122"/>
              </a:rPr>
              <a:t>, 27</a:t>
            </a:r>
            <a:r>
              <a:rPr lang="zh-CN" altLang="en-US" sz="1600" dirty="0" smtClean="0">
                <a:solidFill>
                  <a:schemeClr val="bg1">
                    <a:lumMod val="65000"/>
                  </a:schemeClr>
                </a:solidFill>
                <a:latin typeface="KaiTi" panose="02010609060101010101" pitchFamily="49" charset="-122"/>
                <a:ea typeface="KaiTi" panose="02010609060101010101" pitchFamily="49" charset="-122"/>
              </a:rPr>
              <a:t>页，南海出版社（</a:t>
            </a:r>
            <a:r>
              <a:rPr lang="en-US" altLang="zh-CN" sz="1600" dirty="0" smtClean="0">
                <a:solidFill>
                  <a:schemeClr val="bg1">
                    <a:lumMod val="65000"/>
                  </a:schemeClr>
                </a:solidFill>
                <a:latin typeface="KaiTi" panose="02010609060101010101" pitchFamily="49" charset="-122"/>
                <a:ea typeface="KaiTi" panose="02010609060101010101" pitchFamily="49" charset="-122"/>
              </a:rPr>
              <a:t>2010</a:t>
            </a:r>
            <a:r>
              <a:rPr lang="zh-CN" altLang="en-US" sz="1600" dirty="0" smtClean="0">
                <a:solidFill>
                  <a:schemeClr val="bg1">
                    <a:lumMod val="65000"/>
                  </a:schemeClr>
                </a:solidFill>
                <a:latin typeface="KaiTi" panose="02010609060101010101" pitchFamily="49" charset="-122"/>
                <a:ea typeface="KaiTi" panose="02010609060101010101" pitchFamily="49" charset="-122"/>
              </a:rPr>
              <a:t>） </a:t>
            </a:r>
            <a:endParaRPr lang="en-US" sz="1600" dirty="0">
              <a:solidFill>
                <a:schemeClr val="bg1">
                  <a:lumMod val="65000"/>
                </a:schemeClr>
              </a:solidFill>
              <a:latin typeface="KaiTi" panose="02010609060101010101" pitchFamily="49" charset="-122"/>
              <a:ea typeface="KaiTi" panose="02010609060101010101" pitchFamily="49" charset="-122"/>
            </a:endParaRPr>
          </a:p>
        </p:txBody>
      </p:sp>
      <p:sp>
        <p:nvSpPr>
          <p:cNvPr id="2" name="TextBox 1"/>
          <p:cNvSpPr txBox="1"/>
          <p:nvPr/>
        </p:nvSpPr>
        <p:spPr>
          <a:xfrm>
            <a:off x="2819400" y="4286808"/>
            <a:ext cx="810520" cy="2215991"/>
          </a:xfrm>
          <a:prstGeom prst="rect">
            <a:avLst/>
          </a:prstGeom>
          <a:noFill/>
        </p:spPr>
        <p:txBody>
          <a:bodyPr wrap="square" rtlCol="0">
            <a:spAutoFit/>
          </a:bodyPr>
          <a:lstStyle/>
          <a:p>
            <a:r>
              <a:rPr lang="zh-CN" altLang="en-US" sz="4000" b="1" dirty="0" smtClean="0">
                <a:solidFill>
                  <a:srgbClr val="D34817"/>
                </a:solidFill>
                <a:latin typeface="KaiTi" panose="02010609060101010101" pitchFamily="49" charset="-122"/>
                <a:ea typeface="KaiTi" panose="02010609060101010101" pitchFamily="49" charset="-122"/>
              </a:rPr>
              <a:t>茶文化</a:t>
            </a:r>
            <a:endParaRPr lang="en-US" altLang="zh-CN" sz="4000" b="1" dirty="0" smtClean="0">
              <a:solidFill>
                <a:srgbClr val="D34817"/>
              </a:solidFill>
              <a:latin typeface="KaiTi" panose="02010609060101010101" pitchFamily="49" charset="-122"/>
              <a:ea typeface="KaiTi" panose="02010609060101010101" pitchFamily="49" charset="-122"/>
            </a:endParaRPr>
          </a:p>
          <a:p>
            <a:endParaRPr lang="en-US" dirty="0"/>
          </a:p>
        </p:txBody>
      </p:sp>
      <p:sp>
        <p:nvSpPr>
          <p:cNvPr id="7" name="Rectangle 6"/>
          <p:cNvSpPr/>
          <p:nvPr/>
        </p:nvSpPr>
        <p:spPr>
          <a:xfrm>
            <a:off x="649014" y="-22262"/>
            <a:ext cx="7432869" cy="584775"/>
          </a:xfrm>
          <a:prstGeom prst="rect">
            <a:avLst/>
          </a:prstGeom>
        </p:spPr>
        <p:txBody>
          <a:bodyPr wrap="none">
            <a:spAutoFit/>
          </a:bodyPr>
          <a:lstStyle/>
          <a:p>
            <a:r>
              <a:rPr lang="en-US" sz="3200" b="1" dirty="0" smtClean="0">
                <a:latin typeface="Arial Narrow" panose="020B0606020202030204" pitchFamily="34" charset="0"/>
              </a:rPr>
              <a:t>Tangible </a:t>
            </a:r>
            <a:r>
              <a:rPr lang="en-US" sz="3200" b="1" dirty="0">
                <a:latin typeface="Arial Narrow" panose="020B0606020202030204" pitchFamily="34" charset="0"/>
              </a:rPr>
              <a:t>and </a:t>
            </a:r>
            <a:r>
              <a:rPr lang="en-US" sz="3200" b="1" dirty="0" smtClean="0">
                <a:latin typeface="Arial Narrow" panose="020B0606020202030204" pitchFamily="34" charset="0"/>
              </a:rPr>
              <a:t>Intangible Wealth of Tea Culture</a:t>
            </a:r>
            <a:endParaRPr lang="en-US" sz="3200" b="1" dirty="0">
              <a:latin typeface="Arial Narrow" panose="020B0606020202030204" pitchFamily="34" charset="0"/>
            </a:endParaRPr>
          </a:p>
        </p:txBody>
      </p:sp>
      <p:sp>
        <p:nvSpPr>
          <p:cNvPr id="3" name="TextBox 2"/>
          <p:cNvSpPr txBox="1"/>
          <p:nvPr/>
        </p:nvSpPr>
        <p:spPr>
          <a:xfrm>
            <a:off x="152400" y="914400"/>
            <a:ext cx="3262432" cy="2174589"/>
          </a:xfrm>
          <a:prstGeom prst="rect">
            <a:avLst/>
          </a:prstGeom>
          <a:noFill/>
        </p:spPr>
        <p:txBody>
          <a:bodyPr vert="eaVert" wrap="square" rtlCol="0">
            <a:spAutoFit/>
          </a:bodyPr>
          <a:lstStyle/>
          <a:p>
            <a:r>
              <a:rPr lang="zh-CN" altLang="en-US" sz="20000" dirty="0" smtClean="0">
                <a:solidFill>
                  <a:srgbClr val="ABA775"/>
                </a:solidFill>
                <a:latin typeface="KaiTi" panose="02010609060101010101" pitchFamily="49" charset="-122"/>
                <a:ea typeface="KaiTi" panose="02010609060101010101" pitchFamily="49" charset="-122"/>
              </a:rPr>
              <a:t>人</a:t>
            </a:r>
            <a:endParaRPr lang="en-US" altLang="zh-CN" sz="20000" dirty="0" smtClean="0">
              <a:solidFill>
                <a:srgbClr val="ABA775"/>
              </a:solidFill>
              <a:latin typeface="KaiTi" panose="02010609060101010101" pitchFamily="49" charset="-122"/>
              <a:ea typeface="KaiTi" panose="02010609060101010101" pitchFamily="49" charset="-122"/>
            </a:endParaRPr>
          </a:p>
        </p:txBody>
      </p:sp>
      <p:sp>
        <p:nvSpPr>
          <p:cNvPr id="9" name="TextBox 8"/>
          <p:cNvSpPr txBox="1"/>
          <p:nvPr/>
        </p:nvSpPr>
        <p:spPr>
          <a:xfrm>
            <a:off x="1713983" y="3600444"/>
            <a:ext cx="2002452" cy="461665"/>
          </a:xfrm>
          <a:prstGeom prst="rect">
            <a:avLst/>
          </a:prstGeom>
          <a:noFill/>
        </p:spPr>
        <p:txBody>
          <a:bodyPr wrap="square" rtlCol="0">
            <a:spAutoFit/>
          </a:bodyPr>
          <a:lstStyle/>
          <a:p>
            <a:r>
              <a:rPr lang="en-US" sz="2400" b="1" dirty="0" smtClean="0"/>
              <a:t>_________</a:t>
            </a:r>
            <a:endParaRPr lang="en-US" sz="2400" b="1" dirty="0"/>
          </a:p>
        </p:txBody>
      </p:sp>
      <p:sp>
        <p:nvSpPr>
          <p:cNvPr id="10" name="TextBox 9"/>
          <p:cNvSpPr txBox="1"/>
          <p:nvPr/>
        </p:nvSpPr>
        <p:spPr>
          <a:xfrm>
            <a:off x="1028184" y="3990783"/>
            <a:ext cx="2002452" cy="461665"/>
          </a:xfrm>
          <a:prstGeom prst="rect">
            <a:avLst/>
          </a:prstGeom>
          <a:noFill/>
        </p:spPr>
        <p:txBody>
          <a:bodyPr wrap="square" rtlCol="0">
            <a:spAutoFit/>
          </a:bodyPr>
          <a:lstStyle/>
          <a:p>
            <a:r>
              <a:rPr lang="en-US" sz="2400" b="1" dirty="0" smtClean="0"/>
              <a:t>_________</a:t>
            </a:r>
            <a:endParaRPr lang="en-US" sz="2400" b="1" dirty="0"/>
          </a:p>
        </p:txBody>
      </p:sp>
      <p:sp>
        <p:nvSpPr>
          <p:cNvPr id="11" name="TextBox 10"/>
          <p:cNvSpPr txBox="1"/>
          <p:nvPr/>
        </p:nvSpPr>
        <p:spPr>
          <a:xfrm>
            <a:off x="1179082" y="3862552"/>
            <a:ext cx="1468415" cy="553998"/>
          </a:xfrm>
          <a:prstGeom prst="rect">
            <a:avLst/>
          </a:prstGeom>
          <a:noFill/>
        </p:spPr>
        <p:txBody>
          <a:bodyPr wrap="none" rtlCol="0">
            <a:spAutoFit/>
          </a:bodyPr>
          <a:lstStyle/>
          <a:p>
            <a:r>
              <a:rPr lang="en-US" altLang="zh-TW" sz="3000" b="1" dirty="0">
                <a:solidFill>
                  <a:srgbClr val="D34817"/>
                </a:solidFill>
                <a:latin typeface="Arial Narrow" panose="020B0606020202030204" pitchFamily="34" charset="0"/>
                <a:ea typeface="KaiTi" panose="02010609060101010101" pitchFamily="49" charset="-122"/>
              </a:rPr>
              <a:t>The Way</a:t>
            </a:r>
            <a:endParaRPr lang="en-US" sz="3000" dirty="0"/>
          </a:p>
        </p:txBody>
      </p:sp>
    </p:spTree>
    <p:extLst>
      <p:ext uri="{BB962C8B-B14F-4D97-AF65-F5344CB8AC3E}">
        <p14:creationId xmlns:p14="http://schemas.microsoft.com/office/powerpoint/2010/main" val="12940032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anim calcmode="lin" valueType="num">
                                      <p:cBhvr>
                                        <p:cTn id="14" dur="2000" fill="hold"/>
                                        <p:tgtEl>
                                          <p:spTgt spid="3"/>
                                        </p:tgtEl>
                                        <p:attrNameLst>
                                          <p:attrName>ppt_w</p:attrName>
                                        </p:attrNameLst>
                                      </p:cBhvr>
                                      <p:tavLst>
                                        <p:tav tm="0" fmla="#ppt_w*sin(2.5*pi*$)">
                                          <p:val>
                                            <p:fltVal val="0"/>
                                          </p:val>
                                        </p:tav>
                                        <p:tav tm="100000">
                                          <p:val>
                                            <p:fltVal val="1"/>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arrow.wav"/>
                                        </p:tgtEl>
                                      </p:cMediaNode>
                                    </p:audio>
                                  </p:sub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arrow.wav"/>
                                        </p:tgtEl>
                                      </p:cMediaNode>
                                    </p:audio>
                                  </p:sub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3000"/>
                                        <p:tgtEl>
                                          <p:spTgt spid="11"/>
                                        </p:tgtEl>
                                      </p:cBhvr>
                                    </p:animEffect>
                                    <p:anim calcmode="lin" valueType="num">
                                      <p:cBhvr>
                                        <p:cTn id="33" dur="3000" fill="hold"/>
                                        <p:tgtEl>
                                          <p:spTgt spid="11"/>
                                        </p:tgtEl>
                                        <p:attrNameLst>
                                          <p:attrName>ppt_x</p:attrName>
                                        </p:attrNameLst>
                                      </p:cBhvr>
                                      <p:tavLst>
                                        <p:tav tm="0">
                                          <p:val>
                                            <p:strVal val="#ppt_x"/>
                                          </p:val>
                                        </p:tav>
                                        <p:tav tm="100000">
                                          <p:val>
                                            <p:strVal val="#ppt_x"/>
                                          </p:val>
                                        </p:tav>
                                      </p:tavLst>
                                    </p:anim>
                                    <p:anim calcmode="lin" valueType="num">
                                      <p:cBhvr>
                                        <p:cTn id="34" dur="3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14400" y="2057400"/>
            <a:ext cx="4953000" cy="1898048"/>
          </a:xfrm>
          <a:prstGeom prst="rect">
            <a:avLst/>
          </a:prstGeom>
        </p:spPr>
      </p:pic>
      <p:pic>
        <p:nvPicPr>
          <p:cNvPr id="3" name="Picture 2"/>
          <p:cNvPicPr>
            <a:picLocks noChangeAspect="1"/>
          </p:cNvPicPr>
          <p:nvPr/>
        </p:nvPicPr>
        <p:blipFill>
          <a:blip r:embed="rId4"/>
          <a:stretch>
            <a:fillRect/>
          </a:stretch>
        </p:blipFill>
        <p:spPr>
          <a:xfrm>
            <a:off x="6629400" y="2057400"/>
            <a:ext cx="1383050" cy="1829195"/>
          </a:xfrm>
          <a:prstGeom prst="rect">
            <a:avLst/>
          </a:prstGeom>
        </p:spPr>
      </p:pic>
      <p:sp>
        <p:nvSpPr>
          <p:cNvPr id="4" name="TextBox 3"/>
          <p:cNvSpPr txBox="1"/>
          <p:nvPr/>
        </p:nvSpPr>
        <p:spPr>
          <a:xfrm>
            <a:off x="1447800" y="573327"/>
            <a:ext cx="5715000" cy="830997"/>
          </a:xfrm>
          <a:prstGeom prst="rect">
            <a:avLst/>
          </a:prstGeom>
          <a:noFill/>
        </p:spPr>
        <p:txBody>
          <a:bodyPr wrap="square" rtlCol="0">
            <a:spAutoFit/>
          </a:bodyPr>
          <a:lstStyle/>
          <a:p>
            <a:pPr lvl="0"/>
            <a:r>
              <a:rPr lang="zh-TW" altLang="en-US" sz="4800" b="1" dirty="0" smtClean="0">
                <a:latin typeface="KaiTi" panose="02010609060101010101" pitchFamily="49" charset="-122"/>
                <a:ea typeface="KaiTi" panose="02010609060101010101" pitchFamily="49" charset="-122"/>
              </a:rPr>
              <a:t>品茶 </a:t>
            </a:r>
            <a:r>
              <a:rPr lang="en-US" altLang="zh-TW" sz="3200" b="1" dirty="0" err="1" smtClean="0">
                <a:latin typeface="Arial Narrow" panose="020B0606020202030204" pitchFamily="34" charset="0"/>
                <a:ea typeface="KaiTi" panose="02010609060101010101" pitchFamily="49" charset="-122"/>
              </a:rPr>
              <a:t>p</a:t>
            </a:r>
            <a:r>
              <a:rPr lang="en-US" altLang="en-US" sz="3200" b="1" dirty="0" err="1" smtClean="0">
                <a:latin typeface="Arial Narrow" panose="020B0606020202030204" pitchFamily="34" charset="0"/>
                <a:ea typeface="inherit"/>
              </a:rPr>
              <a:t>ǐnchá</a:t>
            </a:r>
            <a:r>
              <a:rPr lang="en-US" altLang="en-US" sz="3200" b="1" dirty="0" smtClean="0">
                <a:latin typeface="Arial Narrow" panose="020B0606020202030204" pitchFamily="34" charset="0"/>
              </a:rPr>
              <a:t> </a:t>
            </a:r>
            <a:endParaRPr lang="en-US" altLang="en-US" sz="3200" b="1" dirty="0">
              <a:latin typeface="Arial Narrow" panose="020B0606020202030204" pitchFamily="34" charset="0"/>
            </a:endParaRPr>
          </a:p>
        </p:txBody>
      </p:sp>
      <p:pic>
        <p:nvPicPr>
          <p:cNvPr id="7" name="Picture 6"/>
          <p:cNvPicPr>
            <a:picLocks noChangeAspect="1"/>
          </p:cNvPicPr>
          <p:nvPr/>
        </p:nvPicPr>
        <p:blipFill>
          <a:blip r:embed="rId5"/>
          <a:stretch>
            <a:fillRect/>
          </a:stretch>
        </p:blipFill>
        <p:spPr>
          <a:xfrm>
            <a:off x="914400" y="3955448"/>
            <a:ext cx="7494773" cy="1219200"/>
          </a:xfrm>
          <a:prstGeom prst="rect">
            <a:avLst/>
          </a:prstGeom>
        </p:spPr>
      </p:pic>
      <p:sp>
        <p:nvSpPr>
          <p:cNvPr id="6" name="Rectangle 2"/>
          <p:cNvSpPr>
            <a:spLocks noChangeArrowheads="1"/>
          </p:cNvSpPr>
          <p:nvPr/>
        </p:nvSpPr>
        <p:spPr bwMode="auto">
          <a:xfrm>
            <a:off x="0" y="182433"/>
            <a:ext cx="20840" cy="923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1600474" y="1299975"/>
            <a:ext cx="3580852" cy="861774"/>
          </a:xfrm>
          <a:prstGeom prst="rect">
            <a:avLst/>
          </a:prstGeom>
          <a:noFill/>
        </p:spPr>
        <p:txBody>
          <a:bodyPr wrap="none" rtlCol="0">
            <a:spAutoFit/>
          </a:bodyPr>
          <a:lstStyle/>
          <a:p>
            <a:r>
              <a:rPr lang="en-US" altLang="zh-TW" sz="3200" b="1" dirty="0">
                <a:solidFill>
                  <a:srgbClr val="D34817"/>
                </a:solidFill>
                <a:latin typeface="Arial Narrow" panose="020B0606020202030204" pitchFamily="34" charset="0"/>
                <a:ea typeface="KaiTi" panose="02010609060101010101" pitchFamily="49" charset="-122"/>
              </a:rPr>
              <a:t>Tea Connoisseurship</a:t>
            </a:r>
            <a:endParaRPr lang="en-US" sz="3200" b="1" dirty="0">
              <a:solidFill>
                <a:srgbClr val="D34817"/>
              </a:solidFill>
              <a:latin typeface="Arial Narrow" panose="020B0606020202030204" pitchFamily="34" charset="0"/>
              <a:ea typeface="KaiTi" panose="02010609060101010101" pitchFamily="49" charset="-122"/>
            </a:endParaRPr>
          </a:p>
          <a:p>
            <a:endParaRPr lang="en-US" dirty="0"/>
          </a:p>
        </p:txBody>
      </p:sp>
      <p:sp>
        <p:nvSpPr>
          <p:cNvPr id="8" name="TextBox 7"/>
          <p:cNvSpPr txBox="1"/>
          <p:nvPr/>
        </p:nvSpPr>
        <p:spPr>
          <a:xfrm>
            <a:off x="3962400" y="5921797"/>
            <a:ext cx="4572000" cy="584775"/>
          </a:xfrm>
          <a:prstGeom prst="rect">
            <a:avLst/>
          </a:prstGeom>
          <a:noFill/>
        </p:spPr>
        <p:txBody>
          <a:bodyPr wrap="square" rtlCol="0">
            <a:spAutoFit/>
          </a:bodyPr>
          <a:lstStyle/>
          <a:p>
            <a:r>
              <a:rPr lang="zh-CN" altLang="en-US" sz="1600" dirty="0" smtClean="0">
                <a:solidFill>
                  <a:schemeClr val="bg1">
                    <a:lumMod val="65000"/>
                  </a:schemeClr>
                </a:solidFill>
                <a:latin typeface="Arial Narrow" panose="020B0606020202030204" pitchFamily="34" charset="0"/>
                <a:ea typeface="KaiTi" panose="02010609060101010101" pitchFamily="49" charset="-122"/>
              </a:rPr>
              <a:t>象型字典 </a:t>
            </a:r>
            <a:r>
              <a:rPr lang="en-US" altLang="zh-TW" sz="1600" dirty="0" smtClean="0">
                <a:solidFill>
                  <a:schemeClr val="bg1">
                    <a:lumMod val="65000"/>
                  </a:schemeClr>
                </a:solidFill>
                <a:latin typeface="Arial Narrow" panose="020B0606020202030204" pitchFamily="34" charset="0"/>
              </a:rPr>
              <a:t>Vividict.com</a:t>
            </a:r>
            <a:br>
              <a:rPr lang="en-US" altLang="zh-TW" sz="1600" dirty="0" smtClean="0">
                <a:solidFill>
                  <a:schemeClr val="bg1">
                    <a:lumMod val="65000"/>
                  </a:schemeClr>
                </a:solidFill>
                <a:latin typeface="Arial Narrow" panose="020B0606020202030204" pitchFamily="34" charset="0"/>
              </a:rPr>
            </a:br>
            <a:r>
              <a:rPr lang="en-US" sz="1600" dirty="0" smtClean="0">
                <a:solidFill>
                  <a:schemeClr val="bg1">
                    <a:lumMod val="65000"/>
                  </a:schemeClr>
                </a:solidFill>
                <a:latin typeface="Arial Narrow" panose="020B0606020202030204" pitchFamily="34" charset="0"/>
              </a:rPr>
              <a:t>http</a:t>
            </a:r>
            <a:r>
              <a:rPr lang="en-US" sz="1600" dirty="0">
                <a:solidFill>
                  <a:schemeClr val="bg1">
                    <a:lumMod val="65000"/>
                  </a:schemeClr>
                </a:solidFill>
                <a:latin typeface="Arial Narrow" panose="020B0606020202030204" pitchFamily="34" charset="0"/>
              </a:rPr>
              <a:t>://www.vividict.com/WordInfo.aspx?id=723</a:t>
            </a:r>
          </a:p>
        </p:txBody>
      </p:sp>
    </p:spTree>
    <p:extLst>
      <p:ext uri="{BB962C8B-B14F-4D97-AF65-F5344CB8AC3E}">
        <p14:creationId xmlns:p14="http://schemas.microsoft.com/office/powerpoint/2010/main" val="22629670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214905"/>
            <a:ext cx="8382000" cy="6601807"/>
          </a:xfrm>
          <a:prstGeom prst="rect">
            <a:avLst/>
          </a:prstGeom>
          <a:noFill/>
        </p:spPr>
        <p:txBody>
          <a:bodyPr wrap="square" rtlCol="0">
            <a:spAutoFit/>
          </a:bodyPr>
          <a:lstStyle/>
          <a:p>
            <a:pPr latinLnBrk="1"/>
            <a:r>
              <a:rPr lang="en-US" altLang="zh-CN" sz="4000" b="1" dirty="0" smtClean="0">
                <a:latin typeface="Arial Narrow" panose="020B0606020202030204" pitchFamily="34" charset="0"/>
                <a:ea typeface="KaiTi" panose="02010609060101010101" pitchFamily="49" charset="-122"/>
              </a:rPr>
              <a:t> Tea Drinking in Pre-Tang Period </a:t>
            </a:r>
            <a:r>
              <a:rPr lang="en-US" altLang="zh-CN" sz="2400" b="1" dirty="0" smtClean="0">
                <a:latin typeface="KaiTi" panose="02010609060101010101" pitchFamily="49" charset="-122"/>
                <a:ea typeface="KaiTi" panose="02010609060101010101" pitchFamily="49" charset="-122"/>
              </a:rPr>
              <a:t/>
            </a:r>
            <a:br>
              <a:rPr lang="en-US" altLang="zh-CN" sz="2400" b="1" dirty="0" smtClean="0">
                <a:latin typeface="KaiTi" panose="02010609060101010101" pitchFamily="49" charset="-122"/>
                <a:ea typeface="KaiTi" panose="02010609060101010101" pitchFamily="49" charset="-122"/>
              </a:rPr>
            </a:br>
            <a:r>
              <a:rPr lang="en-US" altLang="zh-CN" sz="2700" b="1" dirty="0" smtClean="0">
                <a:latin typeface="KaiTi" panose="02010609060101010101" pitchFamily="49" charset="-122"/>
                <a:ea typeface="KaiTi" panose="02010609060101010101" pitchFamily="49" charset="-122"/>
              </a:rPr>
              <a:t/>
            </a:r>
            <a:br>
              <a:rPr lang="en-US" altLang="zh-CN" sz="2700" b="1" dirty="0" smtClean="0">
                <a:latin typeface="KaiTi" panose="02010609060101010101" pitchFamily="49" charset="-122"/>
                <a:ea typeface="KaiTi" panose="02010609060101010101" pitchFamily="49" charset="-122"/>
              </a:rPr>
            </a:br>
            <a:r>
              <a:rPr lang="zh-CN" altLang="en-US" sz="2700" b="1" dirty="0" smtClean="0">
                <a:latin typeface="Arial Narrow" panose="020B0606020202030204" pitchFamily="34" charset="0"/>
                <a:ea typeface="KaiTi" panose="02010609060101010101" pitchFamily="49" charset="-122"/>
              </a:rPr>
              <a:t>神农远古时代</a:t>
            </a:r>
            <a:r>
              <a:rPr lang="zh-CN" altLang="en-US" sz="2700" dirty="0">
                <a:latin typeface="Arial Narrow" panose="020B0606020202030204" pitchFamily="34" charset="0"/>
                <a:ea typeface="KaiTi" panose="02010609060101010101" pitchFamily="49" charset="-122"/>
              </a:rPr>
              <a:t> </a:t>
            </a:r>
            <a:r>
              <a:rPr lang="en-US" altLang="zh-CN" sz="2700" b="1" dirty="0" smtClean="0">
                <a:latin typeface="Arial Narrow" panose="020B0606020202030204" pitchFamily="34" charset="0"/>
                <a:ea typeface="KaiTi" panose="02010609060101010101" pitchFamily="49" charset="-122"/>
              </a:rPr>
              <a:t>Prehistoric Time</a:t>
            </a:r>
            <a:r>
              <a:rPr lang="en-US" altLang="zh-CN" sz="2700" dirty="0">
                <a:latin typeface="KaiTi" panose="02010609060101010101" pitchFamily="49" charset="-122"/>
                <a:ea typeface="KaiTi" panose="02010609060101010101" pitchFamily="49" charset="-122"/>
              </a:rPr>
              <a:t/>
            </a:r>
            <a:br>
              <a:rPr lang="en-US" altLang="zh-CN" sz="2700" dirty="0">
                <a:latin typeface="KaiTi" panose="02010609060101010101" pitchFamily="49" charset="-122"/>
                <a:ea typeface="KaiTi" panose="02010609060101010101" pitchFamily="49" charset="-122"/>
              </a:rPr>
            </a:br>
            <a:r>
              <a:rPr lang="en-US" altLang="zh-CN" sz="2300" b="1" dirty="0" smtClean="0">
                <a:solidFill>
                  <a:srgbClr val="D34817"/>
                </a:solidFill>
                <a:latin typeface="Arial Narrow" panose="020B0606020202030204" pitchFamily="34" charset="0"/>
                <a:ea typeface="KaiTi" panose="02010609060101010101" pitchFamily="49" charset="-122"/>
              </a:rPr>
              <a:t>Tea Soup </a:t>
            </a:r>
            <a:r>
              <a:rPr lang="zh-CN" altLang="en-US" sz="2300" dirty="0" smtClean="0">
                <a:latin typeface="KaiTi" panose="02010609060101010101" pitchFamily="49" charset="-122"/>
                <a:ea typeface="KaiTi" panose="02010609060101010101" pitchFamily="49" charset="-122"/>
              </a:rPr>
              <a:t>利用生叶煮着喝，形成最早的原始粥茶法。</a:t>
            </a:r>
            <a:r>
              <a:rPr lang="en-US" altLang="zh-CN" sz="2300" dirty="0" smtClean="0">
                <a:latin typeface="KaiTi" panose="02010609060101010101" pitchFamily="49" charset="-122"/>
                <a:ea typeface="KaiTi" panose="02010609060101010101" pitchFamily="49" charset="-122"/>
              </a:rPr>
              <a:t/>
            </a:r>
            <a:br>
              <a:rPr lang="en-US" altLang="zh-CN" sz="2300" dirty="0" smtClean="0">
                <a:latin typeface="KaiTi" panose="02010609060101010101" pitchFamily="49" charset="-122"/>
                <a:ea typeface="KaiTi" panose="02010609060101010101" pitchFamily="49" charset="-122"/>
              </a:rPr>
            </a:br>
            <a:r>
              <a:rPr lang="en-US" altLang="zh-CN" sz="2300" dirty="0" smtClean="0">
                <a:latin typeface="KaiTi" panose="02010609060101010101" pitchFamily="49" charset="-122"/>
                <a:ea typeface="KaiTi" panose="02010609060101010101" pitchFamily="49" charset="-122"/>
              </a:rPr>
              <a:t>                               </a:t>
            </a:r>
            <a:r>
              <a:rPr lang="en-US" altLang="zh-CN" sz="2000" dirty="0" err="1" smtClean="0">
                <a:latin typeface="Arial Narrow" panose="020B0606020202030204" pitchFamily="34" charset="0"/>
                <a:ea typeface="KaiTi" panose="02010609060101010101" pitchFamily="49" charset="-122"/>
              </a:rPr>
              <a:t>Shennong</a:t>
            </a:r>
            <a:r>
              <a:rPr lang="en-US" altLang="zh-CN" sz="2000" dirty="0" smtClean="0">
                <a:latin typeface="Arial Narrow" panose="020B0606020202030204" pitchFamily="34" charset="0"/>
                <a:ea typeface="KaiTi" panose="02010609060101010101" pitchFamily="49" charset="-122"/>
              </a:rPr>
              <a:t> </a:t>
            </a:r>
            <a:r>
              <a:rPr lang="en-US" altLang="zh-CN" sz="2000" dirty="0">
                <a:latin typeface="Arial Narrow" panose="020B0606020202030204" pitchFamily="34" charset="0"/>
                <a:ea typeface="KaiTi" panose="02010609060101010101" pitchFamily="49" charset="-122"/>
              </a:rPr>
              <a:t>P</a:t>
            </a:r>
            <a:r>
              <a:rPr lang="en-US" altLang="zh-CN" sz="2000" dirty="0" smtClean="0">
                <a:latin typeface="Arial Narrow" panose="020B0606020202030204" pitchFamily="34" charset="0"/>
                <a:ea typeface="KaiTi" panose="02010609060101010101" pitchFamily="49" charset="-122"/>
              </a:rPr>
              <a:t>ainting </a:t>
            </a:r>
            <a:br>
              <a:rPr lang="en-US" altLang="zh-CN" sz="2000" dirty="0" smtClean="0">
                <a:latin typeface="Arial Narrow" panose="020B0606020202030204" pitchFamily="34" charset="0"/>
                <a:ea typeface="KaiTi" panose="02010609060101010101" pitchFamily="49" charset="-122"/>
              </a:rPr>
            </a:br>
            <a:r>
              <a:rPr lang="en-US" altLang="zh-CN" sz="2000" dirty="0" smtClean="0">
                <a:latin typeface="Arial Narrow" panose="020B0606020202030204" pitchFamily="34" charset="0"/>
                <a:ea typeface="KaiTi" panose="02010609060101010101" pitchFamily="49" charset="-122"/>
              </a:rPr>
              <a:t>                                                                                by </a:t>
            </a:r>
            <a:r>
              <a:rPr lang="en-US" altLang="zh-CN" sz="2000" dirty="0" err="1">
                <a:latin typeface="Arial Narrow" panose="020B0606020202030204" pitchFamily="34" charset="0"/>
                <a:ea typeface="KaiTi" panose="02010609060101010101" pitchFamily="49" charset="-122"/>
              </a:rPr>
              <a:t>Guo</a:t>
            </a:r>
            <a:r>
              <a:rPr lang="en-US" altLang="zh-CN" sz="2000" dirty="0">
                <a:latin typeface="Arial Narrow" panose="020B0606020202030204" pitchFamily="34" charset="0"/>
                <a:ea typeface="KaiTi" panose="02010609060101010101" pitchFamily="49" charset="-122"/>
              </a:rPr>
              <a:t> Xu </a:t>
            </a:r>
            <a:r>
              <a:rPr lang="en-US" altLang="zh-CN" sz="2000" dirty="0" smtClean="0">
                <a:latin typeface="Arial Narrow" panose="020B0606020202030204" pitchFamily="34" charset="0"/>
                <a:ea typeface="KaiTi" panose="02010609060101010101" pitchFamily="49" charset="-122"/>
              </a:rPr>
              <a:t>(1503) </a:t>
            </a:r>
            <a:r>
              <a:rPr lang="zh-CN" altLang="en-US" sz="2000" dirty="0" smtClean="0">
                <a:latin typeface="Arial Narrow" panose="020B0606020202030204" pitchFamily="34" charset="0"/>
                <a:ea typeface="KaiTi" panose="02010609060101010101" pitchFamily="49" charset="-122"/>
              </a:rPr>
              <a:t>明 </a:t>
            </a:r>
            <a:r>
              <a:rPr lang="zh-CN" altLang="en-US" sz="2000" dirty="0">
                <a:latin typeface="Arial Narrow" panose="020B0606020202030204" pitchFamily="34" charset="0"/>
                <a:ea typeface="KaiTi" panose="02010609060101010101" pitchFamily="49" charset="-122"/>
              </a:rPr>
              <a:t>郭</a:t>
            </a:r>
            <a:r>
              <a:rPr lang="zh-CN" altLang="en-US" sz="2000" dirty="0" smtClean="0">
                <a:latin typeface="Arial Narrow" panose="020B0606020202030204" pitchFamily="34" charset="0"/>
                <a:ea typeface="KaiTi" panose="02010609060101010101" pitchFamily="49" charset="-122"/>
              </a:rPr>
              <a:t>詡</a:t>
            </a:r>
            <a:r>
              <a:rPr lang="en-US" altLang="zh-CN" sz="2000" dirty="0" smtClean="0">
                <a:latin typeface="Arial Narrow" panose="020B0606020202030204" pitchFamily="34" charset="0"/>
                <a:ea typeface="KaiTi" panose="02010609060101010101" pitchFamily="49" charset="-122"/>
              </a:rPr>
              <a:t/>
            </a:r>
            <a:br>
              <a:rPr lang="en-US" altLang="zh-CN" sz="2000" dirty="0" smtClean="0">
                <a:latin typeface="Arial Narrow" panose="020B0606020202030204" pitchFamily="34" charset="0"/>
                <a:ea typeface="KaiTi" panose="02010609060101010101" pitchFamily="49" charset="-122"/>
              </a:rPr>
            </a:br>
            <a:r>
              <a:rPr lang="en-US" altLang="zh-CN" sz="2000" dirty="0" smtClean="0">
                <a:latin typeface="Arial Narrow" panose="020B0606020202030204" pitchFamily="34" charset="0"/>
                <a:ea typeface="KaiTi" panose="02010609060101010101" pitchFamily="49" charset="-122"/>
              </a:rPr>
              <a:t>                                                                              </a:t>
            </a:r>
            <a:r>
              <a:rPr lang="en-US" altLang="zh-CN" sz="2000" dirty="0" smtClean="0">
                <a:latin typeface="KaiTi" panose="02010609060101010101" pitchFamily="49" charset="-122"/>
                <a:ea typeface="KaiTi" panose="02010609060101010101" pitchFamily="49" charset="-122"/>
              </a:rPr>
              <a:t>《</a:t>
            </a:r>
            <a:r>
              <a:rPr lang="zh-CN" altLang="en-US" sz="2000" dirty="0">
                <a:latin typeface="KaiTi" panose="02010609060101010101" pitchFamily="49" charset="-122"/>
                <a:ea typeface="KaiTi" panose="02010609060101010101" pitchFamily="49" charset="-122"/>
              </a:rPr>
              <a:t>神农本草经</a:t>
            </a:r>
            <a:r>
              <a:rPr lang="en-US" altLang="zh-CN" sz="2000" dirty="0" smtClean="0">
                <a:latin typeface="KaiTi" panose="02010609060101010101" pitchFamily="49" charset="-122"/>
                <a:ea typeface="KaiTi" panose="02010609060101010101" pitchFamily="49" charset="-122"/>
              </a:rPr>
              <a:t>》</a:t>
            </a:r>
            <a:r>
              <a:rPr lang="zh-CN" altLang="en-US" sz="2000" dirty="0" smtClean="0">
                <a:latin typeface="KaiTi" panose="02010609060101010101" pitchFamily="49" charset="-122"/>
                <a:ea typeface="KaiTi" panose="02010609060101010101" pitchFamily="49" charset="-122"/>
              </a:rPr>
              <a:t>记述牛首</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人</a:t>
            </a:r>
            <a:r>
              <a:rPr lang="zh-CN" altLang="en-US" sz="2000" dirty="0">
                <a:latin typeface="KaiTi" panose="02010609060101010101" pitchFamily="49" charset="-122"/>
                <a:ea typeface="KaiTi" panose="02010609060101010101" pitchFamily="49" charset="-122"/>
              </a:rPr>
              <a:t>身的炎帝“神农氏</a:t>
            </a:r>
            <a:r>
              <a:rPr lang="zh-CN" altLang="en-US" sz="2000" dirty="0" smtClean="0">
                <a:latin typeface="KaiTi" panose="02010609060101010101" pitchFamily="49" charset="-122"/>
                <a:ea typeface="KaiTi" panose="02010609060101010101" pitchFamily="49" charset="-122"/>
              </a:rPr>
              <a:t>尝</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百</a:t>
            </a:r>
            <a:r>
              <a:rPr lang="zh-CN" altLang="en-US" sz="2000" dirty="0">
                <a:latin typeface="KaiTi" panose="02010609060101010101" pitchFamily="49" charset="-122"/>
                <a:ea typeface="KaiTi" panose="02010609060101010101" pitchFamily="49" charset="-122"/>
              </a:rPr>
              <a:t>草，日遇七十二毒</a:t>
            </a:r>
            <a:r>
              <a:rPr lang="zh-CN" altLang="en-US" sz="2000" dirty="0" smtClean="0">
                <a:latin typeface="KaiTi" panose="02010609060101010101" pitchFamily="49" charset="-122"/>
                <a:ea typeface="KaiTi" panose="02010609060101010101" pitchFamily="49" charset="-122"/>
              </a:rPr>
              <a:t>，</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得</a:t>
            </a:r>
            <a:r>
              <a:rPr lang="zh-CN" altLang="en-US" sz="2000" dirty="0">
                <a:latin typeface="KaiTi" panose="02010609060101010101" pitchFamily="49" charset="-122"/>
                <a:ea typeface="KaiTi" panose="02010609060101010101" pitchFamily="49" charset="-122"/>
              </a:rPr>
              <a:t>萘解之”的传</a:t>
            </a:r>
            <a:r>
              <a:rPr lang="zh-CN" altLang="en-US" sz="2000" dirty="0" smtClean="0">
                <a:latin typeface="KaiTi" panose="02010609060101010101" pitchFamily="49" charset="-122"/>
                <a:ea typeface="KaiTi" panose="02010609060101010101" pitchFamily="49" charset="-122"/>
              </a:rPr>
              <a:t>说</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a:t>
            </a:r>
            <a:r>
              <a:rPr lang="zh-CN" altLang="en-US" sz="2000" dirty="0">
                <a:latin typeface="KaiTi" panose="02010609060101010101" pitchFamily="49" charset="-122"/>
                <a:ea typeface="KaiTi" panose="02010609060101010101" pitchFamily="49" charset="-122"/>
              </a:rPr>
              <a:t>萘即茶）</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300" dirty="0" smtClean="0">
                <a:latin typeface="KaiTi" panose="02010609060101010101" pitchFamily="49" charset="-122"/>
                <a:ea typeface="KaiTi" panose="02010609060101010101" pitchFamily="49" charset="-122"/>
              </a:rPr>
              <a:t/>
            </a:r>
            <a:br>
              <a:rPr lang="en-US" altLang="zh-CN" sz="2300" dirty="0" smtClean="0">
                <a:latin typeface="KaiTi" panose="02010609060101010101" pitchFamily="49" charset="-122"/>
                <a:ea typeface="KaiTi" panose="02010609060101010101" pitchFamily="49" charset="-122"/>
              </a:rPr>
            </a:br>
            <a:endParaRPr lang="en-US" altLang="zh-CN" sz="2400" b="1" dirty="0" smtClean="0">
              <a:latin typeface="KaiTi" panose="02010609060101010101" pitchFamily="49" charset="-122"/>
              <a:ea typeface="KaiTi" panose="02010609060101010101" pitchFamily="49" charset="-122"/>
            </a:endParaRPr>
          </a:p>
          <a:p>
            <a:pPr latinLnBrk="1"/>
            <a:r>
              <a:rPr lang="zh-CN" altLang="en-US" sz="2700" b="1" dirty="0" smtClean="0">
                <a:latin typeface="Arial Narrow" panose="020B0606020202030204" pitchFamily="34" charset="0"/>
                <a:ea typeface="KaiTi" panose="02010609060101010101" pitchFamily="49" charset="-122"/>
              </a:rPr>
              <a:t>西周东周 </a:t>
            </a:r>
            <a:r>
              <a:rPr lang="en-US" altLang="zh-CN" sz="2700" b="1" dirty="0" smtClean="0">
                <a:latin typeface="Arial Narrow" panose="020B0606020202030204" pitchFamily="34" charset="0"/>
                <a:ea typeface="KaiTi" panose="02010609060101010101" pitchFamily="49" charset="-122"/>
              </a:rPr>
              <a:t>Western/Eastern Zhou Dynasties </a:t>
            </a:r>
            <a:r>
              <a:rPr lang="en-US" altLang="zh-CN" sz="2700" b="1" dirty="0" smtClean="0">
                <a:latin typeface="Arial Narrow" panose="020B0606020202030204" pitchFamily="34" charset="0"/>
                <a:ea typeface="KaiTi" panose="02010609060101010101" pitchFamily="49" charset="-122"/>
                <a:sym typeface="Wingdings" panose="05000000000000000000" pitchFamily="2" charset="2"/>
              </a:rPr>
              <a:t>(1046-256 BC) </a:t>
            </a:r>
            <a:br>
              <a:rPr lang="en-US" altLang="zh-CN" sz="2700" b="1" dirty="0" smtClean="0">
                <a:latin typeface="Arial Narrow" panose="020B0606020202030204" pitchFamily="34" charset="0"/>
                <a:ea typeface="KaiTi" panose="02010609060101010101" pitchFamily="49" charset="-122"/>
                <a:sym typeface="Wingdings" panose="05000000000000000000" pitchFamily="2" charset="2"/>
              </a:rPr>
            </a:br>
            <a:r>
              <a:rPr lang="en-US" altLang="zh-CN" sz="2300" b="1" dirty="0" smtClean="0">
                <a:solidFill>
                  <a:srgbClr val="D34817"/>
                </a:solidFill>
                <a:latin typeface="Arial Narrow" panose="020B0606020202030204" pitchFamily="34" charset="0"/>
                <a:ea typeface="KaiTi" panose="02010609060101010101" pitchFamily="49" charset="-122"/>
              </a:rPr>
              <a:t>Tea Growing in Sichuan Area </a:t>
            </a:r>
            <a:r>
              <a:rPr lang="zh-CN" altLang="en-US" sz="2300" dirty="0" smtClean="0">
                <a:latin typeface="KaiTi" panose="02010609060101010101" pitchFamily="49" charset="-122"/>
                <a:ea typeface="KaiTi" panose="02010609060101010101" pitchFamily="49" charset="-122"/>
              </a:rPr>
              <a:t>巴</a:t>
            </a:r>
            <a:r>
              <a:rPr lang="zh-CN" altLang="en-US" sz="2300" dirty="0">
                <a:latin typeface="KaiTi" panose="02010609060101010101" pitchFamily="49" charset="-122"/>
                <a:ea typeface="KaiTi" panose="02010609060101010101" pitchFamily="49" charset="-122"/>
              </a:rPr>
              <a:t>蜀茶叶开始发展</a:t>
            </a:r>
            <a:r>
              <a:rPr lang="zh-CN" altLang="en-US" sz="2300" dirty="0" smtClean="0">
                <a:latin typeface="KaiTi" panose="02010609060101010101" pitchFamily="49" charset="-122"/>
                <a:ea typeface="KaiTi" panose="02010609060101010101" pitchFamily="49" charset="-122"/>
              </a:rPr>
              <a:t>。</a:t>
            </a:r>
            <a:r>
              <a:rPr lang="en-US" altLang="zh-CN" sz="2300" dirty="0" smtClean="0">
                <a:latin typeface="KaiTi" panose="02010609060101010101" pitchFamily="49" charset="-122"/>
                <a:ea typeface="KaiTi" panose="02010609060101010101" pitchFamily="49" charset="-122"/>
              </a:rPr>
              <a:t/>
            </a:r>
            <a:br>
              <a:rPr lang="en-US" altLang="zh-CN" sz="2300" dirty="0" smtClean="0">
                <a:latin typeface="KaiTi" panose="02010609060101010101" pitchFamily="49" charset="-122"/>
                <a:ea typeface="KaiTi" panose="02010609060101010101" pitchFamily="49" charset="-122"/>
              </a:rPr>
            </a:br>
            <a:r>
              <a:rPr lang="en-US" altLang="zh-CN" sz="2300" b="1" dirty="0" smtClean="0">
                <a:solidFill>
                  <a:srgbClr val="D34817"/>
                </a:solidFill>
                <a:latin typeface="Arial Narrow" panose="020B0606020202030204" pitchFamily="34" charset="0"/>
                <a:ea typeface="KaiTi" panose="02010609060101010101" pitchFamily="49" charset="-122"/>
              </a:rPr>
              <a:t>Tea Tribute </a:t>
            </a:r>
            <a:r>
              <a:rPr lang="zh-CN" altLang="en-US" sz="2300" dirty="0" smtClean="0">
                <a:latin typeface="KaiTi" panose="02010609060101010101" pitchFamily="49" charset="-122"/>
                <a:ea typeface="KaiTi" panose="02010609060101010101" pitchFamily="49" charset="-122"/>
              </a:rPr>
              <a:t>西</a:t>
            </a:r>
            <a:r>
              <a:rPr lang="zh-CN" altLang="en-US" sz="2300" dirty="0">
                <a:latin typeface="KaiTi" panose="02010609060101010101" pitchFamily="49" charset="-122"/>
                <a:ea typeface="KaiTi" panose="02010609060101010101" pitchFamily="49" charset="-122"/>
              </a:rPr>
              <a:t>周时贡品有茶、漆和蜂蜜</a:t>
            </a:r>
            <a:r>
              <a:rPr lang="zh-CN" altLang="en-US" sz="2300" dirty="0" smtClean="0">
                <a:latin typeface="KaiTi" panose="02010609060101010101" pitchFamily="49" charset="-122"/>
                <a:ea typeface="KaiTi" panose="02010609060101010101" pitchFamily="49" charset="-122"/>
              </a:rPr>
              <a:t>。</a:t>
            </a:r>
            <a:r>
              <a:rPr lang="en-US" altLang="zh-CN" sz="2300" dirty="0" smtClean="0">
                <a:latin typeface="KaiTi" panose="02010609060101010101" pitchFamily="49" charset="-122"/>
                <a:ea typeface="KaiTi" panose="02010609060101010101" pitchFamily="49" charset="-122"/>
              </a:rPr>
              <a:t/>
            </a:r>
            <a:br>
              <a:rPr lang="en-US" altLang="zh-CN" sz="2300" dirty="0" smtClean="0">
                <a:latin typeface="KaiTi" panose="02010609060101010101" pitchFamily="49" charset="-122"/>
                <a:ea typeface="KaiTi" panose="02010609060101010101" pitchFamily="49" charset="-122"/>
              </a:rPr>
            </a:br>
            <a:r>
              <a:rPr lang="en-US" altLang="zh-CN" sz="2300" b="1" dirty="0" smtClean="0">
                <a:solidFill>
                  <a:srgbClr val="D34817"/>
                </a:solidFill>
                <a:latin typeface="Arial Narrow" panose="020B0606020202030204" pitchFamily="34" charset="0"/>
                <a:ea typeface="KaiTi" panose="02010609060101010101" pitchFamily="49" charset="-122"/>
              </a:rPr>
              <a:t>Tea Cultivation | Cooking</a:t>
            </a:r>
            <a:r>
              <a:rPr lang="zh-CN" altLang="en-US" sz="2300" dirty="0" smtClean="0">
                <a:latin typeface="KaiTi" panose="02010609060101010101" pitchFamily="49" charset="-122"/>
                <a:ea typeface="KaiTi" panose="02010609060101010101" pitchFamily="49" charset="-122"/>
              </a:rPr>
              <a:t>开始人工栽培茶树，当菜肴汤料食用。</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endParaRPr lang="en-US" altLang="zh-CN" sz="2000" dirty="0" smtClean="0">
              <a:latin typeface="KaiTi" panose="02010609060101010101" pitchFamily="49" charset="-122"/>
              <a:ea typeface="KaiTi" panose="02010609060101010101" pitchFamily="49" charset="-122"/>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2125433"/>
            <a:ext cx="4059752" cy="2442195"/>
          </a:xfrm>
          <a:prstGeom prst="rect">
            <a:avLst/>
          </a:prstGeom>
        </p:spPr>
      </p:pic>
    </p:spTree>
    <p:extLst>
      <p:ext uri="{BB962C8B-B14F-4D97-AF65-F5344CB8AC3E}">
        <p14:creationId xmlns:p14="http://schemas.microsoft.com/office/powerpoint/2010/main" val="347091909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63992"/>
            <a:ext cx="7848600" cy="5924699"/>
          </a:xfrm>
          <a:prstGeom prst="rect">
            <a:avLst/>
          </a:prstGeom>
          <a:noFill/>
        </p:spPr>
        <p:txBody>
          <a:bodyPr wrap="square" rtlCol="0">
            <a:spAutoFit/>
          </a:bodyPr>
          <a:lstStyle/>
          <a:p>
            <a:pPr latinLnBrk="1"/>
            <a:r>
              <a:rPr lang="en-US" altLang="zh-CN" sz="4000" b="1" dirty="0" smtClean="0">
                <a:latin typeface="Arial Narrow" panose="020B0606020202030204" pitchFamily="34" charset="0"/>
                <a:ea typeface="KaiTi" panose="02010609060101010101" pitchFamily="49" charset="-122"/>
              </a:rPr>
              <a:t>Tea Drinking in Pre-Tang Period </a:t>
            </a:r>
            <a:r>
              <a:rPr lang="en-US" altLang="zh-CN" sz="2400" b="1" dirty="0" smtClean="0">
                <a:latin typeface="KaiTi" panose="02010609060101010101" pitchFamily="49" charset="-122"/>
                <a:ea typeface="KaiTi" panose="02010609060101010101" pitchFamily="49" charset="-122"/>
              </a:rPr>
              <a:t/>
            </a:r>
            <a:br>
              <a:rPr lang="en-US" altLang="zh-CN" sz="2400" b="1" dirty="0" smtClean="0">
                <a:latin typeface="KaiTi" panose="02010609060101010101" pitchFamily="49" charset="-122"/>
                <a:ea typeface="KaiTi" panose="02010609060101010101" pitchFamily="49" charset="-122"/>
              </a:rPr>
            </a:br>
            <a:r>
              <a:rPr lang="en-US" altLang="zh-CN" sz="2400" b="1" dirty="0" smtClean="0">
                <a:latin typeface="KaiTi" panose="02010609060101010101" pitchFamily="49" charset="-122"/>
                <a:ea typeface="KaiTi" panose="02010609060101010101" pitchFamily="49" charset="-122"/>
              </a:rPr>
              <a:t/>
            </a:r>
            <a:br>
              <a:rPr lang="en-US" altLang="zh-CN" sz="2400" b="1" dirty="0" smtClean="0">
                <a:latin typeface="KaiTi" panose="02010609060101010101" pitchFamily="49" charset="-122"/>
                <a:ea typeface="KaiTi" panose="02010609060101010101" pitchFamily="49" charset="-122"/>
              </a:rPr>
            </a:br>
            <a:r>
              <a:rPr lang="zh-CN" altLang="en-US" sz="2600" b="1" dirty="0" smtClean="0">
                <a:latin typeface="Arial Narrow" panose="020B0606020202030204" pitchFamily="34" charset="0"/>
                <a:ea typeface="KaiTi" panose="02010609060101010101" pitchFamily="49" charset="-122"/>
              </a:rPr>
              <a:t>秦</a:t>
            </a:r>
            <a:r>
              <a:rPr lang="zh-CN" altLang="en-US" sz="2600" b="1" dirty="0" smtClean="0">
                <a:latin typeface="Arial Narrow" panose="020B0606020202030204" pitchFamily="34" charset="0"/>
                <a:ea typeface="KaiTi" panose="02010609060101010101" pitchFamily="49" charset="-122"/>
              </a:rPr>
              <a:t>代 </a:t>
            </a:r>
            <a:r>
              <a:rPr lang="en-US" altLang="zh-CN" sz="2600" b="1" dirty="0" smtClean="0">
                <a:latin typeface="Arial Narrow" panose="020B0606020202030204" pitchFamily="34" charset="0"/>
                <a:ea typeface="KaiTi" panose="02010609060101010101" pitchFamily="49" charset="-122"/>
              </a:rPr>
              <a:t>Qin Dynasty (</a:t>
            </a:r>
            <a:r>
              <a:rPr lang="en-US" altLang="zh-CN" sz="2600" b="1" dirty="0" smtClean="0">
                <a:latin typeface="Arial Narrow" panose="020B0606020202030204" pitchFamily="34" charset="0"/>
                <a:ea typeface="KaiTi" panose="02010609060101010101" pitchFamily="49" charset="-122"/>
                <a:sym typeface="Wingdings" panose="05000000000000000000" pitchFamily="2" charset="2"/>
              </a:rPr>
              <a:t>221-206 BC: </a:t>
            </a:r>
            <a:r>
              <a:rPr lang="en-US" altLang="zh-CN" sz="2200" b="1" dirty="0" smtClean="0">
                <a:solidFill>
                  <a:srgbClr val="D34817"/>
                </a:solidFill>
                <a:latin typeface="Arial Narrow" panose="020B0606020202030204" pitchFamily="34" charset="0"/>
                <a:ea typeface="KaiTi" panose="02010609060101010101" pitchFamily="49" charset="-122"/>
                <a:sym typeface="Wingdings" panose="05000000000000000000" pitchFamily="2" charset="2"/>
              </a:rPr>
              <a:t>Tea Cultivation Expanded</a:t>
            </a:r>
            <a:r>
              <a:rPr lang="en-US" altLang="zh-CN" sz="2400" b="1" dirty="0" smtClean="0">
                <a:latin typeface="KaiTi" panose="02010609060101010101" pitchFamily="49" charset="-122"/>
                <a:ea typeface="KaiTi" panose="02010609060101010101" pitchFamily="49" charset="-122"/>
              </a:rPr>
              <a:t/>
            </a:r>
            <a:br>
              <a:rPr lang="en-US" altLang="zh-CN" sz="2400" b="1" dirty="0" smtClean="0">
                <a:latin typeface="KaiTi" panose="02010609060101010101" pitchFamily="49" charset="-122"/>
                <a:ea typeface="KaiTi" panose="02010609060101010101" pitchFamily="49" charset="-122"/>
              </a:rPr>
            </a:br>
            <a:r>
              <a:rPr lang="zh-CN" altLang="en-US" sz="2000" dirty="0" smtClean="0">
                <a:latin typeface="KaiTi" panose="02010609060101010101" pitchFamily="49" charset="-122"/>
                <a:ea typeface="KaiTi" panose="02010609060101010101" pitchFamily="49" charset="-122"/>
              </a:rPr>
              <a:t>四川茶树栽培开始向山西河南推广，当茗饮、调煮、羹饮</a:t>
            </a:r>
            <a:r>
              <a:rPr lang="zh-CN" altLang="en-US" sz="2000" dirty="0">
                <a:latin typeface="KaiTi" panose="02010609060101010101" pitchFamily="49" charset="-122"/>
                <a:ea typeface="KaiTi" panose="02010609060101010101" pitchFamily="49" charset="-122"/>
              </a:rPr>
              <a:t>、</a:t>
            </a:r>
            <a:r>
              <a:rPr lang="zh-CN" altLang="en-US" sz="2000" dirty="0" smtClean="0">
                <a:latin typeface="KaiTi" panose="02010609060101010101" pitchFamily="49" charset="-122"/>
                <a:ea typeface="KaiTi" panose="02010609060101010101" pitchFamily="49" charset="-122"/>
              </a:rPr>
              <a:t>药用。</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zh-CN" altLang="en-US" sz="2600" b="1" dirty="0" smtClean="0">
                <a:latin typeface="Arial Narrow" panose="020B0606020202030204" pitchFamily="34" charset="0"/>
                <a:ea typeface="KaiTi" panose="02010609060101010101" pitchFamily="49" charset="-122"/>
              </a:rPr>
              <a:t>汉</a:t>
            </a:r>
            <a:r>
              <a:rPr lang="zh-CN" altLang="en-US" sz="2600" b="1" dirty="0" smtClean="0">
                <a:latin typeface="Arial Narrow" panose="020B0606020202030204" pitchFamily="34" charset="0"/>
                <a:ea typeface="KaiTi" panose="02010609060101010101" pitchFamily="49" charset="-122"/>
              </a:rPr>
              <a:t>代 </a:t>
            </a:r>
            <a:r>
              <a:rPr lang="en-US" altLang="zh-CN" sz="2600" b="1" dirty="0" smtClean="0">
                <a:latin typeface="Arial Narrow" panose="020B0606020202030204" pitchFamily="34" charset="0"/>
                <a:ea typeface="KaiTi" panose="02010609060101010101" pitchFamily="49" charset="-122"/>
              </a:rPr>
              <a:t>Han Dynasty </a:t>
            </a:r>
            <a:r>
              <a:rPr lang="en-US" altLang="zh-CN" sz="2600" b="1" dirty="0" smtClean="0">
                <a:latin typeface="Arial Narrow" panose="020B0606020202030204" pitchFamily="34" charset="0"/>
                <a:ea typeface="KaiTi" panose="02010609060101010101" pitchFamily="49" charset="-122"/>
                <a:sym typeface="Wingdings" panose="05000000000000000000" pitchFamily="2" charset="2"/>
              </a:rPr>
              <a:t>(206 BC-220 AD) </a:t>
            </a:r>
            <a:r>
              <a:rPr lang="en-US" altLang="zh-CN" sz="2200" b="1" dirty="0" smtClean="0">
                <a:solidFill>
                  <a:srgbClr val="D34817"/>
                </a:solidFill>
                <a:latin typeface="Arial Narrow" panose="020B0606020202030204" pitchFamily="34" charset="0"/>
                <a:ea typeface="KaiTi" panose="02010609060101010101" pitchFamily="49" charset="-122"/>
                <a:sym typeface="Wingdings" panose="05000000000000000000" pitchFamily="2" charset="2"/>
              </a:rPr>
              <a:t>Tea Merchants | Tea Cakes</a:t>
            </a:r>
            <a:r>
              <a:rPr lang="en-US" altLang="zh-CN" sz="2200" b="1" dirty="0" smtClean="0">
                <a:latin typeface="KaiTi" panose="02010609060101010101" pitchFamily="49" charset="-122"/>
                <a:ea typeface="KaiTi" panose="02010609060101010101" pitchFamily="49" charset="-122"/>
              </a:rPr>
              <a:t/>
            </a:r>
            <a:br>
              <a:rPr lang="en-US" altLang="zh-CN" sz="2200" b="1" dirty="0" smtClean="0">
                <a:latin typeface="KaiTi" panose="02010609060101010101" pitchFamily="49" charset="-122"/>
                <a:ea typeface="KaiTi" panose="02010609060101010101" pitchFamily="49" charset="-122"/>
              </a:rPr>
            </a:br>
            <a:r>
              <a:rPr lang="en-US" altLang="zh-CN"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西</a:t>
            </a:r>
            <a:r>
              <a:rPr lang="zh-CN" altLang="en-US" sz="2000" dirty="0">
                <a:latin typeface="KaiTi" panose="02010609060101010101" pitchFamily="49" charset="-122"/>
                <a:ea typeface="KaiTi" panose="02010609060101010101" pitchFamily="49" charset="-122"/>
              </a:rPr>
              <a:t>汉时有“烹茶尽具</a:t>
            </a:r>
            <a:r>
              <a:rPr lang="zh-CN" altLang="en-US" sz="2000" dirty="0" smtClean="0">
                <a:latin typeface="KaiTi" panose="02010609060101010101" pitchFamily="49" charset="-122"/>
                <a:ea typeface="KaiTi" panose="02010609060101010101" pitchFamily="49" charset="-122"/>
              </a:rPr>
              <a:t>”、</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a:t>
            </a:r>
            <a:r>
              <a:rPr lang="zh-CN" altLang="en-US" sz="2000" dirty="0">
                <a:latin typeface="KaiTi" panose="02010609060101010101" pitchFamily="49" charset="-122"/>
                <a:ea typeface="KaiTi" panose="02010609060101010101" pitchFamily="49" charset="-122"/>
              </a:rPr>
              <a:t>武阳买茶”，开始商业化</a:t>
            </a:r>
            <a:r>
              <a:rPr lang="zh-CN" altLang="en-US" sz="2000" dirty="0" smtClean="0">
                <a:latin typeface="KaiTi" panose="02010609060101010101" pitchFamily="49" charset="-122"/>
                <a:ea typeface="KaiTi" panose="02010609060101010101" pitchFamily="49" charset="-122"/>
              </a:rPr>
              <a:t>，                                 </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成</a:t>
            </a:r>
            <a:r>
              <a:rPr lang="zh-CN" altLang="en-US" sz="2000" dirty="0">
                <a:latin typeface="KaiTi" panose="02010609060101010101" pitchFamily="49" charset="-122"/>
                <a:ea typeface="KaiTi" panose="02010609060101010101" pitchFamily="49" charset="-122"/>
              </a:rPr>
              <a:t>都成</a:t>
            </a:r>
            <a:r>
              <a:rPr lang="zh-CN" altLang="en-US" sz="2000" dirty="0" smtClean="0">
                <a:latin typeface="KaiTi" panose="02010609060101010101" pitchFamily="49" charset="-122"/>
                <a:ea typeface="KaiTi" panose="02010609060101010101" pitchFamily="49" charset="-122"/>
              </a:rPr>
              <a:t>为最</a:t>
            </a:r>
            <a:r>
              <a:rPr lang="zh-CN" altLang="en-US" sz="2000" dirty="0">
                <a:latin typeface="KaiTi" panose="02010609060101010101" pitchFamily="49" charset="-122"/>
                <a:ea typeface="KaiTi" panose="02010609060101010101" pitchFamily="49" charset="-122"/>
              </a:rPr>
              <a:t>早的茶叶集</a:t>
            </a:r>
            <a:r>
              <a:rPr lang="zh-CN" altLang="en-US" sz="2000" dirty="0" smtClean="0">
                <a:latin typeface="KaiTi" panose="02010609060101010101" pitchFamily="49" charset="-122"/>
                <a:ea typeface="KaiTi" panose="02010609060101010101" pitchFamily="49" charset="-122"/>
              </a:rPr>
              <a:t>散</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中心</a:t>
            </a:r>
            <a:r>
              <a:rPr lang="zh-CN" altLang="en-US" sz="2000" dirty="0">
                <a:latin typeface="KaiTi" panose="02010609060101010101" pitchFamily="49" charset="-122"/>
                <a:ea typeface="KaiTi" panose="02010609060101010101" pitchFamily="49" charset="-122"/>
              </a:rPr>
              <a:t>。东汉开始制作茶饼</a:t>
            </a:r>
            <a:r>
              <a:rPr lang="zh-CN" altLang="en-US" sz="2000" dirty="0" smtClean="0">
                <a:latin typeface="KaiTi" panose="02010609060101010101" pitchFamily="49" charset="-122"/>
                <a:ea typeface="KaiTi" panose="02010609060101010101" pitchFamily="49" charset="-122"/>
              </a:rPr>
              <a:t>，</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en-US" altLang="zh-CN" sz="2000" dirty="0" smtClean="0">
                <a:latin typeface="KaiTi" panose="02010609060101010101" pitchFamily="49" charset="-122"/>
                <a:ea typeface="KaiTi" panose="02010609060101010101" pitchFamily="49" charset="-122"/>
              </a:rPr>
              <a:t>                                 </a:t>
            </a:r>
            <a:r>
              <a:rPr lang="zh-CN" altLang="en-US" sz="2000" dirty="0" smtClean="0">
                <a:latin typeface="KaiTi" panose="02010609060101010101" pitchFamily="49" charset="-122"/>
                <a:ea typeface="KaiTi" panose="02010609060101010101" pitchFamily="49" charset="-122"/>
              </a:rPr>
              <a:t>以便</a:t>
            </a:r>
            <a:r>
              <a:rPr lang="zh-CN" altLang="en-US" sz="2000" dirty="0">
                <a:latin typeface="KaiTi" panose="02010609060101010101" pitchFamily="49" charset="-122"/>
                <a:ea typeface="KaiTi" panose="02010609060101010101" pitchFamily="49" charset="-122"/>
              </a:rPr>
              <a:t>运输</a:t>
            </a:r>
            <a:r>
              <a:rPr lang="zh-CN" altLang="en-US" sz="2000" dirty="0" smtClean="0">
                <a:latin typeface="KaiTi" panose="02010609060101010101" pitchFamily="49" charset="-122"/>
                <a:ea typeface="KaiTi" panose="02010609060101010101" pitchFamily="49" charset="-122"/>
              </a:rPr>
              <a:t>。</a:t>
            </a:r>
            <a:endParaRPr lang="en-US" altLang="zh-CN" sz="2000" dirty="0" smtClean="0">
              <a:latin typeface="KaiTi" panose="02010609060101010101" pitchFamily="49" charset="-122"/>
              <a:ea typeface="KaiTi" panose="02010609060101010101" pitchFamily="49" charset="-122"/>
            </a:endParaRPr>
          </a:p>
          <a:p>
            <a:pPr latinLnBrk="1"/>
            <a:endParaRPr lang="en-US" altLang="zh-CN" sz="2000" dirty="0">
              <a:latin typeface="KaiTi" panose="02010609060101010101" pitchFamily="49" charset="-122"/>
              <a:ea typeface="KaiTi" panose="02010609060101010101" pitchFamily="49" charset="-122"/>
            </a:endParaRPr>
          </a:p>
          <a:p>
            <a:pPr latinLnBrk="1"/>
            <a:endParaRPr lang="en-US" altLang="zh-CN" sz="2000" dirty="0" smtClean="0">
              <a:latin typeface="KaiTi" panose="02010609060101010101" pitchFamily="49" charset="-122"/>
              <a:ea typeface="KaiTi" panose="02010609060101010101" pitchFamily="49" charset="-122"/>
            </a:endParaRPr>
          </a:p>
          <a:p>
            <a:pPr latinLnBrk="1"/>
            <a:endParaRPr lang="en-US" altLang="zh-CN" sz="2000" dirty="0">
              <a:latin typeface="KaiTi" panose="02010609060101010101" pitchFamily="49" charset="-122"/>
              <a:ea typeface="KaiTi" panose="02010609060101010101" pitchFamily="49" charset="-122"/>
            </a:endParaRPr>
          </a:p>
          <a:p>
            <a:pPr latinLnBrk="1"/>
            <a:r>
              <a:rPr lang="en-US" altLang="zh-CN" sz="2300" b="1" dirty="0" smtClean="0">
                <a:solidFill>
                  <a:srgbClr val="D34817"/>
                </a:solidFill>
                <a:latin typeface="Arial Narrow" panose="020B0606020202030204" pitchFamily="34" charset="0"/>
                <a:ea typeface="KaiTi" panose="02010609060101010101" pitchFamily="49" charset="-122"/>
              </a:rPr>
              <a:t> Tea </a:t>
            </a:r>
            <a:r>
              <a:rPr lang="en-US" altLang="zh-CN" sz="2300" b="1" dirty="0">
                <a:solidFill>
                  <a:srgbClr val="D34817"/>
                </a:solidFill>
                <a:latin typeface="Arial Narrow" panose="020B0606020202030204" pitchFamily="34" charset="0"/>
                <a:ea typeface="KaiTi" panose="02010609060101010101" pitchFamily="49" charset="-122"/>
              </a:rPr>
              <a:t>in Medicine</a:t>
            </a:r>
          </a:p>
          <a:p>
            <a:pPr latinLnBrk="1"/>
            <a:r>
              <a:rPr lang="zh-CN" altLang="en-US" sz="2000" dirty="0" smtClean="0">
                <a:latin typeface="KaiTi" panose="02010609060101010101" pitchFamily="49" charset="-122"/>
                <a:ea typeface="KaiTi" panose="02010609060101010101" pitchFamily="49" charset="-122"/>
              </a:rPr>
              <a:t>华</a:t>
            </a:r>
            <a:r>
              <a:rPr lang="zh-CN" altLang="en-US" sz="2000" dirty="0">
                <a:latin typeface="KaiTi" panose="02010609060101010101" pitchFamily="49" charset="-122"/>
                <a:ea typeface="KaiTi" panose="02010609060101010101" pitchFamily="49" charset="-122"/>
              </a:rPr>
              <a:t>佗</a:t>
            </a:r>
            <a:r>
              <a:rPr lang="en-US" altLang="zh-CN" sz="2000" dirty="0">
                <a:latin typeface="KaiTi" panose="02010609060101010101" pitchFamily="49" charset="-122"/>
                <a:ea typeface="KaiTi" panose="02010609060101010101" pitchFamily="49" charset="-122"/>
              </a:rPr>
              <a:t>《</a:t>
            </a:r>
            <a:r>
              <a:rPr lang="zh-CN" altLang="en-US" sz="2000" dirty="0">
                <a:latin typeface="KaiTi" panose="02010609060101010101" pitchFamily="49" charset="-122"/>
                <a:ea typeface="KaiTi" panose="02010609060101010101" pitchFamily="49" charset="-122"/>
              </a:rPr>
              <a:t>食</a:t>
            </a:r>
            <a:r>
              <a:rPr lang="zh-CN" altLang="en-US" sz="2000" dirty="0" smtClean="0">
                <a:latin typeface="KaiTi" panose="02010609060101010101" pitchFamily="49" charset="-122"/>
                <a:ea typeface="KaiTi" panose="02010609060101010101" pitchFamily="49" charset="-122"/>
              </a:rPr>
              <a:t>论</a:t>
            </a:r>
            <a:r>
              <a:rPr lang="en-US" altLang="zh-CN" sz="2000" dirty="0" smtClean="0">
                <a:latin typeface="KaiTi" panose="02010609060101010101" pitchFamily="49" charset="-122"/>
                <a:ea typeface="KaiTi" panose="02010609060101010101" pitchFamily="49" charset="-122"/>
              </a:rPr>
              <a:t>》</a:t>
            </a:r>
            <a:r>
              <a:rPr lang="zh-CN" altLang="en-US" sz="2000" dirty="0" smtClean="0">
                <a:latin typeface="KaiTi" panose="02010609060101010101" pitchFamily="49" charset="-122"/>
                <a:ea typeface="KaiTi" panose="02010609060101010101" pitchFamily="49" charset="-122"/>
              </a:rPr>
              <a:t>“</a:t>
            </a:r>
            <a:r>
              <a:rPr lang="zh-CN" altLang="en-US" sz="2000" dirty="0">
                <a:latin typeface="KaiTi" panose="02010609060101010101" pitchFamily="49" charset="-122"/>
                <a:ea typeface="KaiTi" panose="02010609060101010101" pitchFamily="49" charset="-122"/>
              </a:rPr>
              <a:t>苦荼久食，益意思</a:t>
            </a:r>
            <a:r>
              <a:rPr lang="zh-CN" altLang="en-US" sz="2000" dirty="0" smtClean="0">
                <a:latin typeface="KaiTi" panose="02010609060101010101" pitchFamily="49" charset="-122"/>
                <a:ea typeface="KaiTi" panose="02010609060101010101" pitchFamily="49" charset="-122"/>
              </a:rPr>
              <a:t>”</a:t>
            </a:r>
            <a:r>
              <a:rPr lang="en-US" altLang="zh-CN" sz="2000" dirty="0" smtClean="0">
                <a:latin typeface="KaiTi" panose="02010609060101010101" pitchFamily="49" charset="-122"/>
                <a:ea typeface="KaiTi" panose="02010609060101010101" pitchFamily="49" charset="-122"/>
              </a:rPr>
              <a:t/>
            </a:r>
            <a:br>
              <a:rPr lang="en-US" altLang="zh-CN" sz="2000" dirty="0" smtClean="0">
                <a:latin typeface="KaiTi" panose="02010609060101010101" pitchFamily="49" charset="-122"/>
                <a:ea typeface="KaiTi" panose="02010609060101010101" pitchFamily="49" charset="-122"/>
              </a:rPr>
            </a:br>
            <a:r>
              <a:rPr lang="zh-CN" altLang="en-US" sz="2000" dirty="0" smtClean="0">
                <a:latin typeface="KaiTi" panose="02010609060101010101" pitchFamily="49" charset="-122"/>
                <a:ea typeface="KaiTi" panose="02010609060101010101" pitchFamily="49" charset="-122"/>
              </a:rPr>
              <a:t>首次记述茶叶药</a:t>
            </a:r>
            <a:r>
              <a:rPr lang="zh-CN" altLang="en-US" sz="2000" dirty="0">
                <a:latin typeface="KaiTi" panose="02010609060101010101" pitchFamily="49" charset="-122"/>
                <a:ea typeface="KaiTi" panose="02010609060101010101" pitchFamily="49" charset="-122"/>
              </a:rPr>
              <a:t>理功</a:t>
            </a:r>
            <a:r>
              <a:rPr lang="zh-CN" altLang="en-US" sz="2000" dirty="0" smtClean="0">
                <a:latin typeface="KaiTi" panose="02010609060101010101" pitchFamily="49" charset="-122"/>
                <a:ea typeface="KaiTi" panose="02010609060101010101" pitchFamily="49" charset="-122"/>
              </a:rPr>
              <a:t>效。</a:t>
            </a:r>
            <a:r>
              <a:rPr lang="en-US" altLang="zh-CN" sz="2000" dirty="0">
                <a:latin typeface="KaiTi" panose="02010609060101010101" pitchFamily="49" charset="-122"/>
                <a:ea typeface="KaiTi" panose="02010609060101010101" pitchFamily="49" charset="-122"/>
              </a:rPr>
              <a:t/>
            </a:r>
            <a:br>
              <a:rPr lang="en-US" altLang="zh-CN" sz="2000" dirty="0">
                <a:latin typeface="KaiTi" panose="02010609060101010101" pitchFamily="49" charset="-122"/>
                <a:ea typeface="KaiTi" panose="02010609060101010101" pitchFamily="49" charset="-122"/>
              </a:rPr>
            </a:br>
            <a:endParaRPr lang="en-US" altLang="zh-CN" sz="2000" b="1" dirty="0" smtClean="0">
              <a:solidFill>
                <a:srgbClr val="D34817"/>
              </a:solidFill>
              <a:latin typeface="Arial Narrow" panose="020B0606020202030204" pitchFamily="34" charset="0"/>
              <a:ea typeface="KaiTi" panose="02010609060101010101" pitchFamily="49" charset="-122"/>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2209184"/>
            <a:ext cx="3663305" cy="23622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200" y="3390284"/>
            <a:ext cx="1797206" cy="3277831"/>
          </a:xfrm>
          <a:prstGeom prst="rect">
            <a:avLst/>
          </a:prstGeom>
        </p:spPr>
      </p:pic>
      <p:sp>
        <p:nvSpPr>
          <p:cNvPr id="5" name="TextBox 4"/>
          <p:cNvSpPr txBox="1"/>
          <p:nvPr/>
        </p:nvSpPr>
        <p:spPr>
          <a:xfrm>
            <a:off x="1600200" y="6007084"/>
            <a:ext cx="3714478" cy="738664"/>
          </a:xfrm>
          <a:prstGeom prst="rect">
            <a:avLst/>
          </a:prstGeom>
          <a:noFill/>
        </p:spPr>
        <p:txBody>
          <a:bodyPr wrap="none" rtlCol="0">
            <a:spAutoFit/>
          </a:bodyPr>
          <a:lstStyle/>
          <a:p>
            <a:r>
              <a:rPr lang="en-US" sz="1400" dirty="0">
                <a:solidFill>
                  <a:schemeClr val="bg1">
                    <a:lumMod val="65000"/>
                  </a:schemeClr>
                </a:solidFill>
                <a:latin typeface="Arial Narrow" panose="020B0606020202030204" pitchFamily="34" charset="0"/>
              </a:rPr>
              <a:t>Accessed on 2/23/2017, retrieved from </a:t>
            </a:r>
            <a:r>
              <a:rPr lang="zh-CN" altLang="en-US" sz="1400" dirty="0">
                <a:solidFill>
                  <a:schemeClr val="bg1">
                    <a:lumMod val="65000"/>
                  </a:schemeClr>
                </a:solidFill>
                <a:latin typeface="Arial Narrow" panose="020B0606020202030204" pitchFamily="34" charset="0"/>
              </a:rPr>
              <a:t>中国茶网 </a:t>
            </a:r>
            <a:r>
              <a:rPr lang="en-US" altLang="zh-CN" sz="1400" dirty="0" smtClean="0">
                <a:solidFill>
                  <a:schemeClr val="bg1">
                    <a:lumMod val="65000"/>
                  </a:schemeClr>
                </a:solidFill>
                <a:latin typeface="Arial Narrow" panose="020B0606020202030204" pitchFamily="34" charset="0"/>
              </a:rPr>
              <a:t/>
            </a:r>
            <a:br>
              <a:rPr lang="en-US" altLang="zh-CN" sz="1400" dirty="0" smtClean="0">
                <a:solidFill>
                  <a:schemeClr val="bg1">
                    <a:lumMod val="65000"/>
                  </a:schemeClr>
                </a:solidFill>
                <a:latin typeface="Arial Narrow" panose="020B0606020202030204" pitchFamily="34" charset="0"/>
              </a:rPr>
            </a:br>
            <a:r>
              <a:rPr lang="en-US" sz="1400" dirty="0" smtClean="0">
                <a:solidFill>
                  <a:schemeClr val="bg1">
                    <a:lumMod val="65000"/>
                  </a:schemeClr>
                </a:solidFill>
                <a:latin typeface="Arial Narrow" panose="020B0606020202030204" pitchFamily="34" charset="0"/>
              </a:rPr>
              <a:t>http</a:t>
            </a:r>
            <a:r>
              <a:rPr lang="en-US" sz="1400" dirty="0">
                <a:solidFill>
                  <a:schemeClr val="bg1">
                    <a:lumMod val="65000"/>
                  </a:schemeClr>
                </a:solidFill>
                <a:latin typeface="Arial Narrow" panose="020B0606020202030204" pitchFamily="34" charset="0"/>
              </a:rPr>
              <a:t>://www.zgchawang.com/culture/show-34010.html </a:t>
            </a:r>
            <a:br>
              <a:rPr lang="en-US" sz="1400" dirty="0">
                <a:solidFill>
                  <a:schemeClr val="bg1">
                    <a:lumMod val="65000"/>
                  </a:schemeClr>
                </a:solidFill>
                <a:latin typeface="Arial Narrow" panose="020B0606020202030204" pitchFamily="34" charset="0"/>
              </a:rPr>
            </a:br>
            <a:r>
              <a:rPr lang="zh-CN" altLang="en-US" sz="1400" dirty="0">
                <a:solidFill>
                  <a:schemeClr val="bg1">
                    <a:lumMod val="65000"/>
                  </a:schemeClr>
                </a:solidFill>
                <a:latin typeface="Arial Narrow" panose="020B0606020202030204" pitchFamily="34" charset="0"/>
              </a:rPr>
              <a:t>发布日期：</a:t>
            </a:r>
            <a:r>
              <a:rPr lang="en-US" altLang="zh-CN" sz="1400" dirty="0">
                <a:solidFill>
                  <a:schemeClr val="bg1">
                    <a:lumMod val="65000"/>
                  </a:schemeClr>
                </a:solidFill>
                <a:latin typeface="Arial Narrow" panose="020B0606020202030204" pitchFamily="34" charset="0"/>
              </a:rPr>
              <a:t>2016-05-26  </a:t>
            </a:r>
            <a:r>
              <a:rPr lang="zh-CN" altLang="en-US" sz="1400" dirty="0">
                <a:solidFill>
                  <a:schemeClr val="bg1">
                    <a:lumMod val="65000"/>
                  </a:schemeClr>
                </a:solidFill>
                <a:latin typeface="Arial Narrow" panose="020B0606020202030204" pitchFamily="34" charset="0"/>
              </a:rPr>
              <a:t>来源：中国茶文化知识</a:t>
            </a:r>
            <a:endParaRPr lang="en-US" sz="1400" dirty="0">
              <a:solidFill>
                <a:schemeClr val="bg1">
                  <a:lumMod val="65000"/>
                </a:schemeClr>
              </a:solidFill>
              <a:latin typeface="Arial Narrow" panose="020B0606020202030204" pitchFamily="34" charset="0"/>
            </a:endParaRPr>
          </a:p>
        </p:txBody>
      </p:sp>
    </p:spTree>
    <p:extLst>
      <p:ext uri="{BB962C8B-B14F-4D97-AF65-F5344CB8AC3E}">
        <p14:creationId xmlns:p14="http://schemas.microsoft.com/office/powerpoint/2010/main" val="330050461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Wisp">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0902D99-6D34-4974-BE6D-CA732313B1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0</TotalTime>
  <Words>2590</Words>
  <Application>Microsoft Office PowerPoint</Application>
  <PresentationFormat>On-screen Show (4:3)</PresentationFormat>
  <Paragraphs>344</Paragraphs>
  <Slides>56</Slides>
  <Notes>47</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56</vt:i4>
      </vt:variant>
    </vt:vector>
  </HeadingPairs>
  <TitlesOfParts>
    <vt:vector size="76" baseType="lpstr">
      <vt:lpstr>Ariel Narrow</vt:lpstr>
      <vt:lpstr>inherit</vt:lpstr>
      <vt:lpstr>KaiTi</vt:lpstr>
      <vt:lpstr>微軟正黑體</vt:lpstr>
      <vt:lpstr>PMingLiu</vt:lpstr>
      <vt:lpstr>PMingLiu</vt:lpstr>
      <vt:lpstr>SimSun</vt:lpstr>
      <vt:lpstr>SimSun</vt:lpstr>
      <vt:lpstr>幼圆</vt:lpstr>
      <vt:lpstr>Angsana New</vt:lpstr>
      <vt:lpstr>Aparajita</vt:lpstr>
      <vt:lpstr>Arial</vt:lpstr>
      <vt:lpstr>Arial Narrow</vt:lpstr>
      <vt:lpstr>Calibri</vt:lpstr>
      <vt:lpstr>Century Gothic</vt:lpstr>
      <vt:lpstr>Iskoola Pota</vt:lpstr>
      <vt:lpstr>Times New Roman</vt:lpstr>
      <vt:lpstr>Wingdings</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2016-10-11T07:13:25Z</dcterms:created>
  <dcterms:modified xsi:type="dcterms:W3CDTF">2018-01-05T04:30:37Z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TC020116629991</vt:lpwstr>
  </property>
</Properties>
</file>