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30" r:id="rId12"/>
    <p:sldId id="332" r:id="rId13"/>
    <p:sldId id="333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31" r:id="rId34"/>
    <p:sldId id="270" r:id="rId35"/>
    <p:sldId id="271" r:id="rId36"/>
    <p:sldId id="335" r:id="rId37"/>
    <p:sldId id="272" r:id="rId38"/>
    <p:sldId id="273" r:id="rId39"/>
    <p:sldId id="274" r:id="rId40"/>
    <p:sldId id="275" r:id="rId41"/>
    <p:sldId id="278" r:id="rId42"/>
    <p:sldId id="276" r:id="rId43"/>
    <p:sldId id="277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5" r:id="rId59"/>
    <p:sldId id="296" r:id="rId60"/>
    <p:sldId id="297" r:id="rId61"/>
    <p:sldId id="298" r:id="rId62"/>
    <p:sldId id="299" r:id="rId63"/>
    <p:sldId id="300" r:id="rId64"/>
    <p:sldId id="329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SimSun" pitchFamily="2" charset="-122"/>
              </a:defRPr>
            </a:lvl1pPr>
          </a:lstStyle>
          <a:p>
            <a:pPr>
              <a:defRPr/>
            </a:pPr>
            <a:fld id="{41E5B221-9543-4171-842D-CA47FB5DA591}" type="datetimeFigureOut">
              <a:rPr lang="zh-CN" altLang="en-US"/>
              <a:pPr>
                <a:defRPr/>
              </a:pPr>
              <a:t>2024/3/4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SimSun" pitchFamily="2" charset="-122"/>
              </a:defRPr>
            </a:lvl1pPr>
          </a:lstStyle>
          <a:p>
            <a:pPr>
              <a:defRPr/>
            </a:pPr>
            <a:fld id="{16A46225-2452-42E6-B4A2-7EAD0850AE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SimSun" pitchFamily="2" charset="-122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70BE5B-4F9B-4779-A9D7-8414C3C6843A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FFC219-0EB6-42D6-8A52-EDA02FB584A5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DEACCA-39DE-4B23-B698-D986C0DDE6E6}" type="slidenum">
              <a:rPr lang="zh-CN" altLang="en-US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BAE3A-7A9C-434F-A2AA-A8AF9AD8A2D9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753658-28F6-4EFD-B478-82289344CC7D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03182A-B8EA-4386-924F-0D9CE989BE34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2DD316-DD0D-49EC-A978-87FC68A27FA3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909D6C-0E89-4BDE-9BB5-C8294A267A1D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4FBFD1-34B6-4A35-A98E-D47CEB5A03F0}" type="slidenum">
              <a:rPr lang="zh-CN" altLang="en-US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A94ED5-52BB-407B-8394-336DC1BD95CE}" type="slidenum">
              <a:rPr lang="zh-CN" altLang="en-US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4183CE-EB53-4BE4-8363-3A2DE02D31E1}" type="slidenum">
              <a:rPr lang="zh-CN" altLang="en-US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3F966D-98A1-43A0-A1B7-D4A6E960ECE3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F4DFA2-3BC2-4AE6-B264-64D78F5C01C4}" type="slidenum">
              <a:rPr lang="zh-CN" altLang="en-US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0580B8-3F1A-4723-917A-09BA5C77BA93}" type="slidenum">
              <a:rPr lang="zh-CN" altLang="en-US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7CDA5D-BE7F-44B1-93C8-E5D1098E0AFB}" type="slidenum">
              <a:rPr lang="zh-CN" altLang="en-US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8C0C5A-73BB-456A-8526-29DDD6604FC2}" type="slidenum">
              <a:rPr lang="zh-CN" altLang="en-US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A89651-707D-44C3-AC87-AB2E2618B100}" type="slidenum">
              <a:rPr lang="zh-CN" altLang="en-US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B72328-9AE8-4805-8ADB-27C320BF554F}" type="slidenum">
              <a:rPr lang="zh-CN" altLang="en-US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8C5DBC-603C-4C47-887D-08DC75DD1934}" type="slidenum">
              <a:rPr lang="zh-CN" altLang="en-US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4EA73D-D6AA-4B0B-AD6B-EA1F7A1019E8}" type="slidenum">
              <a:rPr lang="zh-CN" altLang="en-US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738062-2CF1-4DC3-92D8-C5F9F5DF7E92}" type="slidenum">
              <a:rPr lang="zh-CN" altLang="en-US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5E961D-03F1-46CE-A277-65159FCC4BD9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843492-A0BE-4114-B3DB-9AAA7EEEBE2F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7ECFDF-A0CF-414A-9C23-42B846C4FCAA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2679A5-A6A0-49C7-A729-4F92732515F7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B3B455-CB99-42A5-8B70-97328088EE2B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33FFC-6100-44AF-94FB-0783F8461CAC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B8D1E4-6566-4D70-91F3-2AF277DDAE81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899663"/>
            <a:ext cx="7772400" cy="584775"/>
          </a:xfr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592849-909E-45AB-AA2D-F5B6E3ABF0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EE0F-6E1D-45E0-8D54-54FE1B8C2F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5654-0BF3-4946-B91A-DED9DD8EEC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F2BD1-1AF0-487D-856F-DD09300583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FF9ED-FDDC-49F2-8C57-066B136CDE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46B5-FBD3-461B-908D-4339F68520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6397-234C-4670-8E00-0FABA92D68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48B0E-1260-4127-8160-9855D63E67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47BB-E26F-4E96-B11F-03209A9653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0066-4A82-40D9-97AE-9CA864067E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2C25-8059-428E-A621-C335599F94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F783-184F-4B0A-A63D-633B29E615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E7F9-D887-45DD-A671-54FB077365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1BE89D87-05FE-419E-9C03-698DFB27F2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:\IntegratedChinese2_Textbook_Traditional(IC2_TB_TRAD)_4E\IC2_TB_4E_Production(PRO)\PRO_IC2_TB_TRAD_4E_10-WebAppFiles\JPG 72 DPI\IC2_4E_TB_img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709400" cy="781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620713"/>
            <a:ext cx="8640762" cy="1784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11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Lesson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1143000"/>
          </a:xfrm>
        </p:spPr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For the use of the word </a:t>
            </a:r>
            <a:r>
              <a:rPr lang="zh-CN" altLang="en-US" dirty="0" smtClean="0">
                <a:ea typeface="SimSun" pitchFamily="2" charset="-122"/>
              </a:rPr>
              <a:t>印象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err="1" smtClean="0">
                <a:ea typeface="SimSun" pitchFamily="2" charset="-122"/>
              </a:rPr>
              <a:t>yìnxiàng</a:t>
            </a:r>
            <a:r>
              <a:rPr lang="en-US" altLang="zh-CN" dirty="0" smtClean="0">
                <a:ea typeface="SimSun" pitchFamily="2" charset="-122"/>
              </a:rPr>
              <a:t>, impression), compare these two sentences: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1187450" y="1535113"/>
            <a:ext cx="3309938" cy="6397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6013" y="2174875"/>
            <a:ext cx="3381375" cy="3951288"/>
          </a:xfrm>
        </p:spPr>
        <p:txBody>
          <a:bodyPr/>
          <a:lstStyle/>
          <a:p>
            <a:r>
              <a:rPr lang="en-US" altLang="zh-CN" dirty="0" err="1" smtClean="0">
                <a:ea typeface="SimSun" pitchFamily="2" charset="-122"/>
              </a:rPr>
              <a:t>Lǐ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err="1" smtClean="0">
                <a:ea typeface="SimSun" pitchFamily="2" charset="-122"/>
              </a:rPr>
              <a:t>Yǒu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err="1" smtClean="0">
                <a:ea typeface="SimSun" pitchFamily="2" charset="-122"/>
              </a:rPr>
              <a:t>duì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err="1" smtClean="0">
                <a:ea typeface="SimSun" pitchFamily="2" charset="-122"/>
              </a:rPr>
              <a:t>Wáng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err="1" smtClean="0">
                <a:ea typeface="SimSun" pitchFamily="2" charset="-122"/>
              </a:rPr>
              <a:t>Péng</a:t>
            </a:r>
            <a:r>
              <a:rPr lang="en-US" altLang="zh-CN" dirty="0" smtClean="0">
                <a:ea typeface="SimSun" pitchFamily="2" charset="-122"/>
              </a:rPr>
              <a:t> de </a:t>
            </a:r>
            <a:r>
              <a:rPr lang="en-US" altLang="zh-CN" dirty="0" err="1" smtClean="0">
                <a:ea typeface="SimSun" pitchFamily="2" charset="-122"/>
              </a:rPr>
              <a:t>yìnxiàng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err="1" smtClean="0">
                <a:ea typeface="SimSun" pitchFamily="2" charset="-122"/>
              </a:rPr>
              <a:t>hěn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err="1" smtClean="0">
                <a:ea typeface="SimSun" pitchFamily="2" charset="-122"/>
              </a:rPr>
              <a:t>hǎo</a:t>
            </a:r>
            <a:endParaRPr lang="en-US" altLang="zh-CN" dirty="0" smtClean="0">
              <a:ea typeface="SimSun" pitchFamily="2" charset="-122"/>
            </a:endParaRPr>
          </a:p>
          <a:p>
            <a:r>
              <a:rPr lang="zh-CN" altLang="en-US" dirty="0" smtClean="0">
                <a:ea typeface="SimSun" pitchFamily="2" charset="-122"/>
              </a:rPr>
              <a:t>李友对王朋的印象很好</a:t>
            </a:r>
            <a:endParaRPr lang="en-US" altLang="zh-CN" dirty="0" smtClean="0">
              <a:ea typeface="SimSun" pitchFamily="2" charset="-122"/>
            </a:endParaRPr>
          </a:p>
          <a:p>
            <a:r>
              <a:rPr lang="en-US" altLang="zh-CN" dirty="0" smtClean="0">
                <a:ea typeface="SimSun" pitchFamily="2" charset="-122"/>
              </a:rPr>
              <a:t>Li You has a very good impression of Wang Peng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4163" y="1535113"/>
            <a:ext cx="3322637" cy="6397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2174875"/>
            <a:ext cx="3467100" cy="3951288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Lǐ Yǒu gěi Wáng Péng de yìnxiàng hěn hǎo</a:t>
            </a:r>
          </a:p>
          <a:p>
            <a:r>
              <a:rPr lang="zh-CN" altLang="en-US" smtClean="0">
                <a:ea typeface="SimSun" pitchFamily="2" charset="-122"/>
              </a:rPr>
              <a:t>李友给王朋的印象很好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 Li You made a very good impression on Wang Peng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……</a:t>
            </a:r>
            <a:r>
              <a:rPr lang="zh-CN" altLang="en-US" dirty="0" smtClean="0">
                <a:ea typeface="SimSun" pitchFamily="2" charset="-122"/>
              </a:rPr>
              <a:t>印象</a:t>
            </a:r>
            <a:r>
              <a:rPr lang="zh-TW" altLang="en-US" dirty="0" smtClean="0">
                <a:ea typeface="SimSun" pitchFamily="2" charset="-122"/>
              </a:rPr>
              <a:t>怎麼樣？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去過紐約嗎</a:t>
            </a:r>
            <a:r>
              <a:rPr lang="en-US" altLang="zh-TW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見過李友的朋友嗎</a:t>
            </a:r>
            <a:r>
              <a:rPr lang="en-US" altLang="zh-TW" dirty="0" smtClean="0"/>
              <a:t>?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14637"/>
            <a:ext cx="4602733" cy="2663379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9" descr="New York-New York Hotel and Casino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14637"/>
            <a:ext cx="4040188" cy="269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48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6555"/>
            <a:ext cx="7851984" cy="62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8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8828"/>
            <a:ext cx="7699880" cy="64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5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to show a film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981200"/>
            <a:ext cx="3455988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演电影 </a:t>
            </a:r>
            <a:r>
              <a:rPr lang="en-US" altLang="zh-CN" smtClean="0">
                <a:ea typeface="SimSun" pitchFamily="2" charset="-122"/>
              </a:rPr>
              <a:t>(yǎn diànyǐng)</a:t>
            </a:r>
          </a:p>
          <a:p>
            <a:r>
              <a:rPr lang="en-US" altLang="zh-CN" smtClean="0">
                <a:ea typeface="SimSun" pitchFamily="2" charset="-122"/>
              </a:rPr>
              <a:t> to show a film</a:t>
            </a:r>
          </a:p>
          <a:p>
            <a:r>
              <a:rPr lang="en-US" altLang="zh-CN" smtClean="0">
                <a:ea typeface="SimSun" pitchFamily="2" charset="-122"/>
              </a:rPr>
              <a:t>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can also mean “to act in a film”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324225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放电影 </a:t>
            </a:r>
            <a:r>
              <a:rPr lang="en-US" altLang="zh-CN" smtClean="0">
                <a:ea typeface="SimSun" pitchFamily="2" charset="-122"/>
              </a:rPr>
              <a:t>(fàng diànyǐng)</a:t>
            </a:r>
          </a:p>
          <a:p>
            <a:r>
              <a:rPr lang="en-US" altLang="zh-CN" smtClean="0">
                <a:ea typeface="SimSun" pitchFamily="2" charset="-122"/>
              </a:rPr>
              <a:t>to show a film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3317" name="Picture 2" descr="I:\IntegratedChinese2_Textbook_Traditional(IC2_TB_TRAD)_4E\IC2_TB_4E_Production(PRO)\PRO_IC2_TB_TRAD_4E_10-WebAppFiles\JPG 72 DPI\Screen-Shot-2016-10-24-at-10.05.23-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508500"/>
            <a:ext cx="34893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Potential Complements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得 </a:t>
            </a:r>
            <a:r>
              <a:rPr lang="en-US" altLang="zh-CN" smtClean="0">
                <a:ea typeface="SimSun" pitchFamily="2" charset="-122"/>
              </a:rPr>
              <a:t>(de) or </a:t>
            </a:r>
            <a:r>
              <a:rPr lang="zh-CN" altLang="en-US" smtClean="0">
                <a:ea typeface="SimSun" pitchFamily="2" charset="-122"/>
              </a:rPr>
              <a:t>不 </a:t>
            </a:r>
            <a:r>
              <a:rPr lang="en-US" altLang="zh-CN" smtClean="0">
                <a:ea typeface="SimSun" pitchFamily="2" charset="-122"/>
              </a:rPr>
              <a:t>(bu) is placed between a verb and a resultative or directional complement to indicate whether a certain result can be realized or not.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Dancing is too difficult.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I can’t learn it.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4191000" cy="41148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Tiàowǔ tài nán, wǒ xué bu huì.</a:t>
            </a:r>
          </a:p>
          <a:p>
            <a:r>
              <a:rPr lang="zh-CN" altLang="en-US" smtClean="0">
                <a:ea typeface="SimSun" pitchFamily="2" charset="-122"/>
              </a:rPr>
              <a:t>跳舞太难，我学不会。</a:t>
            </a:r>
            <a:r>
              <a:rPr lang="en-US" altLang="zh-CN" smtClean="0">
                <a:ea typeface="SimSun" pitchFamily="2" charset="-122"/>
              </a:rPr>
              <a:t> 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5364" name="Picture 2" descr="I:\IntegratedChinese2_Textbook_Traditional(IC2_TB_TRAD)_4E\IC2_TB_4E_Production(PRO)\PRO_IC2_TB_TRAD_4E_10-WebAppFiles\JPG 72 DPI\IC2_4E_TB_img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644900"/>
            <a:ext cx="38433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1"/>
          </p:nvPr>
        </p:nvSpPr>
        <p:spPr>
          <a:xfrm>
            <a:off x="1187450" y="620713"/>
            <a:ext cx="3309938" cy="1554162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Can you be back by 6:30 p.m.? I will wait for you for dinner.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450" y="2174875"/>
            <a:ext cx="3600450" cy="3951288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Nǐ wǎnshang liù diǎn bàn néng huí lai ma? Wǒ děng nǐ chī wǎnfàn. </a:t>
            </a:r>
          </a:p>
          <a:p>
            <a:r>
              <a:rPr lang="zh-CN" altLang="en-US" smtClean="0">
                <a:ea typeface="SimSun" pitchFamily="2" charset="-122"/>
              </a:rPr>
              <a:t>你晚上六点半点能回来吗？我等你吃晚饭。</a:t>
            </a:r>
          </a:p>
        </p:txBody>
      </p:sp>
      <p:sp>
        <p:nvSpPr>
          <p:cNvPr id="1638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4163" y="549275"/>
            <a:ext cx="3322637" cy="16256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B: I have a meeting, and can’t make it back by 6:30 p.m.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725" y="2133600"/>
            <a:ext cx="3249613" cy="3951288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Wǒ děi kāi huì, liù diǎn bàn huí bu lái. </a:t>
            </a:r>
            <a:endParaRPr lang="zh-CN" altLang="en-US" smtClean="0">
              <a:ea typeface="SimSun" pitchFamily="2" charset="-122"/>
            </a:endParaRPr>
          </a:p>
          <a:p>
            <a:r>
              <a:rPr lang="zh-CN" altLang="en-US" smtClean="0">
                <a:ea typeface="SimSun" pitchFamily="2" charset="-122"/>
              </a:rPr>
              <a:t>我得开会，六点半回不来。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 can’t finish watching this DVD today.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4478337" cy="41148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Zhè zhāng dié wǒ jīntiān kàn bu wán</a:t>
            </a:r>
          </a:p>
          <a:p>
            <a:r>
              <a:rPr lang="zh-CN" altLang="en-US" smtClean="0">
                <a:ea typeface="SimSun" pitchFamily="2" charset="-122"/>
              </a:rPr>
              <a:t>这张碟我今天看不完。</a:t>
            </a:r>
          </a:p>
        </p:txBody>
      </p:sp>
      <p:pic>
        <p:nvPicPr>
          <p:cNvPr id="17412" name="Picture 3" descr="I:\IntegratedChinese2_Textbook_Traditional(IC2_TB_TRAD)_4E\IC2_TB_4E_Production(PRO)\PRO_IC2_TB_TRAD_4E_10-WebAppFiles\JPG 72 DPI\IC2_4E_TB_img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500438"/>
            <a:ext cx="33797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Can you understand this Chinese letter?)</a:t>
            </a:r>
          </a:p>
          <a:p>
            <a:r>
              <a:rPr lang="en-US" altLang="zh-CN" smtClean="0">
                <a:ea typeface="SimSun" pitchFamily="2" charset="-122"/>
              </a:rPr>
              <a:t>Zhè fēng Zhōngwén xìn nǐ kàn de dǒng ma? </a:t>
            </a:r>
          </a:p>
          <a:p>
            <a:r>
              <a:rPr lang="zh-CN" altLang="en-US" smtClean="0">
                <a:ea typeface="SimSun" pitchFamily="2" charset="-122"/>
              </a:rPr>
              <a:t>这封中文信你看得懂吗？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B: Yes, I can understand it.</a:t>
            </a:r>
          </a:p>
          <a:p>
            <a:r>
              <a:rPr lang="en-US" altLang="zh-CN" smtClean="0">
                <a:ea typeface="SimSun" pitchFamily="2" charset="-122"/>
              </a:rPr>
              <a:t>Wǒ kàn de dǒng.</a:t>
            </a:r>
          </a:p>
          <a:p>
            <a:r>
              <a:rPr lang="zh-CN" altLang="en-US" smtClean="0">
                <a:ea typeface="SimSun" pitchFamily="2" charset="-122"/>
              </a:rPr>
              <a:t>我看得懂。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87450" y="457200"/>
            <a:ext cx="7632700" cy="1143000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solidFill>
                  <a:srgbClr val="FF0000"/>
                </a:solidFill>
                <a:ea typeface="SimSun" pitchFamily="2" charset="-122"/>
              </a:rPr>
              <a:t>Descriptive Complements </a:t>
            </a:r>
            <a:endParaRPr lang="zh-CN" altLang="en-US" sz="3600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981200"/>
            <a:ext cx="6408737" cy="41148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The subject of a sentence can be described by a complement following </a:t>
            </a:r>
            <a:r>
              <a:rPr lang="zh-CN" altLang="en-US" smtClean="0">
                <a:ea typeface="SimSun" pitchFamily="2" charset="-122"/>
              </a:rPr>
              <a:t>得 </a:t>
            </a:r>
            <a:r>
              <a:rPr lang="en-US" altLang="zh-CN" smtClean="0">
                <a:ea typeface="SimSun" pitchFamily="2" charset="-122"/>
              </a:rPr>
              <a:t>(de).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268413"/>
            <a:ext cx="7772400" cy="4827587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Potential complements usually appear in negative sentences. </a:t>
            </a:r>
          </a:p>
          <a:p>
            <a:r>
              <a:rPr lang="en-US" altLang="zh-CN" smtClean="0">
                <a:ea typeface="SimSun" pitchFamily="2" charset="-122"/>
              </a:rPr>
              <a:t>They are used in affirmative sentences much less often, mainly in answering questions that contain a potential complement. </a:t>
            </a:r>
          </a:p>
          <a:p>
            <a:r>
              <a:rPr lang="en-US" altLang="zh-CN" smtClean="0">
                <a:ea typeface="SimSun" pitchFamily="2" charset="-122"/>
              </a:rPr>
              <a:t>The affirmative form and the negative form of a potential complement can be put together to form a question.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Can you eat fifty dumplings or not?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Wǔ shí ge jiǎozi nǐ chī de wán chī bu wán?</a:t>
            </a:r>
          </a:p>
          <a:p>
            <a:r>
              <a:rPr lang="zh-CN" altLang="en-US" smtClean="0">
                <a:ea typeface="SimSun" pitchFamily="2" charset="-122"/>
              </a:rPr>
              <a:t>五十个饺子你吃得完吃不完？</a:t>
            </a:r>
          </a:p>
        </p:txBody>
      </p:sp>
      <p:pic>
        <p:nvPicPr>
          <p:cNvPr id="20484" name="Picture 2" descr="I:\IntegratedChinese2_Textbook_Traditional(IC2_TB_TRAD)_4E\IC2_TB_4E_Production(PRO)\PRO_IC2_TB_TRAD_4E_10-WebAppFiles\JPG 72 DPI\AdobeStock_48909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989138"/>
            <a:ext cx="37433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ea typeface="SimSun" pitchFamily="2" charset="-122"/>
              </a:rPr>
              <a:t>They are often the only way to convey the idea that the absence of certain conditions prevents a result from being achieved.</a:t>
            </a:r>
            <a:endParaRPr lang="zh-CN" altLang="en-US" sz="28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2852738"/>
            <a:ext cx="7772400" cy="3243262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Potential complements have a unique function that cannot be fulfilled by the “</a:t>
            </a:r>
            <a:r>
              <a:rPr lang="zh-CN" altLang="en-US" smtClean="0">
                <a:ea typeface="SimSun" pitchFamily="2" charset="-122"/>
              </a:rPr>
              <a:t>不能 </a:t>
            </a:r>
            <a:r>
              <a:rPr lang="en-US" altLang="zh-CN" smtClean="0">
                <a:ea typeface="SimSun" pitchFamily="2" charset="-122"/>
              </a:rPr>
              <a:t>(bù néng) + verb + resultative/directional complement” construction. </a:t>
            </a:r>
          </a:p>
          <a:p>
            <a:r>
              <a:rPr lang="en-US" altLang="zh-CN" smtClean="0">
                <a:ea typeface="SimSun" pitchFamily="2" charset="-122"/>
              </a:rPr>
              <a:t>For example, </a:t>
            </a:r>
            <a:r>
              <a:rPr lang="zh-CN" altLang="en-US" smtClean="0">
                <a:ea typeface="SimSun" pitchFamily="2" charset="-122"/>
              </a:rPr>
              <a:t>做不完 </a:t>
            </a:r>
            <a:r>
              <a:rPr lang="en-US" altLang="zh-CN" smtClean="0">
                <a:ea typeface="SimSun" pitchFamily="2" charset="-122"/>
              </a:rPr>
              <a:t>(zuò bu wán) means “not able to finish,” while </a:t>
            </a:r>
            <a:r>
              <a:rPr lang="zh-CN" altLang="en-US" smtClean="0">
                <a:ea typeface="SimSun" pitchFamily="2" charset="-122"/>
              </a:rPr>
              <a:t>不能做完 </a:t>
            </a:r>
            <a:r>
              <a:rPr lang="en-US" altLang="zh-CN" smtClean="0">
                <a:ea typeface="SimSun" pitchFamily="2" charset="-122"/>
              </a:rPr>
              <a:t>(bù néng zuò wán) conveys the idea of “not allowed to finish.”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teacher speaks too fast.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 I can’t hear [her] clearly.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Lǎoshī shuō de tài kuài, wǒ tīng bu qīngchu. </a:t>
            </a:r>
            <a:endParaRPr lang="zh-CN" altLang="en-US" smtClean="0">
              <a:ea typeface="SimSun" pitchFamily="2" charset="-122"/>
            </a:endParaRPr>
          </a:p>
          <a:p>
            <a:r>
              <a:rPr lang="zh-CN" altLang="en-US" smtClean="0">
                <a:ea typeface="SimSun" pitchFamily="2" charset="-122"/>
              </a:rPr>
              <a:t>老师说得太快，我听不清楚。</a:t>
            </a:r>
          </a:p>
        </p:txBody>
      </p:sp>
      <p:pic>
        <p:nvPicPr>
          <p:cNvPr id="22532" name="Picture 2" descr="I:\IntegratedChinese2_Textbook_Traditional(IC2_TB_TRAD)_4E\IC2_TB_4E_Production(PRO)\PRO_IC2_TB_TRAD_4E_10-WebAppFiles\JPG 72 DPI\IC2_4E_TB_img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141663"/>
            <a:ext cx="330676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  <a:ea typeface="SimSun" pitchFamily="2" charset="-122"/>
              </a:rPr>
              <a:t>INCORRECT:</a:t>
            </a:r>
          </a:p>
          <a:p>
            <a:r>
              <a:rPr lang="zh-CN" altLang="en-US" smtClean="0">
                <a:ea typeface="SimSun" pitchFamily="2" charset="-122"/>
              </a:rPr>
              <a:t>*</a:t>
            </a:r>
            <a:r>
              <a:rPr lang="en-US" altLang="zh-CN" smtClean="0">
                <a:ea typeface="SimSun" pitchFamily="2" charset="-122"/>
              </a:rPr>
              <a:t>Lǎoshī shuō de tài kuài, wǒ bù néng tīng qīngchu. </a:t>
            </a:r>
          </a:p>
          <a:p>
            <a:r>
              <a:rPr lang="zh-CN" altLang="en-US" smtClean="0">
                <a:ea typeface="SimSun" pitchFamily="2" charset="-122"/>
              </a:rPr>
              <a:t>*老师说得太快，我不能听清楚。</a:t>
            </a:r>
            <a:endParaRPr lang="en-US" altLang="zh-CN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777162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There is too much homework today.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I can’t finish it.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450" y="2174875"/>
            <a:ext cx="3309938" cy="3951288"/>
          </a:xfrm>
        </p:spPr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CORRECT:</a:t>
            </a:r>
          </a:p>
          <a:p>
            <a:r>
              <a:rPr lang="en-US" altLang="zh-CN" smtClean="0">
                <a:ea typeface="SimSun" pitchFamily="2" charset="-122"/>
              </a:rPr>
              <a:t>Jīntiān de gōngkè tài duō, wǒ zuò bu wán. </a:t>
            </a:r>
          </a:p>
          <a:p>
            <a:r>
              <a:rPr lang="zh-CN" altLang="en-US" smtClean="0">
                <a:ea typeface="SimSun" pitchFamily="2" charset="-122"/>
              </a:rPr>
              <a:t>今天的功课太多，我做不完。</a:t>
            </a:r>
            <a:endParaRPr lang="en-US" altLang="zh-CN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US" smtClean="0"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2174875"/>
            <a:ext cx="3467100" cy="3951288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  <a:ea typeface="SimSun" pitchFamily="2" charset="-122"/>
              </a:rPr>
              <a:t>INCORRECT:</a:t>
            </a:r>
          </a:p>
          <a:p>
            <a:r>
              <a:rPr lang="en-US" altLang="zh-CN" smtClean="0">
                <a:ea typeface="SimSun" pitchFamily="2" charset="-122"/>
              </a:rPr>
              <a:t>Jīntiān de gōngkè tài duō, wǒ bù néng zuò wán.</a:t>
            </a:r>
            <a:endParaRPr lang="zh-CN" altLang="en-US" smtClean="0">
              <a:ea typeface="SimSun" pitchFamily="2" charset="-122"/>
            </a:endParaRPr>
          </a:p>
          <a:p>
            <a:r>
              <a:rPr lang="zh-CN" altLang="en-US" smtClean="0">
                <a:ea typeface="SimSun" pitchFamily="2" charset="-122"/>
              </a:rPr>
              <a:t>今天的功课太多，我不能做完。</a:t>
            </a:r>
            <a:endParaRPr lang="en-US" altLang="zh-CN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早 </a:t>
            </a:r>
            <a:r>
              <a:rPr lang="en-US" altLang="zh-CN" smtClean="0">
                <a:ea typeface="SimSun" pitchFamily="2" charset="-122"/>
              </a:rPr>
              <a:t>(zǎo)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 The primary meaning of </a:t>
            </a:r>
            <a:r>
              <a:rPr lang="zh-CN" altLang="en-US" smtClean="0">
                <a:ea typeface="SimSun" pitchFamily="2" charset="-122"/>
              </a:rPr>
              <a:t>早 </a:t>
            </a:r>
            <a:r>
              <a:rPr lang="en-US" altLang="zh-CN" smtClean="0">
                <a:ea typeface="SimSun" pitchFamily="2" charset="-122"/>
              </a:rPr>
              <a:t>(zǎo) is “early” </a:t>
            </a:r>
          </a:p>
          <a:p>
            <a:r>
              <a:rPr lang="en-US" altLang="zh-CN" smtClean="0">
                <a:ea typeface="SimSun" pitchFamily="2" charset="-122"/>
              </a:rPr>
              <a:t>in an extended sense it can also mean “a long time ago,” or “early on”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就 </a:t>
            </a:r>
            <a:r>
              <a:rPr lang="en-US" altLang="zh-CN" smtClean="0">
                <a:ea typeface="SimSun" pitchFamily="2" charset="-122"/>
              </a:rPr>
              <a:t>(jiù)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When used before a noun or pronoun, </a:t>
            </a:r>
            <a:r>
              <a:rPr lang="zh-CN" altLang="en-US" smtClean="0">
                <a:ea typeface="SimSun" pitchFamily="2" charset="-122"/>
              </a:rPr>
              <a:t>就 </a:t>
            </a:r>
            <a:r>
              <a:rPr lang="en-US" altLang="zh-CN" smtClean="0">
                <a:ea typeface="SimSun" pitchFamily="2" charset="-122"/>
              </a:rPr>
              <a:t>(jiù) means “only.” </a:t>
            </a:r>
          </a:p>
          <a:p>
            <a:r>
              <a:rPr lang="en-US" altLang="zh-CN" smtClean="0">
                <a:ea typeface="SimSun" pitchFamily="2" charset="-122"/>
              </a:rPr>
              <a:t>Often the noun or pronoun is modified by a numeral-measure word combination.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Our class is small,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with just eight students.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Wǒmen bān rén hěn shǎo, jiù bā ge xuésheng.</a:t>
            </a:r>
          </a:p>
          <a:p>
            <a:r>
              <a:rPr lang="zh-CN" altLang="en-US" smtClean="0">
                <a:ea typeface="SimSun" pitchFamily="2" charset="-122"/>
              </a:rPr>
              <a:t>我们班人很少，就八个学生。</a:t>
            </a:r>
          </a:p>
        </p:txBody>
      </p:sp>
      <p:pic>
        <p:nvPicPr>
          <p:cNvPr id="27652" name="Picture 2" descr="I:\IntegratedChinese2_Textbook_Traditional(IC2_TB_TRAD)_4E\IC2_TB_4E_Production(PRO)\PRO_IC2_TB_TRAD_4E_10-WebAppFiles\JPG 72 DPI\IC2_4E_TB_img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13100"/>
            <a:ext cx="37417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There’s little homework today. Only five Chinese characters.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Jīntiān gōngkè hěn shǎo, jiù wǔ ge Hànzì. </a:t>
            </a:r>
          </a:p>
          <a:p>
            <a:r>
              <a:rPr lang="zh-CN" altLang="en-US" smtClean="0">
                <a:ea typeface="SimSun" pitchFamily="2" charset="-122"/>
              </a:rPr>
              <a:t>今天功课很少，就五个汉字。</a:t>
            </a:r>
          </a:p>
        </p:txBody>
      </p:sp>
      <p:pic>
        <p:nvPicPr>
          <p:cNvPr id="28676" name="Picture 2" descr="I:\IntegratedChinese2_Textbook_Traditional(IC2_TB_TRAD)_4E\IC2_TB_4E_Production(PRO)\PRO_IC2_TB_TRAD_4E_10-WebAppFiles\JPG 72 DPI\IC2_4E_TB_img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284538"/>
            <a:ext cx="53022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We had a happy time playing.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[We played. We were very happy.]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Wǒmen wánr de hěn gāoxìng. </a:t>
            </a:r>
          </a:p>
          <a:p>
            <a:r>
              <a:rPr lang="zh-CN" altLang="en-US" sz="2400" smtClean="0">
                <a:ea typeface="SimSun" pitchFamily="2" charset="-122"/>
              </a:rPr>
              <a:t>我们玩儿得很高兴。</a:t>
            </a:r>
          </a:p>
        </p:txBody>
      </p:sp>
      <p:pic>
        <p:nvPicPr>
          <p:cNvPr id="5124" name="Picture 3" descr="I:\IntegratedChinese2_Textbook_Traditional(IC2_TB_TRAD)_4E\IC2_TB_4E_Production(PRO)\PRO_IC2_TB_TRAD_4E_10-WebAppFiles\JPG 72 DPI\IC2_4E_TB_img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380841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There are five people in our family. Only you are allergic to MSG.</a:t>
            </a:r>
            <a:endParaRPr lang="zh-CN" altLang="en-US" sz="40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916113"/>
            <a:ext cx="7772400" cy="41148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Wǒmen yì jiā wǔ kǒu, jiù nǐ duì wèijīng guòmǐn. </a:t>
            </a:r>
          </a:p>
          <a:p>
            <a:r>
              <a:rPr lang="zh-CN" altLang="en-US" smtClean="0">
                <a:ea typeface="SimSun" pitchFamily="2" charset="-122"/>
              </a:rPr>
              <a:t>我们一家五口，就你对味精过敏。</a:t>
            </a:r>
          </a:p>
        </p:txBody>
      </p:sp>
      <p:pic>
        <p:nvPicPr>
          <p:cNvPr id="29700" name="Picture 2" descr="I:\IntegratedChinese2_Textbook_Traditional(IC2_TB_TRAD)_4E\IC2_TB_4E_Production(PRO)\PRO_IC2_TB_TRAD_4E_10-WebAppFiles\JPG 72 DPI\IC2_4E_TB_img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68638"/>
            <a:ext cx="29575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116013" y="457200"/>
            <a:ext cx="7777162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 have cleaned two of the three rooms.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Only one room hasn’t been tidied up yet.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916113"/>
            <a:ext cx="7772400" cy="41148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Sān ge fángjiān wǒ dǎsǎo le liǎng ge, jiù yí ge fángjiān hái méi zhěnglǐ. </a:t>
            </a:r>
            <a:endParaRPr lang="zh-CN" altLang="en-US" smtClean="0">
              <a:ea typeface="SimSun" pitchFamily="2" charset="-122"/>
            </a:endParaRPr>
          </a:p>
          <a:p>
            <a:r>
              <a:rPr lang="zh-CN" altLang="en-US" smtClean="0">
                <a:ea typeface="SimSun" pitchFamily="2" charset="-122"/>
              </a:rPr>
              <a:t>三个房间我打扫了两个，就一个房间还没整理。</a:t>
            </a:r>
          </a:p>
        </p:txBody>
      </p:sp>
      <p:pic>
        <p:nvPicPr>
          <p:cNvPr id="30724" name="Picture 2" descr="I:\IntegratedChinese2_Textbook_Traditional(IC2_TB_TRAD)_4E\IC2_TB_4E_Production(PRO)\PRO_IC2_TB_TRAD_4E_10-WebAppFiles\JPG 72 DPI\IC2_4E_TB_img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716338"/>
            <a:ext cx="37465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71550" y="457200"/>
            <a:ext cx="7974013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Achieving certainty with one word:</a:t>
            </a:r>
            <a:br>
              <a:rPr lang="en-US" altLang="zh-CN" smtClean="0">
                <a:ea typeface="SimSun" pitchFamily="2" charset="-122"/>
              </a:rPr>
            </a:br>
            <a:r>
              <a:rPr lang="zh-CN" altLang="en-US" smtClean="0">
                <a:ea typeface="SimSun" pitchFamily="2" charset="-122"/>
              </a:rPr>
              <a:t>一言为定 </a:t>
            </a:r>
            <a:r>
              <a:rPr lang="en-US" altLang="zh-CN" smtClean="0">
                <a:ea typeface="SimSun" pitchFamily="2" charset="-122"/>
              </a:rPr>
              <a:t>(yì yán wéi dìng)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is one of the numerous four-character idioms that have their origins in Classical Chinese but continue to be on the lips of almost every native speaker of the language.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/>
            </a:r>
            <a:br>
              <a:rPr lang="en-US" altLang="zh-CN" dirty="0" smtClean="0">
                <a:ea typeface="SimSun" pitchFamily="2" charset="-122"/>
              </a:rPr>
            </a:br>
            <a:endParaRPr lang="zh-CN" altLang="en-US" dirty="0" smtClean="0">
              <a:ea typeface="SimSun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49080"/>
            <a:ext cx="5505450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64" y="141939"/>
            <a:ext cx="6999236" cy="70180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79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73163" y="260350"/>
            <a:ext cx="7772400" cy="1008063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Directional Complements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352550" y="1557338"/>
            <a:ext cx="7467600" cy="4687887"/>
          </a:xfrm>
        </p:spPr>
        <p:txBody>
          <a:bodyPr/>
          <a:lstStyle/>
          <a:p>
            <a:r>
              <a:rPr lang="en-US" altLang="zh-CN" sz="2800" smtClean="0">
                <a:ea typeface="SimSun" pitchFamily="2" charset="-122"/>
              </a:rPr>
              <a:t>Directional complements indicate the direction in which a person or object moves. </a:t>
            </a:r>
          </a:p>
          <a:p>
            <a:r>
              <a:rPr lang="en-US" altLang="zh-CN" sz="2800" smtClean="0">
                <a:ea typeface="SimSun" pitchFamily="2" charset="-122"/>
              </a:rPr>
              <a:t>A directional verb can be placed after another verb to become what is known as a “simple directional complement.” </a:t>
            </a:r>
          </a:p>
          <a:p>
            <a:r>
              <a:rPr lang="en-US" altLang="zh-CN" sz="2800" smtClean="0">
                <a:ea typeface="SimSun" pitchFamily="2" charset="-122"/>
              </a:rPr>
              <a:t>When a simple directional complement is combined with </a:t>
            </a:r>
            <a:r>
              <a:rPr lang="zh-CN" altLang="en-US" sz="2800" smtClean="0">
                <a:ea typeface="SimSun" pitchFamily="2" charset="-122"/>
              </a:rPr>
              <a:t>来 </a:t>
            </a:r>
            <a:r>
              <a:rPr lang="en-US" altLang="zh-CN" sz="2800" smtClean="0">
                <a:ea typeface="SimSun" pitchFamily="2" charset="-122"/>
              </a:rPr>
              <a:t>or </a:t>
            </a:r>
            <a:r>
              <a:rPr lang="zh-CN" altLang="en-US" sz="2800" smtClean="0">
                <a:ea typeface="SimSun" pitchFamily="2" charset="-122"/>
              </a:rPr>
              <a:t>去 </a:t>
            </a:r>
            <a:r>
              <a:rPr lang="en-US" altLang="zh-CN" sz="2800" smtClean="0">
                <a:ea typeface="SimSun" pitchFamily="2" charset="-122"/>
              </a:rPr>
              <a:t>(lai or qu), we have what is called a “compound directional complement.”</a:t>
            </a:r>
            <a:endParaRPr lang="zh-CN" altLang="en-US" sz="28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directional verbs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628775"/>
            <a:ext cx="3816350" cy="4824413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上 </a:t>
            </a:r>
            <a:r>
              <a:rPr lang="en-US" altLang="zh-CN" smtClean="0">
                <a:ea typeface="SimSun" pitchFamily="2" charset="-122"/>
              </a:rPr>
              <a:t>(shàng, to go up)</a:t>
            </a:r>
          </a:p>
          <a:p>
            <a:r>
              <a:rPr lang="zh-CN" altLang="en-US" smtClean="0">
                <a:ea typeface="SimSun" pitchFamily="2" charset="-122"/>
              </a:rPr>
              <a:t>下 </a:t>
            </a:r>
            <a:r>
              <a:rPr lang="en-US" altLang="zh-CN" smtClean="0">
                <a:ea typeface="SimSun" pitchFamily="2" charset="-122"/>
              </a:rPr>
              <a:t>(xià, to go down)</a:t>
            </a:r>
          </a:p>
          <a:p>
            <a:r>
              <a:rPr lang="zh-CN" altLang="en-US" smtClean="0">
                <a:ea typeface="SimSun" pitchFamily="2" charset="-122"/>
              </a:rPr>
              <a:t>进 </a:t>
            </a:r>
            <a:r>
              <a:rPr lang="en-US" altLang="zh-CN" smtClean="0">
                <a:ea typeface="SimSun" pitchFamily="2" charset="-122"/>
              </a:rPr>
              <a:t>(jìn, to go in)</a:t>
            </a:r>
          </a:p>
          <a:p>
            <a:r>
              <a:rPr lang="zh-CN" altLang="en-US" smtClean="0">
                <a:ea typeface="SimSun" pitchFamily="2" charset="-122"/>
              </a:rPr>
              <a:t>出 </a:t>
            </a:r>
            <a:r>
              <a:rPr lang="en-US" altLang="zh-CN" smtClean="0">
                <a:ea typeface="SimSun" pitchFamily="2" charset="-122"/>
              </a:rPr>
              <a:t>(chū, to go out)</a:t>
            </a:r>
          </a:p>
          <a:p>
            <a:r>
              <a:rPr lang="zh-CN" altLang="en-US" smtClean="0">
                <a:ea typeface="SimSun" pitchFamily="2" charset="-122"/>
              </a:rPr>
              <a:t>回 </a:t>
            </a:r>
            <a:r>
              <a:rPr lang="en-US" altLang="zh-CN" smtClean="0">
                <a:ea typeface="SimSun" pitchFamily="2" charset="-122"/>
              </a:rPr>
              <a:t>(huí, to return)</a:t>
            </a:r>
          </a:p>
          <a:p>
            <a:r>
              <a:rPr lang="zh-CN" altLang="en-US" smtClean="0">
                <a:ea typeface="SimSun" pitchFamily="2" charset="-122"/>
              </a:rPr>
              <a:t>过 </a:t>
            </a:r>
            <a:r>
              <a:rPr lang="en-US" altLang="zh-CN" smtClean="0">
                <a:ea typeface="SimSun" pitchFamily="2" charset="-122"/>
              </a:rPr>
              <a:t>(guò, to go over)</a:t>
            </a:r>
          </a:p>
          <a:p>
            <a:r>
              <a:rPr lang="zh-CN" altLang="en-US" smtClean="0">
                <a:ea typeface="SimSun" pitchFamily="2" charset="-122"/>
              </a:rPr>
              <a:t>起 </a:t>
            </a:r>
            <a:r>
              <a:rPr lang="en-US" altLang="zh-CN" smtClean="0">
                <a:ea typeface="SimSun" pitchFamily="2" charset="-122"/>
              </a:rPr>
              <a:t>(qǐ, to rise)</a:t>
            </a:r>
          </a:p>
          <a:p>
            <a:r>
              <a:rPr lang="zh-CN" altLang="en-US" smtClean="0">
                <a:ea typeface="SimSun" pitchFamily="2" charset="-122"/>
              </a:rPr>
              <a:t>开 </a:t>
            </a:r>
            <a:r>
              <a:rPr lang="en-US" altLang="zh-CN" smtClean="0">
                <a:ea typeface="SimSun" pitchFamily="2" charset="-122"/>
              </a:rPr>
              <a:t>(kāi, to part from)</a:t>
            </a:r>
          </a:p>
          <a:p>
            <a:r>
              <a:rPr lang="zh-CN" altLang="en-US" smtClean="0">
                <a:ea typeface="SimSun" pitchFamily="2" charset="-122"/>
              </a:rPr>
              <a:t>到 </a:t>
            </a:r>
            <a:r>
              <a:rPr lang="en-US" altLang="zh-CN" smtClean="0">
                <a:ea typeface="SimSun" pitchFamily="2" charset="-122"/>
              </a:rPr>
              <a:t>(dào, to arrive)</a:t>
            </a:r>
          </a:p>
          <a:p>
            <a:r>
              <a:rPr lang="zh-CN" altLang="en-US" smtClean="0">
                <a:ea typeface="SimSun" pitchFamily="2" charset="-122"/>
              </a:rPr>
              <a:t>来 </a:t>
            </a:r>
            <a:r>
              <a:rPr lang="en-US" altLang="zh-CN" smtClean="0">
                <a:ea typeface="SimSun" pitchFamily="2" charset="-122"/>
              </a:rPr>
              <a:t>(lái, to come) </a:t>
            </a:r>
          </a:p>
          <a:p>
            <a:r>
              <a:rPr lang="zh-CN" altLang="en-US" smtClean="0">
                <a:ea typeface="SimSun" pitchFamily="2" charset="-122"/>
              </a:rPr>
              <a:t>去 </a:t>
            </a:r>
            <a:r>
              <a:rPr lang="en-US" altLang="zh-CN" smtClean="0">
                <a:ea typeface="SimSun" pitchFamily="2" charset="-122"/>
              </a:rPr>
              <a:t>(qù, to go)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directional verbs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579418"/>
            <a:ext cx="5760218" cy="4824413"/>
          </a:xfrm>
        </p:spPr>
        <p:txBody>
          <a:bodyPr/>
          <a:lstStyle/>
          <a:p>
            <a:r>
              <a:rPr lang="zh-CN" altLang="en-US" dirty="0" smtClean="0">
                <a:ea typeface="SimSun" pitchFamily="2" charset="-122"/>
              </a:rPr>
              <a:t>上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err="1" smtClean="0">
                <a:ea typeface="SimSun" pitchFamily="2" charset="-122"/>
              </a:rPr>
              <a:t>shàng</a:t>
            </a:r>
            <a:r>
              <a:rPr lang="en-US" altLang="zh-CN" dirty="0" smtClean="0">
                <a:ea typeface="SimSun" pitchFamily="2" charset="-122"/>
              </a:rPr>
              <a:t>, to go up</a:t>
            </a:r>
            <a:r>
              <a:rPr lang="en-US" altLang="zh-CN" dirty="0" smtClean="0">
                <a:ea typeface="SimSun" pitchFamily="2" charset="-122"/>
              </a:rPr>
              <a:t>)</a:t>
            </a:r>
            <a:r>
              <a:rPr lang="zh-TW" altLang="en-US" dirty="0" smtClean="0">
                <a:ea typeface="SimSun" pitchFamily="2" charset="-122"/>
              </a:rPr>
              <a:t> 上來 </a:t>
            </a:r>
            <a:r>
              <a:rPr lang="en-US" altLang="zh-TW" dirty="0" smtClean="0">
                <a:ea typeface="SimSun" pitchFamily="2" charset="-122"/>
              </a:rPr>
              <a:t>vs</a:t>
            </a:r>
            <a:r>
              <a:rPr lang="zh-TW" altLang="en-US" dirty="0" smtClean="0">
                <a:ea typeface="SimSun" pitchFamily="2" charset="-122"/>
              </a:rPr>
              <a:t> 上去 </a:t>
            </a:r>
            <a:endParaRPr lang="en-US" altLang="zh-CN" dirty="0" smtClean="0">
              <a:ea typeface="SimSun" pitchFamily="2" charset="-122"/>
            </a:endParaRPr>
          </a:p>
          <a:p>
            <a:r>
              <a:rPr lang="zh-CN" altLang="en-US" dirty="0" smtClean="0">
                <a:ea typeface="SimSun" pitchFamily="2" charset="-122"/>
              </a:rPr>
              <a:t>下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err="1" smtClean="0">
                <a:ea typeface="SimSun" pitchFamily="2" charset="-122"/>
              </a:rPr>
              <a:t>xià</a:t>
            </a:r>
            <a:r>
              <a:rPr lang="en-US" altLang="zh-CN" dirty="0" smtClean="0">
                <a:ea typeface="SimSun" pitchFamily="2" charset="-122"/>
              </a:rPr>
              <a:t>, to go down</a:t>
            </a:r>
            <a:r>
              <a:rPr lang="en-US" altLang="zh-CN" dirty="0" smtClean="0">
                <a:ea typeface="SimSun" pitchFamily="2" charset="-122"/>
              </a:rPr>
              <a:t>) </a:t>
            </a:r>
            <a:r>
              <a:rPr lang="zh-TW" altLang="en-US" dirty="0" smtClean="0">
                <a:ea typeface="SimSun" pitchFamily="2" charset="-122"/>
              </a:rPr>
              <a:t>下來 </a:t>
            </a:r>
            <a:r>
              <a:rPr lang="en-US" altLang="zh-TW" dirty="0" smtClean="0">
                <a:ea typeface="SimSun" pitchFamily="2" charset="-122"/>
              </a:rPr>
              <a:t>vs </a:t>
            </a:r>
            <a:r>
              <a:rPr lang="zh-TW" altLang="en-US" dirty="0" smtClean="0">
                <a:ea typeface="SimSun" pitchFamily="2" charset="-122"/>
              </a:rPr>
              <a:t>下去</a:t>
            </a:r>
            <a:endParaRPr lang="en-US" altLang="zh-CN" dirty="0" smtClean="0">
              <a:ea typeface="SimSun" pitchFamily="2" charset="-122"/>
            </a:endParaRPr>
          </a:p>
          <a:p>
            <a:r>
              <a:rPr lang="zh-CN" altLang="en-US" dirty="0" smtClean="0">
                <a:ea typeface="SimSun" pitchFamily="2" charset="-122"/>
              </a:rPr>
              <a:t>进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err="1" smtClean="0">
                <a:ea typeface="SimSun" pitchFamily="2" charset="-122"/>
              </a:rPr>
              <a:t>jìn</a:t>
            </a:r>
            <a:r>
              <a:rPr lang="en-US" altLang="zh-CN" dirty="0" smtClean="0">
                <a:ea typeface="SimSun" pitchFamily="2" charset="-122"/>
              </a:rPr>
              <a:t>, to go in</a:t>
            </a:r>
            <a:r>
              <a:rPr lang="en-US" altLang="zh-CN" dirty="0" smtClean="0">
                <a:ea typeface="SimSun" pitchFamily="2" charset="-122"/>
              </a:rPr>
              <a:t>)</a:t>
            </a:r>
            <a:r>
              <a:rPr lang="zh-TW" altLang="en-US" dirty="0" smtClean="0">
                <a:ea typeface="SimSun" pitchFamily="2" charset="-122"/>
              </a:rPr>
              <a:t> 進來 </a:t>
            </a:r>
            <a:r>
              <a:rPr lang="en-US" altLang="zh-TW" dirty="0" smtClean="0">
                <a:ea typeface="SimSun" pitchFamily="2" charset="-122"/>
              </a:rPr>
              <a:t>vs </a:t>
            </a:r>
            <a:r>
              <a:rPr lang="zh-TW" altLang="en-US" dirty="0" smtClean="0">
                <a:ea typeface="SimSun" pitchFamily="2" charset="-122"/>
              </a:rPr>
              <a:t>進去</a:t>
            </a:r>
            <a:endParaRPr lang="en-US" altLang="zh-CN" dirty="0" smtClean="0">
              <a:ea typeface="SimSun" pitchFamily="2" charset="-122"/>
            </a:endParaRPr>
          </a:p>
          <a:p>
            <a:r>
              <a:rPr lang="zh-CN" altLang="en-US" dirty="0" smtClean="0">
                <a:ea typeface="SimSun" pitchFamily="2" charset="-122"/>
              </a:rPr>
              <a:t>出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err="1" smtClean="0">
                <a:ea typeface="SimSun" pitchFamily="2" charset="-122"/>
              </a:rPr>
              <a:t>chū</a:t>
            </a:r>
            <a:r>
              <a:rPr lang="en-US" altLang="zh-CN" dirty="0" smtClean="0">
                <a:ea typeface="SimSun" pitchFamily="2" charset="-122"/>
              </a:rPr>
              <a:t>, to go out</a:t>
            </a:r>
            <a:r>
              <a:rPr lang="en-US" altLang="zh-CN" dirty="0" smtClean="0">
                <a:ea typeface="SimSun" pitchFamily="2" charset="-122"/>
              </a:rPr>
              <a:t>)</a:t>
            </a:r>
            <a:r>
              <a:rPr lang="zh-TW" altLang="en-US" dirty="0" smtClean="0">
                <a:ea typeface="SimSun" pitchFamily="2" charset="-122"/>
              </a:rPr>
              <a:t> </a:t>
            </a:r>
            <a:r>
              <a:rPr lang="zh-TW" altLang="en-US" dirty="0" smtClean="0">
                <a:ea typeface="SimSun" pitchFamily="2" charset="-122"/>
              </a:rPr>
              <a:t>出</a:t>
            </a:r>
            <a:r>
              <a:rPr lang="zh-TW" altLang="en-US" dirty="0">
                <a:ea typeface="SimSun" pitchFamily="2" charset="-122"/>
              </a:rPr>
              <a:t>來</a:t>
            </a:r>
            <a:r>
              <a:rPr lang="zh-TW" altLang="en-US" dirty="0" smtClean="0">
                <a:ea typeface="SimSun" pitchFamily="2" charset="-122"/>
              </a:rPr>
              <a:t> </a:t>
            </a:r>
            <a:r>
              <a:rPr lang="en-US" altLang="zh-TW" dirty="0" smtClean="0">
                <a:ea typeface="SimSun" pitchFamily="2" charset="-122"/>
              </a:rPr>
              <a:t>vs </a:t>
            </a:r>
            <a:r>
              <a:rPr lang="zh-TW" altLang="en-US" dirty="0" smtClean="0">
                <a:ea typeface="SimSun" pitchFamily="2" charset="-122"/>
              </a:rPr>
              <a:t>出去</a:t>
            </a:r>
            <a:endParaRPr lang="en-US" altLang="zh-CN" dirty="0" smtClean="0">
              <a:ea typeface="SimSun" pitchFamily="2" charset="-122"/>
            </a:endParaRPr>
          </a:p>
          <a:p>
            <a:r>
              <a:rPr lang="zh-CN" altLang="en-US" dirty="0" smtClean="0">
                <a:ea typeface="SimSun" pitchFamily="2" charset="-122"/>
              </a:rPr>
              <a:t>回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err="1" smtClean="0">
                <a:ea typeface="SimSun" pitchFamily="2" charset="-122"/>
              </a:rPr>
              <a:t>huí</a:t>
            </a:r>
            <a:r>
              <a:rPr lang="en-US" altLang="zh-CN" dirty="0" smtClean="0">
                <a:ea typeface="SimSun" pitchFamily="2" charset="-122"/>
              </a:rPr>
              <a:t>, to return</a:t>
            </a:r>
            <a:r>
              <a:rPr lang="en-US" altLang="zh-CN" dirty="0" smtClean="0">
                <a:ea typeface="SimSun" pitchFamily="2" charset="-122"/>
              </a:rPr>
              <a:t>)</a:t>
            </a:r>
            <a:r>
              <a:rPr lang="zh-TW" altLang="en-US" dirty="0" smtClean="0">
                <a:ea typeface="SimSun" pitchFamily="2" charset="-122"/>
              </a:rPr>
              <a:t> 回來 </a:t>
            </a:r>
            <a:r>
              <a:rPr lang="en-US" altLang="zh-TW" dirty="0" smtClean="0">
                <a:ea typeface="SimSun" pitchFamily="2" charset="-122"/>
              </a:rPr>
              <a:t>vs </a:t>
            </a:r>
            <a:r>
              <a:rPr lang="zh-TW" altLang="en-US" dirty="0" smtClean="0">
                <a:ea typeface="SimSun" pitchFamily="2" charset="-122"/>
              </a:rPr>
              <a:t>回去</a:t>
            </a:r>
            <a:endParaRPr lang="en-US" altLang="zh-CN" dirty="0" smtClean="0">
              <a:ea typeface="SimSun" pitchFamily="2" charset="-122"/>
            </a:endParaRPr>
          </a:p>
          <a:p>
            <a:r>
              <a:rPr lang="zh-CN" altLang="en-US" dirty="0" smtClean="0">
                <a:ea typeface="SimSun" pitchFamily="2" charset="-122"/>
              </a:rPr>
              <a:t>过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err="1" smtClean="0">
                <a:ea typeface="SimSun" pitchFamily="2" charset="-122"/>
              </a:rPr>
              <a:t>guò</a:t>
            </a:r>
            <a:r>
              <a:rPr lang="en-US" altLang="zh-CN" dirty="0" smtClean="0">
                <a:ea typeface="SimSun" pitchFamily="2" charset="-122"/>
              </a:rPr>
              <a:t>, to go over</a:t>
            </a:r>
            <a:r>
              <a:rPr lang="en-US" altLang="zh-CN" dirty="0" smtClean="0">
                <a:ea typeface="SimSun" pitchFamily="2" charset="-122"/>
              </a:rPr>
              <a:t>)</a:t>
            </a:r>
            <a:r>
              <a:rPr lang="zh-TW" altLang="en-US" dirty="0" smtClean="0">
                <a:ea typeface="SimSun" pitchFamily="2" charset="-122"/>
              </a:rPr>
              <a:t> 過來 </a:t>
            </a:r>
            <a:r>
              <a:rPr lang="en-US" altLang="zh-TW" dirty="0" smtClean="0">
                <a:ea typeface="SimSun" pitchFamily="2" charset="-122"/>
              </a:rPr>
              <a:t>vs </a:t>
            </a:r>
            <a:r>
              <a:rPr lang="zh-TW" altLang="en-US" dirty="0" smtClean="0">
                <a:ea typeface="SimSun" pitchFamily="2" charset="-122"/>
              </a:rPr>
              <a:t>過去</a:t>
            </a:r>
            <a:endParaRPr lang="en-US" altLang="zh-CN" dirty="0" smtClean="0">
              <a:ea typeface="SimSun" pitchFamily="2" charset="-122"/>
            </a:endParaRPr>
          </a:p>
          <a:p>
            <a:r>
              <a:rPr lang="zh-CN" altLang="en-US" dirty="0" smtClean="0">
                <a:ea typeface="SimSun" pitchFamily="2" charset="-122"/>
              </a:rPr>
              <a:t>起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err="1" smtClean="0">
                <a:ea typeface="SimSun" pitchFamily="2" charset="-122"/>
              </a:rPr>
              <a:t>qǐ</a:t>
            </a:r>
            <a:r>
              <a:rPr lang="en-US" altLang="zh-CN" dirty="0" smtClean="0">
                <a:ea typeface="SimSun" pitchFamily="2" charset="-122"/>
              </a:rPr>
              <a:t>, to rise</a:t>
            </a:r>
            <a:r>
              <a:rPr lang="en-US" altLang="zh-CN" dirty="0" smtClean="0">
                <a:ea typeface="SimSun" pitchFamily="2" charset="-122"/>
              </a:rPr>
              <a:t>)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zh-TW" altLang="en-US" dirty="0" smtClean="0">
                <a:ea typeface="SimSun" pitchFamily="2" charset="-122"/>
              </a:rPr>
              <a:t>拿起來 </a:t>
            </a:r>
            <a:r>
              <a:rPr lang="en-US" altLang="zh-TW" dirty="0" smtClean="0">
                <a:ea typeface="SimSun" pitchFamily="2" charset="-122"/>
              </a:rPr>
              <a:t>put it up </a:t>
            </a:r>
            <a:br>
              <a:rPr lang="en-US" altLang="zh-TW" dirty="0" smtClean="0">
                <a:ea typeface="SimSun" pitchFamily="2" charset="-122"/>
              </a:rPr>
            </a:br>
            <a:r>
              <a:rPr lang="zh-TW" altLang="en-US" dirty="0" smtClean="0">
                <a:ea typeface="SimSun" pitchFamily="2" charset="-122"/>
              </a:rPr>
              <a:t>看起來 </a:t>
            </a:r>
            <a:r>
              <a:rPr lang="en-US" altLang="zh-TW" dirty="0" smtClean="0">
                <a:ea typeface="SimSun" pitchFamily="2" charset="-122"/>
              </a:rPr>
              <a:t>it appears; it seems; looks like</a:t>
            </a:r>
            <a:br>
              <a:rPr lang="en-US" altLang="zh-TW" dirty="0" smtClean="0">
                <a:ea typeface="SimSun" pitchFamily="2" charset="-122"/>
              </a:rPr>
            </a:br>
            <a:r>
              <a:rPr lang="en-US" altLang="zh-TW" dirty="0" smtClean="0">
                <a:ea typeface="SimSun" pitchFamily="2" charset="-122"/>
              </a:rPr>
              <a:t>V+</a:t>
            </a:r>
            <a:r>
              <a:rPr lang="zh-TW" altLang="en-US" dirty="0" smtClean="0">
                <a:ea typeface="SimSun" pitchFamily="2" charset="-122"/>
              </a:rPr>
              <a:t>起來 </a:t>
            </a:r>
            <a:r>
              <a:rPr lang="en-US" altLang="zh-TW" dirty="0" smtClean="0">
                <a:ea typeface="SimSun" pitchFamily="2" charset="-122"/>
              </a:rPr>
              <a:t>start </a:t>
            </a:r>
            <a:r>
              <a:rPr lang="en-US" altLang="zh-TW" dirty="0" err="1" smtClean="0">
                <a:ea typeface="SimSun" pitchFamily="2" charset="-122"/>
              </a:rPr>
              <a:t>v+ing</a:t>
            </a:r>
            <a:r>
              <a:rPr lang="en-US" altLang="zh-TW" dirty="0" smtClean="0">
                <a:ea typeface="SimSun" pitchFamily="2" charset="-122"/>
              </a:rPr>
              <a:t> </a:t>
            </a:r>
            <a:br>
              <a:rPr lang="en-US" altLang="zh-TW" dirty="0" smtClean="0">
                <a:ea typeface="SimSun" pitchFamily="2" charset="-122"/>
              </a:rPr>
            </a:br>
            <a:endParaRPr lang="zh-CN" altLang="en-US" dirty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62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“compound directional complement.”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173163" y="1981200"/>
            <a:ext cx="7503293" cy="4114800"/>
          </a:xfrm>
        </p:spPr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When a simple directional complement such as </a:t>
            </a:r>
            <a:r>
              <a:rPr lang="zh-CN" altLang="en-US" dirty="0" smtClean="0">
                <a:ea typeface="SimSun" pitchFamily="2" charset="-122"/>
              </a:rPr>
              <a:t>上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zh-CN" altLang="en-US" dirty="0" smtClean="0">
                <a:ea typeface="SimSun" pitchFamily="2" charset="-122"/>
              </a:rPr>
              <a:t>下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zh-CN" altLang="en-US" dirty="0" smtClean="0">
                <a:ea typeface="SimSun" pitchFamily="2" charset="-122"/>
              </a:rPr>
              <a:t>进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zh-CN" altLang="en-US" dirty="0" smtClean="0">
                <a:ea typeface="SimSun" pitchFamily="2" charset="-122"/>
              </a:rPr>
              <a:t>出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zh-CN" altLang="en-US" dirty="0" smtClean="0">
                <a:ea typeface="SimSun" pitchFamily="2" charset="-122"/>
              </a:rPr>
              <a:t>回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zh-CN" altLang="en-US" dirty="0" smtClean="0">
                <a:ea typeface="SimSun" pitchFamily="2" charset="-122"/>
              </a:rPr>
              <a:t>过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zh-CN" altLang="en-US" dirty="0" smtClean="0">
                <a:ea typeface="SimSun" pitchFamily="2" charset="-122"/>
              </a:rPr>
              <a:t>起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zh-CN" altLang="en-US" dirty="0" smtClean="0">
                <a:ea typeface="SimSun" pitchFamily="2" charset="-122"/>
              </a:rPr>
              <a:t>开 </a:t>
            </a:r>
            <a:r>
              <a:rPr lang="en-US" altLang="zh-CN" dirty="0" smtClean="0">
                <a:ea typeface="SimSun" pitchFamily="2" charset="-122"/>
              </a:rPr>
              <a:t>or </a:t>
            </a:r>
            <a:r>
              <a:rPr lang="zh-CN" altLang="en-US" dirty="0" smtClean="0">
                <a:ea typeface="SimSun" pitchFamily="2" charset="-122"/>
              </a:rPr>
              <a:t>到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err="1" smtClean="0">
                <a:ea typeface="SimSun" pitchFamily="2" charset="-122"/>
              </a:rPr>
              <a:t>shang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en-US" altLang="zh-CN" dirty="0" err="1" smtClean="0">
                <a:ea typeface="SimSun" pitchFamily="2" charset="-122"/>
              </a:rPr>
              <a:t>xia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en-US" altLang="zh-CN" dirty="0" err="1" smtClean="0">
                <a:ea typeface="SimSun" pitchFamily="2" charset="-122"/>
              </a:rPr>
              <a:t>jin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en-US" altLang="zh-CN" dirty="0" err="1" smtClean="0">
                <a:ea typeface="SimSun" pitchFamily="2" charset="-122"/>
              </a:rPr>
              <a:t>chu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en-US" altLang="zh-CN" dirty="0" err="1" smtClean="0">
                <a:ea typeface="SimSun" pitchFamily="2" charset="-122"/>
              </a:rPr>
              <a:t>hui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en-US" altLang="zh-CN" dirty="0" err="1" smtClean="0">
                <a:ea typeface="SimSun" pitchFamily="2" charset="-122"/>
              </a:rPr>
              <a:t>guo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en-US" altLang="zh-CN" dirty="0" err="1" smtClean="0">
                <a:ea typeface="SimSun" pitchFamily="2" charset="-122"/>
              </a:rPr>
              <a:t>qi</a:t>
            </a:r>
            <a:r>
              <a:rPr lang="en-US" altLang="zh-CN" dirty="0" smtClean="0">
                <a:ea typeface="SimSun" pitchFamily="2" charset="-122"/>
              </a:rPr>
              <a:t>, </a:t>
            </a:r>
            <a:r>
              <a:rPr lang="en-US" altLang="zh-CN" dirty="0" err="1" smtClean="0">
                <a:ea typeface="SimSun" pitchFamily="2" charset="-122"/>
              </a:rPr>
              <a:t>kai</a:t>
            </a:r>
            <a:r>
              <a:rPr lang="en-US" altLang="zh-CN" dirty="0" smtClean="0">
                <a:ea typeface="SimSun" pitchFamily="2" charset="-122"/>
              </a:rPr>
              <a:t> or </a:t>
            </a:r>
            <a:r>
              <a:rPr lang="en-US" altLang="zh-CN" dirty="0" err="1" smtClean="0">
                <a:ea typeface="SimSun" pitchFamily="2" charset="-122"/>
              </a:rPr>
              <a:t>dao</a:t>
            </a:r>
            <a:r>
              <a:rPr lang="en-US" altLang="zh-CN" dirty="0" smtClean="0">
                <a:ea typeface="SimSun" pitchFamily="2" charset="-122"/>
              </a:rPr>
              <a:t>) is combined with </a:t>
            </a:r>
            <a:r>
              <a:rPr lang="zh-CN" altLang="en-US" dirty="0" smtClean="0">
                <a:ea typeface="SimSun" pitchFamily="2" charset="-122"/>
              </a:rPr>
              <a:t>来 </a:t>
            </a:r>
            <a:r>
              <a:rPr lang="en-US" altLang="zh-CN" dirty="0" smtClean="0">
                <a:ea typeface="SimSun" pitchFamily="2" charset="-122"/>
              </a:rPr>
              <a:t>or </a:t>
            </a:r>
            <a:r>
              <a:rPr lang="zh-CN" altLang="en-US" dirty="0" smtClean="0">
                <a:ea typeface="SimSun" pitchFamily="2" charset="-122"/>
              </a:rPr>
              <a:t>去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err="1" smtClean="0">
                <a:ea typeface="SimSun" pitchFamily="2" charset="-122"/>
              </a:rPr>
              <a:t>lai</a:t>
            </a:r>
            <a:r>
              <a:rPr lang="en-US" altLang="zh-CN" dirty="0" smtClean="0">
                <a:ea typeface="SimSun" pitchFamily="2" charset="-122"/>
              </a:rPr>
              <a:t> or </a:t>
            </a:r>
            <a:r>
              <a:rPr lang="en-US" altLang="zh-CN" dirty="0" err="1" smtClean="0">
                <a:ea typeface="SimSun" pitchFamily="2" charset="-122"/>
              </a:rPr>
              <a:t>qu</a:t>
            </a:r>
            <a:r>
              <a:rPr lang="en-US" altLang="zh-CN" dirty="0" smtClean="0">
                <a:ea typeface="SimSun" pitchFamily="2" charset="-122"/>
              </a:rPr>
              <a:t>), we have what is called a “compound directional complement.”</a:t>
            </a:r>
            <a:endParaRPr lang="zh-CN" altLang="en-US" dirty="0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Simple Directional Complements: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Pattern I: </a:t>
            </a:r>
          </a:p>
          <a:p>
            <a:r>
              <a:rPr lang="en-US" altLang="zh-CN" smtClean="0">
                <a:ea typeface="SimSun" pitchFamily="2" charset="-122"/>
              </a:rPr>
              <a:t>A. Subject + Verb + Place Word / Noun (Phrase) + </a:t>
            </a:r>
            <a:r>
              <a:rPr lang="zh-CN" altLang="en-US" smtClean="0">
                <a:ea typeface="SimSun" pitchFamily="2" charset="-122"/>
              </a:rPr>
              <a:t>来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去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B. Subject + Verb +</a:t>
            </a:r>
            <a:r>
              <a:rPr lang="zh-CN" altLang="en-US" smtClean="0">
                <a:ea typeface="SimSun" pitchFamily="2" charset="-122"/>
              </a:rPr>
              <a:t>来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去</a:t>
            </a:r>
            <a:r>
              <a:rPr lang="en-US" altLang="zh-CN" smtClean="0">
                <a:ea typeface="SimSun" pitchFamily="2" charset="-122"/>
              </a:rPr>
              <a:t>+ Noun</a:t>
            </a:r>
          </a:p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Pattern II: </a:t>
            </a:r>
          </a:p>
          <a:p>
            <a:r>
              <a:rPr lang="en-US" altLang="zh-CN" smtClean="0">
                <a:ea typeface="SimSun" pitchFamily="2" charset="-122"/>
              </a:rPr>
              <a:t>A. Subject + Verb + </a:t>
            </a:r>
            <a:r>
              <a:rPr lang="zh-CN" altLang="en-US" smtClean="0">
                <a:ea typeface="SimSun" pitchFamily="2" charset="-122"/>
              </a:rPr>
              <a:t>上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下</a:t>
            </a:r>
            <a:r>
              <a:rPr lang="en-US" altLang="zh-CN" smtClean="0">
                <a:ea typeface="SimSun" pitchFamily="2" charset="-122"/>
              </a:rPr>
              <a:t>… + Place Word /Noun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Simple Directional Complements: </a:t>
            </a:r>
            <a:br>
              <a:rPr lang="en-US" altLang="zh-CN" sz="2400" smtClean="0">
                <a:ea typeface="SimSun" pitchFamily="2" charset="-122"/>
              </a:rPr>
            </a:br>
            <a:r>
              <a:rPr lang="en-US" altLang="zh-CN" sz="2400" smtClean="0">
                <a:ea typeface="SimSun" pitchFamily="2" charset="-122"/>
              </a:rPr>
              <a:t>Pattern I: </a:t>
            </a:r>
            <a:br>
              <a:rPr lang="en-US" altLang="zh-CN" sz="2400" smtClean="0">
                <a:ea typeface="SimSun" pitchFamily="2" charset="-122"/>
              </a:rPr>
            </a:br>
            <a:r>
              <a:rPr lang="en-US" altLang="zh-CN" sz="2400" smtClean="0">
                <a:ea typeface="SimSun" pitchFamily="2" charset="-122"/>
              </a:rPr>
              <a:t>A. Subject + Verb + Place Word / Noun (Phrase) + </a:t>
            </a:r>
            <a:r>
              <a:rPr lang="zh-CN" altLang="en-US" sz="2400" smtClean="0">
                <a:ea typeface="SimSun" pitchFamily="2" charset="-122"/>
              </a:rPr>
              <a:t>来</a:t>
            </a:r>
            <a:r>
              <a:rPr lang="en-US" altLang="zh-CN" sz="2400" smtClean="0">
                <a:ea typeface="SimSun" pitchFamily="2" charset="-122"/>
              </a:rPr>
              <a:t>/</a:t>
            </a:r>
            <a:r>
              <a:rPr lang="zh-CN" altLang="en-US" sz="2400" smtClean="0">
                <a:ea typeface="SimSun" pitchFamily="2" charset="-122"/>
              </a:rPr>
              <a:t>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 下 楼 来。</a:t>
            </a:r>
            <a:endParaRPr lang="en-US" altLang="zh-CN" smtClean="0">
              <a:ea typeface="SimSun" pitchFamily="2" charset="-122"/>
            </a:endParaRPr>
          </a:p>
          <a:p>
            <a:r>
              <a:rPr lang="zh-CN" altLang="en-US" smtClean="0">
                <a:ea typeface="SimSun" pitchFamily="2" charset="-122"/>
              </a:rPr>
              <a:t> </a:t>
            </a:r>
            <a:r>
              <a:rPr lang="en-US" altLang="zh-CN" smtClean="0">
                <a:ea typeface="SimSun" pitchFamily="2" charset="-122"/>
              </a:rPr>
              <a:t>Tā xià lóu lai. </a:t>
            </a:r>
          </a:p>
          <a:p>
            <a:r>
              <a:rPr lang="en-US" altLang="zh-CN" smtClean="0">
                <a:ea typeface="SimSun" pitchFamily="2" charset="-122"/>
              </a:rPr>
              <a:t>(He is coming downstairs.)</a:t>
            </a:r>
          </a:p>
          <a:p>
            <a:r>
              <a:rPr lang="en-US" altLang="zh-CN" smtClean="0">
                <a:ea typeface="SimSun" pitchFamily="2" charset="-122"/>
              </a:rPr>
              <a:t>subject + verb + place word + directional complement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16013" y="457200"/>
            <a:ext cx="7848600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kid gave a very cute smile.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[The child smiled, and the child looked cute.]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Háizi xiào de hěn kě’ài.</a:t>
            </a:r>
          </a:p>
          <a:p>
            <a:r>
              <a:rPr lang="zh-CN" altLang="en-US" smtClean="0">
                <a:ea typeface="SimSun" pitchFamily="2" charset="-122"/>
              </a:rPr>
              <a:t>孩子笑得很可爱。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She is going upstairs.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她上楼去。   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shàng lóu qu. 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When a verb is followed by a location word, that verb can only be a directional verb such as </a:t>
            </a:r>
            <a:r>
              <a:rPr lang="zh-CN" altLang="en-US" smtClean="0">
                <a:ea typeface="SimSun" pitchFamily="2" charset="-122"/>
              </a:rPr>
              <a:t>上 </a:t>
            </a:r>
            <a:r>
              <a:rPr lang="en-US" altLang="zh-CN" smtClean="0">
                <a:ea typeface="SimSun" pitchFamily="2" charset="-122"/>
              </a:rPr>
              <a:t>(shàng), </a:t>
            </a:r>
            <a:r>
              <a:rPr lang="zh-CN" altLang="en-US" smtClean="0">
                <a:ea typeface="SimSun" pitchFamily="2" charset="-122"/>
              </a:rPr>
              <a:t>下 </a:t>
            </a:r>
            <a:r>
              <a:rPr lang="en-US" altLang="zh-CN" smtClean="0">
                <a:ea typeface="SimSun" pitchFamily="2" charset="-122"/>
              </a:rPr>
              <a:t>(xià), </a:t>
            </a:r>
            <a:r>
              <a:rPr lang="zh-CN" altLang="en-US" smtClean="0">
                <a:ea typeface="SimSun" pitchFamily="2" charset="-122"/>
              </a:rPr>
              <a:t>进 </a:t>
            </a:r>
            <a:r>
              <a:rPr lang="en-US" altLang="zh-CN" smtClean="0">
                <a:ea typeface="SimSun" pitchFamily="2" charset="-122"/>
              </a:rPr>
              <a:t>(jìn), </a:t>
            </a:r>
            <a:r>
              <a:rPr lang="zh-CN" altLang="en-US" smtClean="0">
                <a:ea typeface="SimSun" pitchFamily="2" charset="-122"/>
              </a:rPr>
              <a:t>出 </a:t>
            </a:r>
            <a:r>
              <a:rPr lang="en-US" altLang="zh-CN" smtClean="0">
                <a:ea typeface="SimSun" pitchFamily="2" charset="-122"/>
              </a:rPr>
              <a:t>(chū), </a:t>
            </a:r>
            <a:r>
              <a:rPr lang="zh-CN" altLang="en-US" smtClean="0">
                <a:ea typeface="SimSun" pitchFamily="2" charset="-122"/>
              </a:rPr>
              <a:t>回 </a:t>
            </a:r>
            <a:r>
              <a:rPr lang="en-US" altLang="zh-CN" smtClean="0">
                <a:ea typeface="SimSun" pitchFamily="2" charset="-122"/>
              </a:rPr>
              <a:t>(huí), </a:t>
            </a:r>
            <a:r>
              <a:rPr lang="zh-CN" altLang="en-US" smtClean="0">
                <a:ea typeface="SimSun" pitchFamily="2" charset="-122"/>
              </a:rPr>
              <a:t>过 </a:t>
            </a:r>
            <a:r>
              <a:rPr lang="en-US" altLang="zh-CN" smtClean="0">
                <a:ea typeface="SimSun" pitchFamily="2" charset="-122"/>
              </a:rPr>
              <a:t>(guò), or </a:t>
            </a:r>
            <a:r>
              <a:rPr lang="zh-CN" altLang="en-US" smtClean="0">
                <a:ea typeface="SimSun" pitchFamily="2" charset="-122"/>
              </a:rPr>
              <a:t>到 </a:t>
            </a:r>
            <a:r>
              <a:rPr lang="en-US" altLang="zh-CN" smtClean="0">
                <a:ea typeface="SimSun" pitchFamily="2" charset="-122"/>
              </a:rPr>
              <a:t>(dào), as shown in (1) and (2).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333375"/>
            <a:ext cx="7772400" cy="57626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请 你 买 一些水果 来。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Qǐng nǐ mǎi yì xiē shuǐguǒ lai.</a:t>
            </a:r>
          </a:p>
          <a:p>
            <a:r>
              <a:rPr lang="en-US" altLang="zh-CN" smtClean="0">
                <a:ea typeface="SimSun" pitchFamily="2" charset="-122"/>
              </a:rPr>
              <a:t> (Please buy some fruit [and bring it] here.)</a:t>
            </a:r>
          </a:p>
          <a:p>
            <a:r>
              <a:rPr lang="zh-CN" altLang="en-US" smtClean="0">
                <a:ea typeface="SimSun" pitchFamily="2" charset="-122"/>
              </a:rPr>
              <a:t> </a:t>
            </a:r>
            <a:r>
              <a:rPr lang="en-US" altLang="zh-CN" smtClean="0">
                <a:ea typeface="SimSun" pitchFamily="2" charset="-122"/>
              </a:rPr>
              <a:t>subject + verb + noun phrase + directional complement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9940" name="Picture 4" descr="I:\IntegratedChinese2_Textbook_Traditional(IC2_TB_TRAD)_4E\IC2_TB_4E_Production(PRO)\PRO_IC2_TB_TRAD_4E_10-WebAppFiles\JPG 72 DPI\IC2_4E_TB_img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997200"/>
            <a:ext cx="4103687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333375"/>
            <a:ext cx="7772400" cy="57626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你给他送一点儿吃的东西去。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gěi tā sòng yìdiǎnr chī de dōngxi qu. </a:t>
            </a:r>
          </a:p>
          <a:p>
            <a:r>
              <a:rPr lang="en-US" altLang="zh-CN" smtClean="0">
                <a:ea typeface="SimSun" pitchFamily="2" charset="-122"/>
              </a:rPr>
              <a:t>(Take some food to him.)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40964" name="Picture 4" descr="I:\IntegratedChinese2_Textbook_Traditional(IC2_TB_TRAD)_4E\IC2_TB_4E_Production(PRO)\PRO_IC2_TB_TRAD_4E_10-WebAppFiles\JPG 72 DPI\AdobeStock_115743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349500"/>
            <a:ext cx="4587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173163" y="476250"/>
            <a:ext cx="7772400" cy="561975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When the object of the verb is a location word, the sentence can only appear in Pattern A, as in (1) and (2). </a:t>
            </a:r>
          </a:p>
          <a:p>
            <a:r>
              <a:rPr lang="en-US" altLang="zh-CN" smtClean="0">
                <a:ea typeface="SimSun" pitchFamily="2" charset="-122"/>
              </a:rPr>
              <a:t>When the object is a regular noun and the action is not completed, the sentence often appears in Pattern A as well, as in (3) and (4).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Simple Directional Complements: </a:t>
            </a:r>
            <a:br>
              <a:rPr lang="en-US" altLang="zh-CN" sz="2400" smtClean="0">
                <a:ea typeface="SimSun" pitchFamily="2" charset="-122"/>
              </a:rPr>
            </a:br>
            <a:r>
              <a:rPr lang="en-US" altLang="zh-CN" sz="2400" smtClean="0">
                <a:ea typeface="SimSun" pitchFamily="2" charset="-122"/>
              </a:rPr>
              <a:t>Pattern I: </a:t>
            </a:r>
            <a:br>
              <a:rPr lang="en-US" altLang="zh-CN" sz="2400" smtClean="0">
                <a:ea typeface="SimSun" pitchFamily="2" charset="-122"/>
              </a:rPr>
            </a:br>
            <a:r>
              <a:rPr lang="en-US" altLang="zh-CN" sz="2400" smtClean="0">
                <a:ea typeface="SimSun" pitchFamily="2" charset="-122"/>
              </a:rPr>
              <a:t>B. Subject + Verb +</a:t>
            </a:r>
            <a:r>
              <a:rPr lang="zh-CN" altLang="en-US" sz="2400" smtClean="0">
                <a:ea typeface="SimSun" pitchFamily="2" charset="-122"/>
              </a:rPr>
              <a:t>来</a:t>
            </a:r>
            <a:r>
              <a:rPr lang="en-US" altLang="zh-CN" sz="2400" smtClean="0">
                <a:ea typeface="SimSun" pitchFamily="2" charset="-122"/>
              </a:rPr>
              <a:t>/</a:t>
            </a:r>
            <a:r>
              <a:rPr lang="zh-CN" altLang="en-US" sz="2400" smtClean="0">
                <a:ea typeface="SimSun" pitchFamily="2" charset="-122"/>
              </a:rPr>
              <a:t>去</a:t>
            </a:r>
            <a:r>
              <a:rPr lang="en-US" altLang="zh-CN" sz="2400" smtClean="0">
                <a:ea typeface="SimSun" pitchFamily="2" charset="-122"/>
              </a:rPr>
              <a:t>+ Noun</a:t>
            </a:r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989138"/>
            <a:ext cx="7772400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他买来了一些水果。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mǎi lai le yì xiē shuǐguǒ. </a:t>
            </a:r>
          </a:p>
          <a:p>
            <a:r>
              <a:rPr lang="en-US" altLang="zh-CN" smtClean="0">
                <a:ea typeface="SimSun" pitchFamily="2" charset="-122"/>
              </a:rPr>
              <a:t>(He bought some fruit and brought it here.)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43013" name="Picture 5" descr="I:\IntegratedChinese2_Textbook_Traditional(IC2_TB_TRAD)_4E\IC2_TB_4E_Production(PRO)\PRO_IC2_TB_TRAD_4E_10-WebAppFiles\JPG 72 DPI\IC2_4E_TB_img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933825"/>
            <a:ext cx="39497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ea typeface="SimSun" pitchFamily="2" charset="-122"/>
              </a:rPr>
              <a:t>Simple Directional Complements: </a:t>
            </a:r>
            <a:br>
              <a:rPr lang="en-US" altLang="zh-CN" sz="2800" smtClean="0">
                <a:ea typeface="SimSun" pitchFamily="2" charset="-122"/>
              </a:rPr>
            </a:br>
            <a:r>
              <a:rPr lang="en-US" altLang="zh-CN" sz="2800" smtClean="0">
                <a:ea typeface="SimSun" pitchFamily="2" charset="-122"/>
              </a:rPr>
              <a:t>Pattern II: </a:t>
            </a:r>
            <a:br>
              <a:rPr lang="en-US" altLang="zh-CN" sz="2800" smtClean="0">
                <a:ea typeface="SimSun" pitchFamily="2" charset="-122"/>
              </a:rPr>
            </a:br>
            <a:r>
              <a:rPr lang="en-US" altLang="zh-CN" sz="2800" smtClean="0">
                <a:ea typeface="SimSun" pitchFamily="2" charset="-122"/>
              </a:rPr>
              <a:t>A. Subject + Verb + </a:t>
            </a:r>
            <a:r>
              <a:rPr lang="zh-CN" altLang="en-US" sz="2800" smtClean="0">
                <a:ea typeface="SimSun" pitchFamily="2" charset="-122"/>
              </a:rPr>
              <a:t>上</a:t>
            </a:r>
            <a:r>
              <a:rPr lang="en-US" altLang="zh-CN" sz="2800" smtClean="0">
                <a:ea typeface="SimSun" pitchFamily="2" charset="-122"/>
              </a:rPr>
              <a:t>/</a:t>
            </a:r>
            <a:r>
              <a:rPr lang="zh-CN" altLang="en-US" sz="2800" smtClean="0">
                <a:ea typeface="SimSun" pitchFamily="2" charset="-122"/>
              </a:rPr>
              <a:t>下</a:t>
            </a:r>
            <a:r>
              <a:rPr lang="en-US" altLang="zh-CN" sz="2800" smtClean="0">
                <a:ea typeface="SimSun" pitchFamily="2" charset="-122"/>
              </a:rPr>
              <a:t>… + Place Word /Noun</a:t>
            </a:r>
            <a:endParaRPr lang="zh-CN" altLang="en-US" sz="28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他走上楼。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zǒu shang lóu. </a:t>
            </a:r>
          </a:p>
          <a:p>
            <a:r>
              <a:rPr lang="en-US" altLang="zh-CN" smtClean="0">
                <a:ea typeface="SimSun" pitchFamily="2" charset="-122"/>
              </a:rPr>
              <a:t>(He walked upstairs.) </a:t>
            </a:r>
          </a:p>
          <a:p>
            <a:r>
              <a:rPr lang="en-US" altLang="zh-CN" smtClean="0">
                <a:ea typeface="SimSun" pitchFamily="2" charset="-122"/>
              </a:rPr>
              <a:t>[The sentence doesn’t indicate whether the speaker is upstairs or downstairs.]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老师走进教室。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Lǎoshī zǒu jin jiàoshì. </a:t>
            </a:r>
          </a:p>
          <a:p>
            <a:r>
              <a:rPr lang="en-US" altLang="zh-CN" smtClean="0">
                <a:ea typeface="SimSun" pitchFamily="2" charset="-122"/>
              </a:rPr>
              <a:t>(The teacher walked into the classroom.) </a:t>
            </a:r>
          </a:p>
          <a:p>
            <a:r>
              <a:rPr lang="en-US" altLang="zh-CN" smtClean="0">
                <a:ea typeface="SimSun" pitchFamily="2" charset="-122"/>
              </a:rPr>
              <a:t>[The sentence doesn’t indicate whether the speaker is in the classroom or not.]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他拿出一张纸。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ná chu yì zhāng zhǐ. </a:t>
            </a:r>
          </a:p>
          <a:p>
            <a:r>
              <a:rPr lang="en-US" altLang="zh-CN" smtClean="0">
                <a:ea typeface="SimSun" pitchFamily="2" charset="-122"/>
              </a:rPr>
              <a:t>(He took out a piece of paper.)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46085" name="Picture 5" descr="I:\IntegratedChinese2_Textbook_Traditional(IC2_TB_TRAD)_4E\IC2_TB_4E_Production(PRO)\PRO_IC2_TB_TRAD_4E_10-WebAppFiles\JPG 72 DPI\Screen-Shot-2016-10-24-at-12.55.44-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429000"/>
            <a:ext cx="53292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772400" cy="1266825"/>
          </a:xfrm>
        </p:spPr>
        <p:txBody>
          <a:bodyPr/>
          <a:lstStyle/>
          <a:p>
            <a:r>
              <a:rPr lang="en-US" altLang="zh-CN" sz="2800" smtClean="0">
                <a:ea typeface="SimSun" pitchFamily="2" charset="-122"/>
              </a:rPr>
              <a:t>Compound Directional Complements </a:t>
            </a:r>
            <a:br>
              <a:rPr lang="en-US" altLang="zh-CN" sz="2800" smtClean="0">
                <a:ea typeface="SimSun" pitchFamily="2" charset="-122"/>
              </a:rPr>
            </a:br>
            <a:r>
              <a:rPr lang="en-US" altLang="zh-CN" sz="2400" smtClean="0">
                <a:ea typeface="SimSun" pitchFamily="2" charset="-122"/>
              </a:rPr>
              <a:t>A. Subject + Verb + </a:t>
            </a:r>
            <a:r>
              <a:rPr lang="zh-CN" altLang="en-US" sz="2400" smtClean="0">
                <a:ea typeface="SimSun" pitchFamily="2" charset="-122"/>
              </a:rPr>
              <a:t>上</a:t>
            </a:r>
            <a:r>
              <a:rPr lang="en-US" altLang="zh-CN" sz="2400" smtClean="0">
                <a:ea typeface="SimSun" pitchFamily="2" charset="-122"/>
              </a:rPr>
              <a:t>/</a:t>
            </a:r>
            <a:r>
              <a:rPr lang="zh-CN" altLang="en-US" sz="2400" smtClean="0">
                <a:ea typeface="SimSun" pitchFamily="2" charset="-122"/>
              </a:rPr>
              <a:t>下</a:t>
            </a:r>
            <a:r>
              <a:rPr lang="en-US" altLang="zh-CN" sz="2400" smtClean="0">
                <a:ea typeface="SimSun" pitchFamily="2" charset="-122"/>
              </a:rPr>
              <a:t>… + Place Word / Noun+ </a:t>
            </a:r>
            <a:r>
              <a:rPr lang="zh-CN" altLang="en-US" sz="2400" smtClean="0">
                <a:ea typeface="SimSun" pitchFamily="2" charset="-122"/>
              </a:rPr>
              <a:t>来</a:t>
            </a:r>
            <a:r>
              <a:rPr lang="en-US" altLang="zh-CN" sz="2400" smtClean="0">
                <a:ea typeface="SimSun" pitchFamily="2" charset="-122"/>
              </a:rPr>
              <a:t>/</a:t>
            </a:r>
            <a:r>
              <a:rPr lang="zh-CN" altLang="en-US" sz="2400" smtClean="0">
                <a:ea typeface="SimSun" pitchFamily="2" charset="-122"/>
              </a:rPr>
              <a:t>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她走下楼来。</a:t>
            </a:r>
            <a:endParaRPr lang="en-US" altLang="zh-CN" smtClean="0">
              <a:ea typeface="SimSun" pitchFamily="2" charset="-122"/>
            </a:endParaRPr>
          </a:p>
          <a:p>
            <a:r>
              <a:rPr lang="zh-CN" altLang="en-US" smtClean="0">
                <a:ea typeface="SimSun" pitchFamily="2" charset="-122"/>
              </a:rPr>
              <a:t> </a:t>
            </a:r>
            <a:r>
              <a:rPr lang="en-US" altLang="zh-CN" smtClean="0">
                <a:ea typeface="SimSun" pitchFamily="2" charset="-122"/>
              </a:rPr>
              <a:t>Tā zǒu xia lóu lai.</a:t>
            </a:r>
          </a:p>
          <a:p>
            <a:r>
              <a:rPr lang="en-US" altLang="zh-CN" smtClean="0">
                <a:ea typeface="SimSun" pitchFamily="2" charset="-122"/>
              </a:rPr>
              <a:t> (She walked downstairs.) </a:t>
            </a:r>
          </a:p>
          <a:p>
            <a:r>
              <a:rPr lang="en-US" altLang="zh-CN" smtClean="0">
                <a:ea typeface="SimSun" pitchFamily="2" charset="-122"/>
              </a:rPr>
              <a:t>[The speaker is downstairs.]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71550" y="457200"/>
            <a:ext cx="8172450" cy="1143000"/>
          </a:xfrm>
        </p:spPr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He was worn out from playing ball.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altLang="zh-CN" sz="4000" smtClean="0">
                <a:ea typeface="SimSun" pitchFamily="2" charset="-122"/>
              </a:rPr>
              <a:t>[He played ball, and he was worn out.]</a:t>
            </a:r>
            <a:endParaRPr lang="zh-CN" altLang="en-US" sz="40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Tā dǎ qiú dǎ de hěn lèi.</a:t>
            </a:r>
          </a:p>
          <a:p>
            <a:r>
              <a:rPr lang="zh-CN" altLang="en-US" smtClean="0">
                <a:ea typeface="SimSun" pitchFamily="2" charset="-122"/>
              </a:rPr>
              <a:t>他打球打得很累。</a:t>
            </a:r>
          </a:p>
        </p:txBody>
      </p:sp>
      <p:pic>
        <p:nvPicPr>
          <p:cNvPr id="7172" name="Picture 2" descr="I:\IntegratedChinese2_Textbook_Traditional(IC2_TB_TRAD)_4E\IC2_TB_4E_Production(PRO)\PRO_IC2_TB_TRAD_4E_10-WebAppFiles\JPG 72 DPI\AdobeStock_116912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463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773238"/>
            <a:ext cx="7772400" cy="4322762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老师走进教室去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来。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Lǎoshī zǒu jin jiàoshì qu/lai. </a:t>
            </a:r>
          </a:p>
          <a:p>
            <a:r>
              <a:rPr lang="en-US" altLang="zh-CN" smtClean="0">
                <a:ea typeface="SimSun" pitchFamily="2" charset="-122"/>
              </a:rPr>
              <a:t>(The teacher walked into the classroom.) </a:t>
            </a:r>
          </a:p>
          <a:p>
            <a:r>
              <a:rPr lang="en-US" altLang="zh-CN" smtClean="0">
                <a:ea typeface="SimSun" pitchFamily="2" charset="-122"/>
              </a:rPr>
              <a:t>With </a:t>
            </a:r>
            <a:r>
              <a:rPr lang="zh-CN" altLang="en-US" smtClean="0">
                <a:ea typeface="SimSun" pitchFamily="2" charset="-122"/>
              </a:rPr>
              <a:t>去</a:t>
            </a:r>
            <a:r>
              <a:rPr lang="en-US" altLang="zh-CN" smtClean="0">
                <a:ea typeface="SimSun" pitchFamily="2" charset="-122"/>
              </a:rPr>
              <a:t>, the speaker is not in the classroom; </a:t>
            </a:r>
          </a:p>
          <a:p>
            <a:r>
              <a:rPr lang="en-US" altLang="zh-CN" smtClean="0">
                <a:ea typeface="SimSun" pitchFamily="2" charset="-122"/>
              </a:rPr>
              <a:t>with </a:t>
            </a:r>
            <a:r>
              <a:rPr lang="zh-CN" altLang="en-US" smtClean="0">
                <a:ea typeface="SimSun" pitchFamily="2" charset="-122"/>
              </a:rPr>
              <a:t>来</a:t>
            </a:r>
            <a:r>
              <a:rPr lang="en-US" altLang="zh-CN" smtClean="0">
                <a:ea typeface="SimSun" pitchFamily="2" charset="-122"/>
              </a:rPr>
              <a:t>, the speaker is in the classroom.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2636838"/>
            <a:ext cx="7772400" cy="3459162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弟弟跳上床来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去。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Dìdi tiào shang chuáng lai/qu. </a:t>
            </a:r>
          </a:p>
          <a:p>
            <a:r>
              <a:rPr lang="en-US" altLang="zh-CN" smtClean="0">
                <a:ea typeface="SimSun" pitchFamily="2" charset="-122"/>
              </a:rPr>
              <a:t>(My little brother jumped onto the bed.) With </a:t>
            </a:r>
            <a:r>
              <a:rPr lang="zh-CN" altLang="en-US" smtClean="0">
                <a:ea typeface="SimSun" pitchFamily="2" charset="-122"/>
              </a:rPr>
              <a:t>来</a:t>
            </a:r>
            <a:r>
              <a:rPr lang="en-US" altLang="zh-CN" smtClean="0">
                <a:ea typeface="SimSun" pitchFamily="2" charset="-122"/>
              </a:rPr>
              <a:t>, the speaker is on the bed; </a:t>
            </a:r>
          </a:p>
          <a:p>
            <a:r>
              <a:rPr lang="en-US" altLang="zh-CN" smtClean="0">
                <a:ea typeface="SimSun" pitchFamily="2" charset="-122"/>
              </a:rPr>
              <a:t>with </a:t>
            </a:r>
            <a:r>
              <a:rPr lang="zh-CN" altLang="en-US" smtClean="0">
                <a:ea typeface="SimSun" pitchFamily="2" charset="-122"/>
              </a:rPr>
              <a:t>去</a:t>
            </a:r>
            <a:r>
              <a:rPr lang="en-US" altLang="zh-CN" smtClean="0">
                <a:ea typeface="SimSun" pitchFamily="2" charset="-122"/>
              </a:rPr>
              <a:t>, the speaker is not on the bed.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700213"/>
            <a:ext cx="7772400" cy="4395787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我的同学走进书店来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去。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de tóngxué zǒu jin shūdiàn lai/qu. </a:t>
            </a:r>
          </a:p>
          <a:p>
            <a:r>
              <a:rPr lang="en-US" altLang="zh-CN" smtClean="0">
                <a:ea typeface="SimSun" pitchFamily="2" charset="-122"/>
              </a:rPr>
              <a:t>(My classmate walked into the bookstore.) </a:t>
            </a:r>
          </a:p>
          <a:p>
            <a:r>
              <a:rPr lang="en-US" altLang="zh-CN" smtClean="0">
                <a:ea typeface="SimSun" pitchFamily="2" charset="-122"/>
              </a:rPr>
              <a:t>With </a:t>
            </a:r>
            <a:r>
              <a:rPr lang="zh-CN" altLang="en-US" smtClean="0">
                <a:ea typeface="SimSun" pitchFamily="2" charset="-122"/>
              </a:rPr>
              <a:t>来</a:t>
            </a:r>
            <a:r>
              <a:rPr lang="en-US" altLang="zh-CN" smtClean="0">
                <a:ea typeface="SimSun" pitchFamily="2" charset="-122"/>
              </a:rPr>
              <a:t>, the speaker was in the bookstore; </a:t>
            </a:r>
          </a:p>
          <a:p>
            <a:r>
              <a:rPr lang="en-US" altLang="zh-CN" smtClean="0">
                <a:ea typeface="SimSun" pitchFamily="2" charset="-122"/>
              </a:rPr>
              <a:t>with </a:t>
            </a:r>
            <a:r>
              <a:rPr lang="zh-CN" altLang="en-US" smtClean="0">
                <a:ea typeface="SimSun" pitchFamily="2" charset="-122"/>
              </a:rPr>
              <a:t>去</a:t>
            </a:r>
            <a:r>
              <a:rPr lang="en-US" altLang="zh-CN" smtClean="0">
                <a:ea typeface="SimSun" pitchFamily="2" charset="-122"/>
              </a:rPr>
              <a:t>, the speaker was not in the bookstore.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476250"/>
            <a:ext cx="7772400" cy="561975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请你买回一些梨来。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Qǐng nǐ mǎi hui yì xiē lí lai. </a:t>
            </a:r>
          </a:p>
          <a:p>
            <a:r>
              <a:rPr lang="en-US" altLang="zh-CN" smtClean="0">
                <a:ea typeface="SimSun" pitchFamily="2" charset="-122"/>
              </a:rPr>
              <a:t>(Please buy some pears and bring them back here.)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333375"/>
            <a:ext cx="7758113" cy="57626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他拿出一张纸来。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ná chu yì zhāng zhǐ lai. </a:t>
            </a:r>
          </a:p>
          <a:p>
            <a:r>
              <a:rPr lang="en-US" altLang="zh-CN" smtClean="0">
                <a:ea typeface="SimSun" pitchFamily="2" charset="-122"/>
              </a:rPr>
              <a:t>(He took out a piece of paper.)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  <p:pic>
        <p:nvPicPr>
          <p:cNvPr id="52228" name="Picture 5" descr="I:\IntegratedChinese2_Textbook_Traditional(IC2_TB_TRAD)_4E\IC2_TB_4E_Production(PRO)\PRO_IC2_TB_TRAD_4E_10-WebAppFiles\JPG 72 DPI\Screen-Shot-2016-10-24-at-12.55.44-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636838"/>
            <a:ext cx="53292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692150"/>
            <a:ext cx="7772400" cy="540385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 请大家都拿起笔来。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Qǐng dàjiā dōu ná qi bǐ lai. </a:t>
            </a:r>
          </a:p>
          <a:p>
            <a:r>
              <a:rPr lang="en-US" altLang="zh-CN" smtClean="0">
                <a:ea typeface="SimSun" pitchFamily="2" charset="-122"/>
              </a:rPr>
              <a:t>(Please pick up a pen, everyone.)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  <p:pic>
        <p:nvPicPr>
          <p:cNvPr id="53252" name="Picture 4" descr="I:\IntegratedChinese2_Textbook_Traditional(IC2_TB_TRAD)_4E\IC2_TB_4E_Production(PRO)\PRO_IC2_TB_TRAD_4E_10-WebAppFiles\JPG 72 DPI\IC2_4E_TB_img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65400"/>
            <a:ext cx="30956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260350"/>
            <a:ext cx="7772400" cy="583565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起 </a:t>
            </a:r>
            <a:r>
              <a:rPr lang="en-US" altLang="zh-CN" smtClean="0">
                <a:ea typeface="SimSun" pitchFamily="2" charset="-122"/>
              </a:rPr>
              <a:t>(qi), in the same way as </a:t>
            </a:r>
            <a:r>
              <a:rPr lang="zh-CN" altLang="en-US" smtClean="0">
                <a:ea typeface="SimSun" pitchFamily="2" charset="-122"/>
              </a:rPr>
              <a:t>起来 </a:t>
            </a:r>
            <a:r>
              <a:rPr lang="en-US" altLang="zh-CN" smtClean="0">
                <a:ea typeface="SimSun" pitchFamily="2" charset="-122"/>
              </a:rPr>
              <a:t>(qi lai), signifies a movement from a lower point to a higher point.  </a:t>
            </a:r>
          </a:p>
          <a:p>
            <a:r>
              <a:rPr lang="en-US" altLang="zh-CN" smtClean="0">
                <a:ea typeface="SimSun" pitchFamily="2" charset="-122"/>
              </a:rPr>
              <a:t>However, </a:t>
            </a:r>
            <a:r>
              <a:rPr lang="zh-CN" altLang="en-US" smtClean="0">
                <a:ea typeface="SimSun" pitchFamily="2" charset="-122"/>
              </a:rPr>
              <a:t>起 </a:t>
            </a:r>
            <a:r>
              <a:rPr lang="en-US" altLang="zh-CN" smtClean="0">
                <a:ea typeface="SimSun" pitchFamily="2" charset="-122"/>
              </a:rPr>
              <a:t>(qi) compounds only with </a:t>
            </a:r>
            <a:r>
              <a:rPr lang="zh-CN" altLang="en-US" smtClean="0">
                <a:ea typeface="SimSun" pitchFamily="2" charset="-122"/>
              </a:rPr>
              <a:t>来 </a:t>
            </a:r>
            <a:r>
              <a:rPr lang="en-US" altLang="zh-CN" smtClean="0">
                <a:ea typeface="SimSun" pitchFamily="2" charset="-122"/>
              </a:rPr>
              <a:t>(lai),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never with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去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(qu), </a:t>
            </a:r>
            <a:r>
              <a:rPr lang="en-US" altLang="zh-CN" smtClean="0">
                <a:ea typeface="SimSun" pitchFamily="2" charset="-122"/>
              </a:rPr>
              <a:t>in forming a directional complement combination.  </a:t>
            </a:r>
          </a:p>
          <a:p>
            <a:r>
              <a:rPr lang="en-US" altLang="zh-CN" smtClean="0">
                <a:ea typeface="SimSun" pitchFamily="2" charset="-122"/>
              </a:rPr>
              <a:t>The difference between </a:t>
            </a:r>
            <a:r>
              <a:rPr lang="zh-CN" altLang="en-US" smtClean="0">
                <a:ea typeface="SimSun" pitchFamily="2" charset="-122"/>
              </a:rPr>
              <a:t>上 </a:t>
            </a:r>
            <a:r>
              <a:rPr lang="en-US" altLang="zh-CN" smtClean="0">
                <a:ea typeface="SimSun" pitchFamily="2" charset="-122"/>
              </a:rPr>
              <a:t>(shang) and </a:t>
            </a:r>
            <a:r>
              <a:rPr lang="zh-CN" altLang="en-US" smtClean="0">
                <a:ea typeface="SimSun" pitchFamily="2" charset="-122"/>
              </a:rPr>
              <a:t>起 </a:t>
            </a:r>
            <a:r>
              <a:rPr lang="en-US" altLang="zh-CN" smtClean="0">
                <a:ea typeface="SimSun" pitchFamily="2" charset="-122"/>
              </a:rPr>
              <a:t>(qi) is that </a:t>
            </a:r>
            <a:r>
              <a:rPr lang="zh-CN" altLang="en-US" smtClean="0">
                <a:ea typeface="SimSun" pitchFamily="2" charset="-122"/>
              </a:rPr>
              <a:t>上 </a:t>
            </a:r>
            <a:r>
              <a:rPr lang="en-US" altLang="zh-CN" smtClean="0">
                <a:ea typeface="SimSun" pitchFamily="2" charset="-122"/>
              </a:rPr>
              <a:t>(shang) is followed by a location word which indicates the end point of the movement, while </a:t>
            </a:r>
            <a:r>
              <a:rPr lang="zh-CN" altLang="en-US" smtClean="0">
                <a:ea typeface="SimSun" pitchFamily="2" charset="-122"/>
              </a:rPr>
              <a:t>起 </a:t>
            </a:r>
            <a:r>
              <a:rPr lang="en-US" altLang="zh-CN" smtClean="0">
                <a:ea typeface="SimSun" pitchFamily="2" charset="-122"/>
              </a:rPr>
              <a:t>(qi) never precedes a location word.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to go upstairs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走上楼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zǒu shang lóu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53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*</a:t>
            </a:r>
            <a:r>
              <a:rPr lang="zh-CN" altLang="en-US" smtClean="0">
                <a:ea typeface="SimSun" pitchFamily="2" charset="-122"/>
              </a:rPr>
              <a:t>走起楼*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zǒu qi lóu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ea typeface="SimSun" pitchFamily="2" charset="-122"/>
              </a:rPr>
              <a:t>Compound Directional Complements </a:t>
            </a:r>
            <a:br>
              <a:rPr lang="en-US" altLang="zh-CN" sz="2800" smtClean="0">
                <a:ea typeface="SimSun" pitchFamily="2" charset="-122"/>
              </a:rPr>
            </a:br>
            <a:r>
              <a:rPr lang="en-US" altLang="zh-CN" sz="2800" smtClean="0">
                <a:ea typeface="SimSun" pitchFamily="2" charset="-122"/>
              </a:rPr>
              <a:t>B. Subject + Verb + </a:t>
            </a:r>
            <a:r>
              <a:rPr lang="zh-CN" altLang="en-US" sz="2800" smtClean="0">
                <a:ea typeface="SimSun" pitchFamily="2" charset="-122"/>
              </a:rPr>
              <a:t>上</a:t>
            </a:r>
            <a:r>
              <a:rPr lang="en-US" altLang="zh-CN" sz="2800" smtClean="0">
                <a:ea typeface="SimSun" pitchFamily="2" charset="-122"/>
              </a:rPr>
              <a:t>/</a:t>
            </a:r>
            <a:r>
              <a:rPr lang="zh-CN" altLang="en-US" sz="2800" smtClean="0">
                <a:ea typeface="SimSun" pitchFamily="2" charset="-122"/>
              </a:rPr>
              <a:t>下</a:t>
            </a:r>
            <a:r>
              <a:rPr lang="en-US" altLang="zh-CN" sz="2800" smtClean="0">
                <a:ea typeface="SimSun" pitchFamily="2" charset="-122"/>
              </a:rPr>
              <a:t>… + </a:t>
            </a:r>
            <a:r>
              <a:rPr lang="zh-CN" altLang="en-US" sz="2800" smtClean="0">
                <a:ea typeface="SimSun" pitchFamily="2" charset="-122"/>
              </a:rPr>
              <a:t>来</a:t>
            </a:r>
            <a:r>
              <a:rPr lang="en-US" altLang="zh-CN" sz="2800" smtClean="0">
                <a:ea typeface="SimSun" pitchFamily="2" charset="-122"/>
              </a:rPr>
              <a:t>/</a:t>
            </a:r>
            <a:r>
              <a:rPr lang="zh-CN" altLang="en-US" sz="2800" smtClean="0">
                <a:ea typeface="SimSun" pitchFamily="2" charset="-122"/>
              </a:rPr>
              <a:t>去 </a:t>
            </a:r>
            <a:r>
              <a:rPr lang="en-US" altLang="zh-CN" sz="2800" smtClean="0">
                <a:ea typeface="SimSun" pitchFamily="2" charset="-122"/>
              </a:rPr>
              <a:t>+ Noun</a:t>
            </a:r>
            <a:endParaRPr lang="zh-CN" altLang="en-US" sz="28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他买回来了一些水果。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mǎi hui lai le yì xiē shuǐguǒ. </a:t>
            </a:r>
          </a:p>
          <a:p>
            <a:r>
              <a:rPr lang="en-US" altLang="zh-CN" smtClean="0">
                <a:ea typeface="SimSun" pitchFamily="2" charset="-122"/>
              </a:rPr>
              <a:t>(He bought some fruit and brought it back here.)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  <p:pic>
        <p:nvPicPr>
          <p:cNvPr id="56325" name="Picture 5" descr="I:\IntegratedChinese2_Textbook_Traditional(IC2_TB_TRAD)_4E\IC2_TB_4E_Production(PRO)\PRO_IC2_TB_TRAD_4E_10-WebAppFiles\JPG 72 DPI\IC2_4E_TB_img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644900"/>
            <a:ext cx="42005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把 </a:t>
            </a:r>
            <a:r>
              <a:rPr lang="en-US" altLang="zh-CN" smtClean="0">
                <a:ea typeface="SimSun" pitchFamily="2" charset="-122"/>
              </a:rPr>
              <a:t>(bǎ) construction used with a directional complement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When the </a:t>
            </a:r>
            <a:r>
              <a:rPr lang="zh-CN" altLang="en-US" smtClean="0">
                <a:ea typeface="SimSun" pitchFamily="2" charset="-122"/>
              </a:rPr>
              <a:t>把 </a:t>
            </a:r>
            <a:r>
              <a:rPr lang="en-US" altLang="zh-CN" smtClean="0">
                <a:ea typeface="SimSun" pitchFamily="2" charset="-122"/>
              </a:rPr>
              <a:t>(bǎ) construction is used with a directional complement, the sentence can appear in either of these two patterns: </a:t>
            </a:r>
          </a:p>
          <a:p>
            <a:r>
              <a:rPr lang="en-US" altLang="zh-CN" smtClean="0">
                <a:ea typeface="SimSun" pitchFamily="2" charset="-122"/>
              </a:rPr>
              <a:t>I. Simple Directional Complement Subject + </a:t>
            </a:r>
            <a:r>
              <a:rPr lang="zh-CN" altLang="en-US" smtClean="0">
                <a:ea typeface="SimSun" pitchFamily="2" charset="-122"/>
              </a:rPr>
              <a:t>把 </a:t>
            </a:r>
            <a:r>
              <a:rPr lang="en-US" altLang="zh-CN" smtClean="0">
                <a:ea typeface="SimSun" pitchFamily="2" charset="-122"/>
              </a:rPr>
              <a:t>+ Object + Verb + </a:t>
            </a:r>
            <a:r>
              <a:rPr lang="zh-CN" altLang="en-US" smtClean="0">
                <a:ea typeface="SimSun" pitchFamily="2" charset="-122"/>
              </a:rPr>
              <a:t>来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去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II. Compound Directional Complement Subject + </a:t>
            </a:r>
            <a:r>
              <a:rPr lang="zh-CN" altLang="en-US" smtClean="0">
                <a:ea typeface="SimSun" pitchFamily="2" charset="-122"/>
              </a:rPr>
              <a:t>把 </a:t>
            </a:r>
            <a:r>
              <a:rPr lang="en-US" altLang="zh-CN" smtClean="0">
                <a:ea typeface="SimSun" pitchFamily="2" charset="-122"/>
              </a:rPr>
              <a:t>+ Object +Verb + </a:t>
            </a:r>
            <a:r>
              <a:rPr lang="zh-CN" altLang="en-US" smtClean="0">
                <a:ea typeface="SimSun" pitchFamily="2" charset="-122"/>
              </a:rPr>
              <a:t>上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下</a:t>
            </a:r>
            <a:r>
              <a:rPr lang="en-US" altLang="zh-CN" smtClean="0">
                <a:ea typeface="SimSun" pitchFamily="2" charset="-122"/>
              </a:rPr>
              <a:t>… (+ place word) + </a:t>
            </a:r>
            <a:r>
              <a:rPr lang="zh-CN" altLang="en-US" smtClean="0">
                <a:ea typeface="SimSun" pitchFamily="2" charset="-122"/>
              </a:rPr>
              <a:t>来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去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71550" y="692150"/>
            <a:ext cx="8172450" cy="1143000"/>
          </a:xfrm>
        </p:spPr>
        <p:txBody>
          <a:bodyPr/>
          <a:lstStyle/>
          <a:p>
            <a:r>
              <a:rPr lang="en-US" altLang="zh-CN" sz="2800" smtClean="0">
                <a:ea typeface="SimSun" pitchFamily="2" charset="-122"/>
              </a:rPr>
              <a:t>He was so happy that he ended up singing and dancing.</a:t>
            </a:r>
            <a:br>
              <a:rPr lang="en-US" altLang="zh-CN" sz="2800" smtClean="0">
                <a:ea typeface="SimSun" pitchFamily="2" charset="-122"/>
              </a:rPr>
            </a:br>
            <a:r>
              <a:rPr lang="en-US" altLang="zh-CN" sz="2800" smtClean="0">
                <a:ea typeface="SimSun" pitchFamily="2" charset="-122"/>
              </a:rPr>
              <a:t> [He was happy, and he was singing and dancing.]</a:t>
            </a:r>
            <a:endParaRPr lang="zh-CN" altLang="en-US" sz="28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2636838"/>
            <a:ext cx="3810000" cy="3459162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Tā gāoxìng de yòu chàng yòu tiào. </a:t>
            </a:r>
          </a:p>
          <a:p>
            <a:r>
              <a:rPr lang="zh-CN" altLang="en-US" smtClean="0">
                <a:ea typeface="SimSun" pitchFamily="2" charset="-122"/>
              </a:rPr>
              <a:t>他高兴得又唱又跳。</a:t>
            </a:r>
          </a:p>
        </p:txBody>
      </p:sp>
      <p:pic>
        <p:nvPicPr>
          <p:cNvPr id="8196" name="Picture 2" descr="I:\IntegratedChinese2_Textbook_Traditional(IC2_TB_TRAD)_4E\IC2_TB_4E_Production(PRO)\PRO_IC2_TB_TRAD_4E_10-WebAppFiles\JPG 72 DPI\IC2_4E_TB_img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708275"/>
            <a:ext cx="363537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ea typeface="SimSun" pitchFamily="2" charset="-122"/>
              </a:rPr>
              <a:t>I. Simple Directional Complement Subject + </a:t>
            </a:r>
            <a:r>
              <a:rPr lang="zh-CN" altLang="en-US" sz="2800" smtClean="0">
                <a:ea typeface="SimSun" pitchFamily="2" charset="-122"/>
              </a:rPr>
              <a:t>把 </a:t>
            </a:r>
            <a:r>
              <a:rPr lang="en-US" altLang="zh-CN" sz="2800" smtClean="0">
                <a:ea typeface="SimSun" pitchFamily="2" charset="-122"/>
              </a:rPr>
              <a:t>+ Object + Verb + </a:t>
            </a:r>
            <a:r>
              <a:rPr lang="zh-CN" altLang="en-US" sz="2800" smtClean="0">
                <a:ea typeface="SimSun" pitchFamily="2" charset="-122"/>
              </a:rPr>
              <a:t>来</a:t>
            </a:r>
            <a:r>
              <a:rPr lang="en-US" altLang="zh-CN" sz="2800" smtClean="0">
                <a:ea typeface="SimSun" pitchFamily="2" charset="-122"/>
              </a:rPr>
              <a:t>/</a:t>
            </a:r>
            <a:r>
              <a:rPr lang="zh-CN" altLang="en-US" sz="2800" smtClean="0">
                <a:ea typeface="SimSun" pitchFamily="2" charset="-122"/>
              </a:rPr>
              <a:t>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请把你的床搬来。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Qǐng bǎ nǐ de chuáng bān lai.</a:t>
            </a:r>
          </a:p>
          <a:p>
            <a:r>
              <a:rPr lang="en-US" altLang="zh-CN" smtClean="0">
                <a:ea typeface="SimSun" pitchFamily="2" charset="-122"/>
              </a:rPr>
              <a:t>Please move your bed here.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476250"/>
            <a:ext cx="7772400" cy="5554663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把这杯冰茶拿去。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Bǎ zhè bēi bīngchá ná qu. </a:t>
            </a:r>
          </a:p>
          <a:p>
            <a:r>
              <a:rPr lang="en-US" altLang="zh-CN" smtClean="0">
                <a:ea typeface="SimSun" pitchFamily="2" charset="-122"/>
              </a:rPr>
              <a:t>Take this glass of iced tea [with you].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  <p:pic>
        <p:nvPicPr>
          <p:cNvPr id="59396" name="Picture 4" descr="I:\IntegratedChinese2_Textbook_Traditional(IC2_TB_TRAD)_4E\IC2_TB_4E_Production(PRO)\PRO_IC2_TB_TRAD_4E_10-WebAppFiles\JPG 72 DPI\IC2_4E_TB_img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420938"/>
            <a:ext cx="2519363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971550" y="457200"/>
            <a:ext cx="7974013" cy="1143000"/>
          </a:xfrm>
        </p:spPr>
        <p:txBody>
          <a:bodyPr/>
          <a:lstStyle/>
          <a:p>
            <a:r>
              <a:rPr lang="en-US" altLang="zh-CN" sz="2800" smtClean="0">
                <a:ea typeface="SimSun" pitchFamily="2" charset="-122"/>
              </a:rPr>
              <a:t>II. Compound Directional Complement </a:t>
            </a:r>
            <a:br>
              <a:rPr lang="en-US" altLang="zh-CN" sz="2800" smtClean="0">
                <a:ea typeface="SimSun" pitchFamily="2" charset="-122"/>
              </a:rPr>
            </a:br>
            <a:r>
              <a:rPr lang="en-US" altLang="zh-CN" sz="2400" smtClean="0">
                <a:ea typeface="SimSun" pitchFamily="2" charset="-122"/>
              </a:rPr>
              <a:t>Subject + </a:t>
            </a:r>
            <a:r>
              <a:rPr lang="zh-CN" altLang="en-US" sz="2400" smtClean="0">
                <a:ea typeface="SimSun" pitchFamily="2" charset="-122"/>
              </a:rPr>
              <a:t>把 </a:t>
            </a:r>
            <a:r>
              <a:rPr lang="en-US" altLang="zh-CN" sz="2400" smtClean="0">
                <a:ea typeface="SimSun" pitchFamily="2" charset="-122"/>
              </a:rPr>
              <a:t>+ Object +Verb + </a:t>
            </a:r>
            <a:r>
              <a:rPr lang="zh-CN" altLang="en-US" sz="2400" smtClean="0">
                <a:ea typeface="SimSun" pitchFamily="2" charset="-122"/>
              </a:rPr>
              <a:t>上</a:t>
            </a:r>
            <a:r>
              <a:rPr lang="en-US" altLang="zh-CN" sz="2400" smtClean="0">
                <a:ea typeface="SimSun" pitchFamily="2" charset="-122"/>
              </a:rPr>
              <a:t>/</a:t>
            </a:r>
            <a:r>
              <a:rPr lang="zh-CN" altLang="en-US" sz="2400" smtClean="0">
                <a:ea typeface="SimSun" pitchFamily="2" charset="-122"/>
              </a:rPr>
              <a:t>下</a:t>
            </a:r>
            <a:r>
              <a:rPr lang="en-US" altLang="zh-CN" sz="2400" smtClean="0">
                <a:ea typeface="SimSun" pitchFamily="2" charset="-122"/>
              </a:rPr>
              <a:t>… (+ place word) + </a:t>
            </a:r>
            <a:r>
              <a:rPr lang="zh-CN" altLang="en-US" sz="2400" smtClean="0">
                <a:ea typeface="SimSun" pitchFamily="2" charset="-122"/>
              </a:rPr>
              <a:t>来</a:t>
            </a:r>
            <a:r>
              <a:rPr lang="en-US" altLang="zh-CN" sz="2400" smtClean="0">
                <a:ea typeface="SimSun" pitchFamily="2" charset="-122"/>
              </a:rPr>
              <a:t>/</a:t>
            </a:r>
            <a:r>
              <a:rPr lang="zh-CN" altLang="en-US" sz="2400" smtClean="0">
                <a:ea typeface="SimSun" pitchFamily="2" charset="-122"/>
              </a:rPr>
              <a:t>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700213"/>
            <a:ext cx="7772400" cy="43307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我把书拿起来了。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bǎ shū ná qi lai le. </a:t>
            </a:r>
          </a:p>
          <a:p>
            <a:r>
              <a:rPr lang="en-US" altLang="zh-CN" smtClean="0">
                <a:ea typeface="SimSun" pitchFamily="2" charset="-122"/>
              </a:rPr>
              <a:t>I picked up the book.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  <p:pic>
        <p:nvPicPr>
          <p:cNvPr id="60421" name="Picture 5" descr="I:\IntegratedChinese2_Textbook_Traditional(IC2_TB_TRAD)_4E\IC2_TB_4E_Production(PRO)\PRO_IC2_TB_TRAD_4E_10-WebAppFiles\JPG 72 DPI\IC2_4E_TB_img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573463"/>
            <a:ext cx="24145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549275"/>
            <a:ext cx="7772400" cy="55467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快把车开回家去。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Kuài bǎ chē kāi hui jiā qu. </a:t>
            </a:r>
          </a:p>
          <a:p>
            <a:r>
              <a:rPr lang="en-US" altLang="zh-CN" smtClean="0">
                <a:ea typeface="SimSun" pitchFamily="2" charset="-122"/>
              </a:rPr>
              <a:t>Drive the car back home right away.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/>
          </a:p>
        </p:txBody>
      </p:sp>
      <p:pic>
        <p:nvPicPr>
          <p:cNvPr id="61444" name="Picture 4" descr="I:\IntegratedChinese2_Textbook_Traditional(IC2_TB_TRAD)_4E\IC2_TB_4E_Production(PRO)\PRO_IC2_TB_TRAD_4E_10-WebAppFiles\JPG 72 DPI\IC2_4E_TB_img106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349500"/>
            <a:ext cx="4294187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5724525"/>
          </a:xfrm>
        </p:spPr>
        <p:txBody>
          <a:bodyPr/>
          <a:lstStyle/>
          <a:p>
            <a:pPr algn="ctr"/>
            <a:r>
              <a:rPr lang="zh-CN" altLang="en-US" sz="9000" smtClean="0">
                <a:ea typeface="SimSun" pitchFamily="2" charset="-122"/>
              </a:rPr>
              <a:t>谢谢</a:t>
            </a:r>
            <a:r>
              <a:rPr lang="en-US" altLang="zh-CN" sz="9000" smtClean="0">
                <a:ea typeface="SimSun" pitchFamily="2" charset="-122"/>
              </a:rPr>
              <a:t/>
            </a:r>
            <a:br>
              <a:rPr lang="en-US" altLang="zh-CN" sz="9000" smtClean="0">
                <a:ea typeface="SimSun" pitchFamily="2" charset="-122"/>
              </a:rPr>
            </a:br>
            <a:r>
              <a:rPr lang="en-US" altLang="zh-CN" sz="9000" smtClean="0">
                <a:ea typeface="SimSun" pitchFamily="2" charset="-122"/>
              </a:rPr>
              <a:t/>
            </a:r>
            <a:br>
              <a:rPr lang="en-US" altLang="zh-CN" sz="9000" smtClean="0">
                <a:ea typeface="SimSun" pitchFamily="2" charset="-122"/>
              </a:rPr>
            </a:br>
            <a:r>
              <a:rPr lang="zh-CN" altLang="en-US" sz="9600" smtClean="0">
                <a:ea typeface="SimSun" pitchFamily="2" charset="-122"/>
              </a:rPr>
              <a:t>再见</a:t>
            </a:r>
            <a:r>
              <a:rPr lang="en-US" altLang="zh-CN" sz="9600" smtClean="0">
                <a:ea typeface="SimSun" pitchFamily="2" charset="-122"/>
              </a:rPr>
              <a:t>!</a:t>
            </a:r>
            <a:r>
              <a:rPr lang="zh-CN" altLang="en-US" sz="9600" smtClean="0">
                <a:ea typeface="SimSun" pitchFamily="2" charset="-122"/>
              </a:rPr>
              <a:t/>
            </a:r>
            <a:br>
              <a:rPr lang="zh-CN" altLang="en-US" sz="9600" smtClean="0">
                <a:ea typeface="SimSun" pitchFamily="2" charset="-122"/>
              </a:rPr>
            </a:br>
            <a:endParaRPr lang="zh-CN" altLang="en-US" sz="9000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In the sentences above,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the verbs </a:t>
            </a:r>
            <a:r>
              <a:rPr lang="zh-CN" altLang="en-US" smtClean="0">
                <a:ea typeface="SimSun" pitchFamily="2" charset="-122"/>
              </a:rPr>
              <a:t>玩 </a:t>
            </a:r>
            <a:r>
              <a:rPr lang="en-US" altLang="zh-CN" smtClean="0">
                <a:ea typeface="SimSun" pitchFamily="2" charset="-122"/>
              </a:rPr>
              <a:t>(wán), </a:t>
            </a:r>
            <a:r>
              <a:rPr lang="zh-CN" altLang="en-US" smtClean="0">
                <a:ea typeface="SimSun" pitchFamily="2" charset="-122"/>
              </a:rPr>
              <a:t>笑 </a:t>
            </a:r>
            <a:r>
              <a:rPr lang="en-US" altLang="zh-CN" smtClean="0">
                <a:ea typeface="SimSun" pitchFamily="2" charset="-122"/>
              </a:rPr>
              <a:t>(xiào), and </a:t>
            </a:r>
            <a:r>
              <a:rPr lang="zh-CN" altLang="en-US" smtClean="0">
                <a:ea typeface="SimSun" pitchFamily="2" charset="-122"/>
              </a:rPr>
              <a:t>打球 </a:t>
            </a:r>
            <a:r>
              <a:rPr lang="en-US" altLang="zh-CN" smtClean="0">
                <a:ea typeface="SimSun" pitchFamily="2" charset="-122"/>
              </a:rPr>
              <a:t>(dǎ qiú) and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the adjective</a:t>
            </a:r>
            <a:r>
              <a:rPr lang="en-US" altLang="zh-CN" smtClean="0">
                <a:ea typeface="SimSun" pitchFamily="2" charset="-122"/>
              </a:rPr>
              <a:t> </a:t>
            </a:r>
            <a:r>
              <a:rPr lang="zh-CN" altLang="en-US" smtClean="0">
                <a:ea typeface="SimSun" pitchFamily="2" charset="-122"/>
              </a:rPr>
              <a:t>高兴 </a:t>
            </a:r>
            <a:r>
              <a:rPr lang="en-US" altLang="zh-CN" smtClean="0">
                <a:ea typeface="SimSun" pitchFamily="2" charset="-122"/>
              </a:rPr>
              <a:t>(gāoxìng)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give the causes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the complements </a:t>
            </a:r>
            <a:r>
              <a:rPr lang="zh-CN" altLang="en-US" smtClean="0">
                <a:ea typeface="SimSun" pitchFamily="2" charset="-122"/>
              </a:rPr>
              <a:t>高兴 </a:t>
            </a:r>
            <a:r>
              <a:rPr lang="en-US" altLang="zh-CN" smtClean="0">
                <a:ea typeface="SimSun" pitchFamily="2" charset="-122"/>
              </a:rPr>
              <a:t>(gāoxìng), </a:t>
            </a:r>
            <a:r>
              <a:rPr lang="zh-CN" altLang="en-US" smtClean="0">
                <a:ea typeface="SimSun" pitchFamily="2" charset="-122"/>
              </a:rPr>
              <a:t>可爱 </a:t>
            </a:r>
            <a:r>
              <a:rPr lang="en-US" altLang="zh-CN" smtClean="0">
                <a:ea typeface="SimSun" pitchFamily="2" charset="-122"/>
              </a:rPr>
              <a:t>(kě’ài), </a:t>
            </a:r>
            <a:r>
              <a:rPr lang="zh-CN" altLang="en-US" smtClean="0">
                <a:ea typeface="SimSun" pitchFamily="2" charset="-122"/>
              </a:rPr>
              <a:t>累 </a:t>
            </a:r>
            <a:r>
              <a:rPr lang="en-US" altLang="zh-CN" smtClean="0">
                <a:ea typeface="SimSun" pitchFamily="2" charset="-122"/>
              </a:rPr>
              <a:t>(lèi) and </a:t>
            </a:r>
            <a:r>
              <a:rPr lang="zh-CN" altLang="en-US" smtClean="0">
                <a:ea typeface="SimSun" pitchFamily="2" charset="-122"/>
              </a:rPr>
              <a:t>又唱又跳 </a:t>
            </a:r>
            <a:r>
              <a:rPr lang="en-US" altLang="zh-CN" smtClean="0">
                <a:ea typeface="SimSun" pitchFamily="2" charset="-122"/>
              </a:rPr>
              <a:t>(yòu chàng yòu tiào)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describe the effects on the subject.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when an adjective serves as a descriptive complement, it is often preceded by the adverb </a:t>
            </a:r>
            <a:r>
              <a:rPr lang="zh-CN" altLang="en-US" smtClean="0">
                <a:ea typeface="SimSun" pitchFamily="2" charset="-122"/>
              </a:rPr>
              <a:t>很 </a:t>
            </a:r>
            <a:r>
              <a:rPr lang="en-US" altLang="zh-CN" smtClean="0">
                <a:ea typeface="SimSun" pitchFamily="2" charset="-122"/>
              </a:rPr>
              <a:t>(hěn), just like a predicate adjective.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A complement describing the subject seldom appears in the negative.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68638"/>
            <a:ext cx="7772400" cy="1160462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  <a:ea typeface="SimSun" pitchFamily="2" charset="-122"/>
              </a:rPr>
              <a:t>INCORRECT:</a:t>
            </a:r>
          </a:p>
          <a:p>
            <a:r>
              <a:rPr lang="en-US" altLang="zh-CN" smtClean="0">
                <a:ea typeface="SimSun" pitchFamily="2" charset="-122"/>
              </a:rPr>
              <a:t>Tā gāoxìng de méiyǒu yòu chàng yòu tiào.</a:t>
            </a:r>
          </a:p>
          <a:p>
            <a:r>
              <a:rPr lang="zh-CN" altLang="en-US" smtClean="0">
                <a:ea typeface="SimSun" pitchFamily="2" charset="-122"/>
              </a:rPr>
              <a:t>他高兴得没有又唱又跳。</a:t>
            </a:r>
            <a:endParaRPr lang="en-US" altLang="zh-CN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714</TotalTime>
  <Words>2731</Words>
  <Application>Microsoft Office PowerPoint</Application>
  <PresentationFormat>On-screen Show (4:3)</PresentationFormat>
  <Paragraphs>253</Paragraphs>
  <Slides>64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MS PGothic</vt:lpstr>
      <vt:lpstr>SimSun</vt:lpstr>
      <vt:lpstr>Arial</vt:lpstr>
      <vt:lpstr>Calibri</vt:lpstr>
      <vt:lpstr>Times New Roman</vt:lpstr>
      <vt:lpstr>Wingdings</vt:lpstr>
      <vt:lpstr>Dad`s Tie</vt:lpstr>
      <vt:lpstr>Lesson 16</vt:lpstr>
      <vt:lpstr>Descriptive Complements </vt:lpstr>
      <vt:lpstr>We had a happy time playing.  [We played. We were very happy.]</vt:lpstr>
      <vt:lpstr>The kid gave a very cute smile.  [The child smiled, and the child looked cute.]</vt:lpstr>
      <vt:lpstr>He was worn out from playing ball. [He played ball, and he was worn out.]</vt:lpstr>
      <vt:lpstr>He was so happy that he ended up singing and dancing.  [He was happy, and he was singing and dancing.]</vt:lpstr>
      <vt:lpstr>PowerPoint Presentation</vt:lpstr>
      <vt:lpstr>PowerPoint Presentation</vt:lpstr>
      <vt:lpstr>A complement describing the subject seldom appears in the negative.</vt:lpstr>
      <vt:lpstr>For the use of the word 印象 (yìnxiàng, impression), compare these two sentences:</vt:lpstr>
      <vt:lpstr>……印象怎麼樣？</vt:lpstr>
      <vt:lpstr>PowerPoint Presentation</vt:lpstr>
      <vt:lpstr>PowerPoint Presentation</vt:lpstr>
      <vt:lpstr>to show a film</vt:lpstr>
      <vt:lpstr>Potential Complements</vt:lpstr>
      <vt:lpstr>Dancing is too difficult.  I can’t learn it.</vt:lpstr>
      <vt:lpstr>PowerPoint Presentation</vt:lpstr>
      <vt:lpstr>I can’t finish watching this DVD today.</vt:lpstr>
      <vt:lpstr>PowerPoint Presentation</vt:lpstr>
      <vt:lpstr>PowerPoint Presentation</vt:lpstr>
      <vt:lpstr>Can you eat fifty dumplings or not?</vt:lpstr>
      <vt:lpstr>They are often the only way to convey the idea that the absence of certain conditions prevents a result from being achieved.</vt:lpstr>
      <vt:lpstr>The teacher speaks too fast.  I can’t hear [her] clearly.</vt:lpstr>
      <vt:lpstr>PowerPoint Presentation</vt:lpstr>
      <vt:lpstr>There is too much homework today.  I can’t finish it.</vt:lpstr>
      <vt:lpstr>早 (zǎo)</vt:lpstr>
      <vt:lpstr>就 (jiù)</vt:lpstr>
      <vt:lpstr>Our class is small,  with just eight students.</vt:lpstr>
      <vt:lpstr>There’s little homework today. Only five Chinese characters.</vt:lpstr>
      <vt:lpstr>There are five people in our family. Only you are allergic to MSG.</vt:lpstr>
      <vt:lpstr>I have cleaned two of the three rooms. Only one room hasn’t been tidied up yet.</vt:lpstr>
      <vt:lpstr>Achieving certainty with one word: 一言为定 (yì yán wéi dìng)</vt:lpstr>
      <vt:lpstr>PowerPoint Presentation</vt:lpstr>
      <vt:lpstr>Directional Complements</vt:lpstr>
      <vt:lpstr>directional verbs</vt:lpstr>
      <vt:lpstr>directional verbs</vt:lpstr>
      <vt:lpstr>“compound directional complement.”</vt:lpstr>
      <vt:lpstr>Simple Directional Complements:</vt:lpstr>
      <vt:lpstr>Simple Directional Complements:  Pattern I:  A. Subject + Verb + Place Word / Noun (Phrase) + 来/去</vt:lpstr>
      <vt:lpstr>She is going upstairs.</vt:lpstr>
      <vt:lpstr>PowerPoint Presentation</vt:lpstr>
      <vt:lpstr>PowerPoint Presentation</vt:lpstr>
      <vt:lpstr>PowerPoint Presentation</vt:lpstr>
      <vt:lpstr>PowerPoint Presentation</vt:lpstr>
      <vt:lpstr>Simple Directional Complements:  Pattern I:  B. Subject + Verb +来/去+ Noun</vt:lpstr>
      <vt:lpstr>Simple Directional Complements:  Pattern II:  A. Subject + Verb + 上/下… + Place Word /Noun</vt:lpstr>
      <vt:lpstr>PowerPoint Presentation</vt:lpstr>
      <vt:lpstr>PowerPoint Presentation</vt:lpstr>
      <vt:lpstr>Compound Directional Complements  A. Subject + Verb + 上/下… + Place Word / Noun+ 来/去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go upstairs</vt:lpstr>
      <vt:lpstr>Compound Directional Complements  B. Subject + Verb + 上/下… + 来/去 + Noun</vt:lpstr>
      <vt:lpstr>把 (bǎ) construction used with a directional complement</vt:lpstr>
      <vt:lpstr>I. Simple Directional Complement Subject + 把 + Object + Verb + 来/去</vt:lpstr>
      <vt:lpstr>PowerPoint Presentation</vt:lpstr>
      <vt:lpstr>II. Compound Directional Complement  Subject + 把 + Object +Verb + 上/下… (+ place word) + 来/去</vt:lpstr>
      <vt:lpstr>PowerPoint Presentation</vt:lpstr>
      <vt:lpstr>谢谢  再见! </vt:lpstr>
    </vt:vector>
  </TitlesOfParts>
  <Company>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Dialogue 2</dc:title>
  <dc:creator>yan</dc:creator>
  <cp:lastModifiedBy>Lotus Perry</cp:lastModifiedBy>
  <cp:revision>43</cp:revision>
  <cp:lastPrinted>1601-01-01T00:00:00Z</cp:lastPrinted>
  <dcterms:created xsi:type="dcterms:W3CDTF">2011-11-13T14:51:50Z</dcterms:created>
  <dcterms:modified xsi:type="dcterms:W3CDTF">2024-03-05T00:10:58Z</dcterms:modified>
</cp:coreProperties>
</file>