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29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3024" y="-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SimSun" pitchFamily="2" charset="-122"/>
              </a:defRPr>
            </a:lvl1pPr>
          </a:lstStyle>
          <a:p>
            <a:pPr>
              <a:defRPr/>
            </a:pPr>
            <a:fld id="{218E756B-91AC-4762-B01C-0447A9B707B2}" type="datetimeFigureOut">
              <a:rPr lang="zh-CN" altLang="en-US"/>
              <a:pPr>
                <a:defRPr/>
              </a:pPr>
              <a:t>2017/8/17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SimSun" pitchFamily="2" charset="-122"/>
              </a:defRPr>
            </a:lvl1pPr>
          </a:lstStyle>
          <a:p>
            <a:pPr>
              <a:defRPr/>
            </a:pPr>
            <a:fld id="{8E8D298B-2D5E-494D-B892-4008B54CF2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899663"/>
            <a:ext cx="7772400" cy="584775"/>
          </a:xfrm>
        </p:spPr>
        <p:txBody>
          <a:bodyPr anchor="b">
            <a:spAutoFit/>
          </a:bodyPr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512EE78-2953-46F9-94EE-25B2B28ADF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CF551-6916-4F1C-812B-C6E378FF9B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644E7-2244-42C7-9714-D5CCF6BECC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77724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3163" y="4114800"/>
            <a:ext cx="7772400" cy="1981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B3B3D-A920-4B4A-8856-B7F6A0DDFE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F69E-793E-4DD5-97A7-D043AFBB02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4B5E5-7DF9-4B49-A15F-9D3D74B18E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E2BF-16EA-43ED-BEF2-37E2ECE5BC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6AE1-9F19-4A6F-B375-D581870839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4EC8D-0433-4F43-941F-ED1AB17710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3C34-2550-4087-ACCE-3D38CD8ABF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1C6F2-CB5F-470A-B2A3-3C864CA9FF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FB602-704D-41FA-916E-04F60F92D9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8207F-CD28-47F4-B116-41B339D27A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48E6A-8348-45CA-AD24-C3664BA400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97497140-2219-4EB2-950D-BC47A97583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I:\IntegratedChinese2_Textbook_Traditional(IC2_TB_TRAD)_4E\IC2_TB_4E_Production(PRO)\PRO_IC2_TB_TRAD_4E_10-WebAppFiles\JPG 72 DPI\IC2_4E_TB_img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0"/>
            <a:ext cx="10285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825" y="4365625"/>
            <a:ext cx="8766175" cy="2168525"/>
          </a:xfrm>
        </p:spPr>
        <p:txBody>
          <a:bodyPr/>
          <a:lstStyle/>
          <a:p>
            <a:pPr eaLnBrk="1" hangingPunct="1"/>
            <a:r>
              <a:rPr lang="en-US" altLang="zh-CN" sz="4500" b="1" smtClean="0">
                <a:solidFill>
                  <a:srgbClr val="002060"/>
                </a:solidFill>
                <a:ea typeface="SimSun" pitchFamily="2" charset="-122"/>
              </a:rPr>
              <a:t>Lesson 15</a:t>
            </a:r>
            <a:br>
              <a:rPr lang="en-US" altLang="zh-CN" sz="4500" b="1" smtClean="0">
                <a:solidFill>
                  <a:srgbClr val="002060"/>
                </a:solidFill>
                <a:ea typeface="SimSun" pitchFamily="2" charset="-122"/>
              </a:rPr>
            </a:br>
            <a:r>
              <a:rPr lang="zh-CN" altLang="en-US" sz="4500" b="1" smtClean="0">
                <a:solidFill>
                  <a:srgbClr val="002060"/>
                </a:solidFill>
                <a:ea typeface="SimSun" pitchFamily="2" charset="-122"/>
              </a:rPr>
              <a:t>看病</a:t>
            </a:r>
            <a:r>
              <a:rPr lang="en-US" altLang="zh-CN" sz="4500" b="1" smtClean="0">
                <a:solidFill>
                  <a:srgbClr val="002060"/>
                </a:solidFill>
                <a:ea typeface="SimSun" pitchFamily="2" charset="-122"/>
              </a:rPr>
              <a:t/>
            </a:r>
            <a:br>
              <a:rPr lang="en-US" altLang="zh-CN" sz="4500" b="1" smtClean="0">
                <a:solidFill>
                  <a:srgbClr val="002060"/>
                </a:solidFill>
                <a:ea typeface="SimSun" pitchFamily="2" charset="-122"/>
              </a:rPr>
            </a:br>
            <a:r>
              <a:rPr lang="en-US" altLang="zh-CN" sz="4500" b="1" smtClean="0">
                <a:solidFill>
                  <a:srgbClr val="002060"/>
                </a:solidFill>
                <a:ea typeface="SimSun" pitchFamily="2" charset="-122"/>
              </a:rPr>
              <a:t>Seeing a Doctor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mtClean="0">
                <a:ea typeface="SimSun" pitchFamily="2" charset="-122"/>
              </a:rPr>
              <a:t>I took the medicine three times yesterday.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昨天我吃了三次药。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Zuótiān wǒ chī le sān cì yào. 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12292" name="Picture 6" descr="I:\IntegratedChinese2_Textbook_Traditional(IC2_TB_TRAD)_4E\IC2_TB_4E_Production(PRO)\PRO_IC2_TB_TRAD_4E_10-WebAppFiles\JPG 72 DPI\IC2_4E_TB_img157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628775"/>
            <a:ext cx="3557587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286000" y="2090738"/>
            <a:ext cx="4572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ea typeface="SimSun" pitchFamily="2" charset="-122"/>
              </a:rPr>
              <a:t>If the object is not a person or a place, </a:t>
            </a:r>
            <a:r>
              <a:rPr lang="zh-CN" altLang="en-US" dirty="0">
                <a:latin typeface="+mn-lt"/>
                <a:ea typeface="SimSun" pitchFamily="2" charset="-122"/>
              </a:rPr>
              <a:t>次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cì</a:t>
            </a:r>
            <a:r>
              <a:rPr lang="en-US" altLang="zh-CN" dirty="0">
                <a:latin typeface="+mn-lt"/>
                <a:ea typeface="SimSun" pitchFamily="2" charset="-122"/>
              </a:rPr>
              <a:t>) should be placed between the verb and the object. </a:t>
            </a:r>
          </a:p>
          <a:p>
            <a:pPr>
              <a:defRPr/>
            </a:pPr>
            <a:r>
              <a:rPr lang="en-US" altLang="zh-CN" dirty="0">
                <a:latin typeface="+mn-lt"/>
                <a:ea typeface="SimSun" pitchFamily="2" charset="-122"/>
              </a:rPr>
              <a:t>If the object represents a person or a place, </a:t>
            </a:r>
            <a:r>
              <a:rPr lang="zh-CN" altLang="en-US" dirty="0">
                <a:latin typeface="+mn-lt"/>
                <a:ea typeface="SimSun" pitchFamily="2" charset="-122"/>
              </a:rPr>
              <a:t>次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cì</a:t>
            </a:r>
            <a:r>
              <a:rPr lang="en-US" altLang="zh-CN" dirty="0">
                <a:latin typeface="+mn-lt"/>
                <a:ea typeface="SimSun" pitchFamily="2" charset="-122"/>
              </a:rPr>
              <a:t>) can go either between the verb and the object or after the object.</a:t>
            </a:r>
            <a:endParaRPr lang="zh-CN" altLang="en-US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938" y="4722813"/>
            <a:ext cx="3810000" cy="4970462"/>
          </a:xfrm>
        </p:spPr>
        <p:txBody>
          <a:bodyPr/>
          <a:lstStyle/>
          <a:p>
            <a:r>
              <a:rPr lang="en-US" altLang="zh-CN" sz="1800" smtClean="0">
                <a:ea typeface="SimSun" pitchFamily="2" charset="-122"/>
              </a:rPr>
              <a:t>A: Last year I went to China once. How about you?</a:t>
            </a:r>
          </a:p>
          <a:p>
            <a:r>
              <a:rPr lang="zh-CN" altLang="en-US" sz="1800" smtClean="0">
                <a:ea typeface="SimSun" pitchFamily="2" charset="-122"/>
              </a:rPr>
              <a:t>去年我去了一次中国。你呢？</a:t>
            </a:r>
            <a:endParaRPr lang="en-US" altLang="zh-CN" sz="1800" smtClean="0">
              <a:ea typeface="SimSun" pitchFamily="2" charset="-122"/>
            </a:endParaRPr>
          </a:p>
          <a:p>
            <a:r>
              <a:rPr lang="en-US" altLang="zh-CN" sz="1800" smtClean="0">
                <a:ea typeface="SimSun" pitchFamily="2" charset="-122"/>
              </a:rPr>
              <a:t>Qùnián wǒ qù le yí cì Zhōngguó. Nǐ ne? </a:t>
            </a:r>
            <a:endParaRPr lang="zh-CN" altLang="en-US" sz="1800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338" y="4724400"/>
            <a:ext cx="3810000" cy="4899025"/>
          </a:xfrm>
        </p:spPr>
        <p:txBody>
          <a:bodyPr/>
          <a:lstStyle/>
          <a:p>
            <a:r>
              <a:rPr lang="en-US" altLang="zh-CN" sz="1800" smtClean="0">
                <a:ea typeface="SimSun" pitchFamily="2" charset="-122"/>
              </a:rPr>
              <a:t>B: Last year I went to China twice.</a:t>
            </a:r>
          </a:p>
          <a:p>
            <a:r>
              <a:rPr lang="zh-CN" altLang="en-US" sz="1800" smtClean="0">
                <a:ea typeface="SimSun" pitchFamily="2" charset="-122"/>
              </a:rPr>
              <a:t>去年我去了中国两次。</a:t>
            </a:r>
            <a:endParaRPr lang="en-US" altLang="zh-CN" sz="1800" smtClean="0">
              <a:ea typeface="SimSun" pitchFamily="2" charset="-122"/>
            </a:endParaRPr>
          </a:p>
          <a:p>
            <a:r>
              <a:rPr lang="en-US" altLang="zh-CN" sz="1800" smtClean="0">
                <a:ea typeface="SimSun" pitchFamily="2" charset="-122"/>
              </a:rPr>
              <a:t>Qùnián wǒ qù le Zhōngguó liǎng cì. </a:t>
            </a:r>
            <a:endParaRPr lang="zh-CN" altLang="en-US" sz="1800" smtClean="0">
              <a:ea typeface="SimSun" pitchFamily="2" charset="-122"/>
            </a:endParaRPr>
          </a:p>
          <a:p>
            <a:endParaRPr lang="zh-CN" altLang="en-US" sz="1800" smtClean="0">
              <a:ea typeface="SimSun" pitchFamily="2" charset="-122"/>
            </a:endParaRPr>
          </a:p>
        </p:txBody>
      </p:sp>
      <p:pic>
        <p:nvPicPr>
          <p:cNvPr id="14340" name="Picture 6" descr="I:\IntegratedChinese2_Textbook_Traditional(IC2_TB_TRAD)_4E\IC2_TB_4E_Production(PRO)\PRO_IC2_TB_TRAD_4E_10-WebAppFiles\JPG 72 DPI\IC2_4E_TB_img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55600"/>
            <a:ext cx="61214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4221163"/>
            <a:ext cx="3810000" cy="4114800"/>
          </a:xfrm>
        </p:spPr>
        <p:txBody>
          <a:bodyPr/>
          <a:lstStyle/>
          <a:p>
            <a:r>
              <a:rPr lang="en-US" altLang="zh-CN" sz="1800" smtClean="0">
                <a:ea typeface="SimSun" pitchFamily="2" charset="-122"/>
              </a:rPr>
              <a:t>A: I went looking for Dr. Wang three times yesterday.</a:t>
            </a:r>
          </a:p>
          <a:p>
            <a:r>
              <a:rPr lang="zh-CN" altLang="en-US" sz="1800" smtClean="0">
                <a:ea typeface="SimSun" pitchFamily="2" charset="-122"/>
              </a:rPr>
              <a:t>昨天我找了三次王医生。</a:t>
            </a:r>
            <a:endParaRPr lang="en-US" altLang="zh-CN" sz="1800" smtClean="0">
              <a:ea typeface="SimSun" pitchFamily="2" charset="-122"/>
            </a:endParaRPr>
          </a:p>
          <a:p>
            <a:r>
              <a:rPr lang="en-US" altLang="zh-CN" sz="1800" smtClean="0">
                <a:ea typeface="SimSun" pitchFamily="2" charset="-122"/>
              </a:rPr>
              <a:t>Zuótiān wǒ zhǎo le sān cì Wáng yīshēng. </a:t>
            </a:r>
            <a:endParaRPr lang="zh-CN" altLang="en-US" sz="1800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825" y="4221163"/>
            <a:ext cx="3810000" cy="4114800"/>
          </a:xfrm>
        </p:spPr>
        <p:txBody>
          <a:bodyPr/>
          <a:lstStyle/>
          <a:p>
            <a:r>
              <a:rPr lang="en-US" altLang="zh-CN" sz="1800" smtClean="0">
                <a:ea typeface="SimSun" pitchFamily="2" charset="-122"/>
              </a:rPr>
              <a:t>B: Is that right? I also went looking for Dr. Wang three times yesterday.</a:t>
            </a:r>
          </a:p>
          <a:p>
            <a:r>
              <a:rPr lang="zh-CN" altLang="en-US" sz="1800" smtClean="0">
                <a:ea typeface="SimSun" pitchFamily="2" charset="-122"/>
              </a:rPr>
              <a:t>是吗？昨天我也找了王医生三次。</a:t>
            </a:r>
            <a:endParaRPr lang="en-US" altLang="zh-CN" sz="1800" smtClean="0">
              <a:ea typeface="SimSun" pitchFamily="2" charset="-122"/>
            </a:endParaRPr>
          </a:p>
          <a:p>
            <a:r>
              <a:rPr lang="en-US" altLang="zh-CN" sz="1800" smtClean="0">
                <a:ea typeface="SimSun" pitchFamily="2" charset="-122"/>
              </a:rPr>
              <a:t>Shì ma? Zuótiān wǒ yě zhǎo le Wáng yīshēng sān cì. </a:t>
            </a:r>
            <a:endParaRPr lang="zh-CN" altLang="en-US" sz="1800" smtClean="0">
              <a:ea typeface="SimSun" pitchFamily="2" charset="-122"/>
            </a:endParaRPr>
          </a:p>
        </p:txBody>
      </p:sp>
      <p:pic>
        <p:nvPicPr>
          <p:cNvPr id="15364" name="Picture 6" descr="I:\IntegratedChinese2_Textbook_Traditional(IC2_TB_TRAD)_4E\IC2_TB_4E_Production(PRO)\PRO_IC2_TB_TRAD_4E_10-WebAppFiles\JPG 72 DPI\IC2_4E_TB_img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33375"/>
            <a:ext cx="48593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286000" y="28289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ea typeface="SimSun" pitchFamily="2" charset="-122"/>
              </a:rPr>
              <a:t>If the object is a personal pronoun, however, </a:t>
            </a:r>
            <a:r>
              <a:rPr lang="zh-CN" altLang="en-US" dirty="0">
                <a:latin typeface="+mn-lt"/>
                <a:ea typeface="SimSun" pitchFamily="2" charset="-122"/>
              </a:rPr>
              <a:t>次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cì</a:t>
            </a:r>
            <a:r>
              <a:rPr lang="en-US" altLang="zh-CN" dirty="0">
                <a:latin typeface="+mn-lt"/>
                <a:ea typeface="SimSun" pitchFamily="2" charset="-122"/>
              </a:rPr>
              <a:t>) must follow the object.</a:t>
            </a:r>
            <a:endParaRPr lang="zh-CN" altLang="en-US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Yesterday I went looking for him twice, but he was not in either time.</a:t>
            </a:r>
            <a:endParaRPr lang="zh-CN" altLang="en-US" sz="4000" smtClean="0">
              <a:ea typeface="SimSun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我昨天找了他两次，他都不在。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zuótiān zhǎo le tā liǎng cì, tā dōu bú zài. 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484438" y="2420938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latin typeface="+mn-lt"/>
                <a:ea typeface="SimSun" pitchFamily="2" charset="-122"/>
              </a:rPr>
              <a:t>遍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biàn</a:t>
            </a:r>
            <a:r>
              <a:rPr lang="en-US" altLang="zh-CN" dirty="0">
                <a:latin typeface="+mn-lt"/>
                <a:ea typeface="SimSun" pitchFamily="2" charset="-122"/>
              </a:rPr>
              <a:t>) is another measure word for occurrences of actions, </a:t>
            </a:r>
          </a:p>
          <a:p>
            <a:pPr>
              <a:defRPr/>
            </a:pPr>
            <a:r>
              <a:rPr lang="en-US" altLang="zh-CN" dirty="0">
                <a:latin typeface="+mn-lt"/>
                <a:ea typeface="SimSun" pitchFamily="2" charset="-122"/>
              </a:rPr>
              <a:t>but it pertains to the entire course of the action from the beginning to the end.</a:t>
            </a:r>
            <a:endParaRPr lang="zh-CN" altLang="en-US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Please read the text (from the beginning to the end) once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请你念一遍课文。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Qǐng nǐ niàn yí biàn kèwén.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19460" name="Picture 6" descr="I:\IntegratedChinese2_Textbook_Traditional(IC2_TB_TRAD)_4E\IC2_TB_4E_Production(PRO)\PRO_IC2_TB_TRAD_4E_10-WebAppFiles\JPG 72 DPI\IC2_4E_TB_img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276475"/>
            <a:ext cx="30464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286000" y="1773238"/>
            <a:ext cx="48783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latin typeface="+mn-lt"/>
                <a:ea typeface="SimSun" pitchFamily="2" charset="-122"/>
              </a:rPr>
              <a:t>Nouns denoting body parts involved in the actions can also sometimes serve as measure words for occurrences of actions.</a:t>
            </a:r>
            <a:endParaRPr lang="zh-CN" altLang="en-US" sz="3200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 ate a few mouthfuls last night…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昨天晚上我吃了几口</a:t>
            </a:r>
            <a:r>
              <a:rPr lang="en-US" altLang="zh-CN" smtClean="0">
                <a:ea typeface="SimSun" pitchFamily="2" charset="-122"/>
              </a:rPr>
              <a:t>… </a:t>
            </a:r>
          </a:p>
          <a:p>
            <a:r>
              <a:rPr lang="en-US" altLang="zh-CN" smtClean="0">
                <a:ea typeface="SimSun" pitchFamily="2" charset="-122"/>
              </a:rPr>
              <a:t>Zuótiān wǎnshang wǒ chī le jǐ kǒu… 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1508" name="Picture 6" descr="I:\IntegratedChinese2_Textbook_Traditional(IC2_TB_TRAD)_4E\IC2_TB_4E_Production(PRO)\PRO_IC2_TB_TRAD_4E_10-WebAppFiles\JPG 72 DPI\AdobeStock_115743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138" y="2060575"/>
            <a:ext cx="28082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Indicating an extreme degree using </a:t>
            </a:r>
            <a:r>
              <a:rPr lang="zh-CN" altLang="en-US" smtClean="0">
                <a:ea typeface="SimSun" pitchFamily="2" charset="-122"/>
              </a:rPr>
              <a:t>死 </a:t>
            </a:r>
            <a:r>
              <a:rPr lang="en-US" altLang="zh-CN" smtClean="0">
                <a:ea typeface="SimSun" pitchFamily="2" charset="-122"/>
              </a:rPr>
              <a:t>(sǐ)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Placed after an adjective, </a:t>
            </a:r>
            <a:r>
              <a:rPr lang="zh-CN" altLang="en-US" smtClean="0">
                <a:ea typeface="SimSun" pitchFamily="2" charset="-122"/>
              </a:rPr>
              <a:t>死 </a:t>
            </a:r>
            <a:r>
              <a:rPr lang="en-US" altLang="zh-CN" smtClean="0">
                <a:ea typeface="SimSun" pitchFamily="2" charset="-122"/>
              </a:rPr>
              <a:t>(sǐ) can serve as a complement to indicate an extreme degree of the condition named by the adjective.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Indicating the beginning of an action using </a:t>
            </a:r>
            <a:r>
              <a:rPr lang="zh-CN" altLang="en-US" smtClean="0">
                <a:ea typeface="SimSun" pitchFamily="2" charset="-122"/>
              </a:rPr>
              <a:t>起来 </a:t>
            </a:r>
            <a:r>
              <a:rPr lang="en-US" altLang="zh-CN" smtClean="0">
                <a:ea typeface="SimSun" pitchFamily="2" charset="-122"/>
              </a:rPr>
              <a:t>(qi lai)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起来 </a:t>
            </a:r>
            <a:r>
              <a:rPr lang="en-US" altLang="zh-CN" smtClean="0">
                <a:ea typeface="SimSun" pitchFamily="2" charset="-122"/>
              </a:rPr>
              <a:t>(qi lai) indicates the moment when something static becomes dynamic</a:t>
            </a:r>
          </a:p>
          <a:p>
            <a:r>
              <a:rPr lang="en-US" altLang="zh-CN" smtClean="0">
                <a:ea typeface="SimSun" pitchFamily="2" charset="-122"/>
              </a:rPr>
              <a:t>it signifies the beginning of an action or state.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SimSun" pitchFamily="2" charset="-122"/>
              </a:rPr>
              <a:t>We began chatting as soon as we met.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我们一见面就聊了起来。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Wǒmen yí jiàn miàn jiù liáo le qi lai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3556" name="Picture 6" descr="I:\IntegratedChinese2_Textbook_Traditional(IC2_TB_TRAD)_4E\IC2_TB_4E_Production(PRO)\PRO_IC2_TB_TRAD_4E_10-WebAppFiles\JPG 72 DPI\Screen-Shot-2016-11-28-at-10.51.35-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491966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He began to write a letter as soon as he got home.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他一回家就写起信来。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Tā yì huí jiā jiù xiě qi xìn lai. 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4580" name="Picture 6" descr="I:\IntegratedChinese2_Textbook_Traditional(IC2_TB_TRAD)_4E\IC2_TB_4E_Production(PRO)\PRO_IC2_TB_TRAD_4E_10-WebAppFiles\JPG 72 DPI\IC2_4E_TB_img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133600"/>
            <a:ext cx="3706813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286000" y="28289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ea typeface="SimSun" pitchFamily="2" charset="-122"/>
              </a:rPr>
              <a:t>Note that the object is placed between </a:t>
            </a:r>
            <a:r>
              <a:rPr lang="zh-CN" altLang="en-US" dirty="0">
                <a:latin typeface="+mn-lt"/>
                <a:ea typeface="SimSun" pitchFamily="2" charset="-122"/>
              </a:rPr>
              <a:t>起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qi</a:t>
            </a:r>
            <a:r>
              <a:rPr lang="en-US" altLang="zh-CN" dirty="0">
                <a:latin typeface="+mn-lt"/>
                <a:ea typeface="SimSun" pitchFamily="2" charset="-122"/>
              </a:rPr>
              <a:t>) and </a:t>
            </a:r>
            <a:r>
              <a:rPr lang="zh-CN" altLang="en-US" dirty="0">
                <a:latin typeface="+mn-lt"/>
                <a:ea typeface="SimSun" pitchFamily="2" charset="-122"/>
              </a:rPr>
              <a:t>来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lai</a:t>
            </a:r>
            <a:r>
              <a:rPr lang="en-US" altLang="zh-CN" dirty="0">
                <a:latin typeface="+mn-lt"/>
                <a:ea typeface="SimSun" pitchFamily="2" charset="-122"/>
              </a:rPr>
              <a:t>), rather than after </a:t>
            </a:r>
            <a:r>
              <a:rPr lang="zh-CN" altLang="en-US" dirty="0">
                <a:latin typeface="+mn-lt"/>
                <a:ea typeface="SimSun" pitchFamily="2" charset="-122"/>
              </a:rPr>
              <a:t>起来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qi</a:t>
            </a:r>
            <a:r>
              <a:rPr lang="en-US" altLang="zh-CN" dirty="0">
                <a:latin typeface="+mn-lt"/>
                <a:ea typeface="SimSun" pitchFamily="2" charset="-122"/>
              </a:rPr>
              <a:t> </a:t>
            </a:r>
            <a:r>
              <a:rPr lang="en-US" altLang="zh-CN" dirty="0" err="1">
                <a:latin typeface="+mn-lt"/>
                <a:ea typeface="SimSun" pitchFamily="2" charset="-122"/>
              </a:rPr>
              <a:t>lai</a:t>
            </a:r>
            <a:r>
              <a:rPr lang="en-US" altLang="zh-CN" dirty="0">
                <a:latin typeface="+mn-lt"/>
                <a:ea typeface="SimSun" pitchFamily="2" charset="-122"/>
              </a:rPr>
              <a:t>).</a:t>
            </a:r>
            <a:endParaRPr lang="zh-CN" altLang="en-US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students started to play ball after the class was over.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下了课以后，学生们打起球来。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Xià le kè yǐhòu, xuésheng men dǎ qi qiú lai. 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6628" name="Picture 7" descr="I:\IntegratedChinese2_Textbook_Traditional(IC2_TB_TRAD)_4E\IC2_TB_4E_Production(PRO)\PRO_IC2_TB_TRAD_4E_10-WebAppFiles\JPG 72 DPI\IC2_4E_TB_img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557338"/>
            <a:ext cx="24003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把 </a:t>
            </a:r>
            <a:r>
              <a:rPr lang="en-US" altLang="zh-CN" smtClean="0">
                <a:ea typeface="SimSun" pitchFamily="2" charset="-122"/>
              </a:rPr>
              <a:t>(bǎ) Construction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 Subject + </a:t>
            </a:r>
            <a:r>
              <a:rPr lang="zh-CN" altLang="en-US" smtClean="0">
                <a:ea typeface="SimSun" pitchFamily="2" charset="-122"/>
              </a:rPr>
              <a:t>把 </a:t>
            </a:r>
            <a:r>
              <a:rPr lang="en-US" altLang="zh-CN" smtClean="0">
                <a:ea typeface="SimSun" pitchFamily="2" charset="-122"/>
              </a:rPr>
              <a:t>(bǎ) + Object + Verb + Other Element (Complement/</a:t>
            </a:r>
            <a:r>
              <a:rPr lang="zh-CN" altLang="en-US" smtClean="0">
                <a:ea typeface="SimSun" pitchFamily="2" charset="-122"/>
              </a:rPr>
              <a:t>了</a:t>
            </a:r>
            <a:r>
              <a:rPr lang="en-US" altLang="zh-CN" smtClean="0">
                <a:ea typeface="SimSun" pitchFamily="2" charset="-122"/>
              </a:rPr>
              <a:t>{le}, etc.)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195513" y="1628775"/>
            <a:ext cx="59769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ea typeface="SimSun" pitchFamily="2" charset="-122"/>
              </a:rPr>
              <a:t>In the </a:t>
            </a:r>
            <a:r>
              <a:rPr lang="zh-CN" altLang="en-US" dirty="0">
                <a:latin typeface="+mn-lt"/>
                <a:ea typeface="SimSun" pitchFamily="2" charset="-122"/>
              </a:rPr>
              <a:t>把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bǎ</a:t>
            </a:r>
            <a:r>
              <a:rPr lang="en-US" altLang="zh-CN" dirty="0">
                <a:latin typeface="+mn-lt"/>
                <a:ea typeface="SimSun" pitchFamily="2" charset="-122"/>
              </a:rPr>
              <a:t>) construction, what follows the position </a:t>
            </a:r>
            <a:r>
              <a:rPr lang="zh-CN" altLang="en-US" dirty="0">
                <a:latin typeface="+mn-lt"/>
                <a:ea typeface="SimSun" pitchFamily="2" charset="-122"/>
              </a:rPr>
              <a:t>把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bǎ</a:t>
            </a:r>
            <a:r>
              <a:rPr lang="en-US" altLang="zh-CN" dirty="0">
                <a:latin typeface="+mn-lt"/>
                <a:ea typeface="SimSun" pitchFamily="2" charset="-122"/>
              </a:rPr>
              <a:t>) and precedes the verb serves as both the object of </a:t>
            </a:r>
            <a:r>
              <a:rPr lang="zh-CN" altLang="en-US" dirty="0">
                <a:latin typeface="+mn-lt"/>
                <a:ea typeface="SimSun" pitchFamily="2" charset="-122"/>
              </a:rPr>
              <a:t>把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bǎ</a:t>
            </a:r>
            <a:r>
              <a:rPr lang="en-US" altLang="zh-CN" dirty="0">
                <a:latin typeface="+mn-lt"/>
                <a:ea typeface="SimSun" pitchFamily="2" charset="-122"/>
              </a:rPr>
              <a:t>) and the object of the verb. </a:t>
            </a:r>
          </a:p>
          <a:p>
            <a:pPr>
              <a:defRPr/>
            </a:pPr>
            <a:endParaRPr lang="en-US" altLang="zh-CN" dirty="0">
              <a:latin typeface="+mn-lt"/>
              <a:ea typeface="SimSun" pitchFamily="2" charset="-122"/>
            </a:endParaRPr>
          </a:p>
          <a:p>
            <a:pPr>
              <a:defRPr/>
            </a:pPr>
            <a:r>
              <a:rPr lang="en-US" altLang="zh-CN" dirty="0">
                <a:latin typeface="+mn-lt"/>
                <a:ea typeface="SimSun" pitchFamily="2" charset="-122"/>
              </a:rPr>
              <a:t>In general, a sentence in the </a:t>
            </a:r>
            <a:r>
              <a:rPr lang="zh-CN" altLang="en-US" dirty="0">
                <a:latin typeface="+mn-lt"/>
                <a:ea typeface="SimSun" pitchFamily="2" charset="-122"/>
              </a:rPr>
              <a:t>把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bǎ</a:t>
            </a:r>
            <a:r>
              <a:rPr lang="en-US" altLang="zh-CN" dirty="0">
                <a:latin typeface="+mn-lt"/>
                <a:ea typeface="SimSun" pitchFamily="2" charset="-122"/>
              </a:rPr>
              <a:t>) construction highlights the subject’s disposal of or impact upon the object, with the result of the disposal or impact indicated by the element following the verb.</a:t>
            </a:r>
            <a:endParaRPr lang="zh-CN" altLang="en-US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3716338"/>
            <a:ext cx="4333875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我把你要的书找到了。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bǎ nǐ yào de shū zhǎo dào le. </a:t>
            </a:r>
          </a:p>
          <a:p>
            <a:r>
              <a:rPr lang="en-US" altLang="zh-CN" smtClean="0">
                <a:ea typeface="SimSun" pitchFamily="2" charset="-122"/>
              </a:rPr>
              <a:t>I have found the books that you wanted.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3716338"/>
            <a:ext cx="3810000" cy="2379662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resultative complement </a:t>
            </a:r>
            <a:r>
              <a:rPr lang="zh-CN" altLang="en-US" smtClean="0">
                <a:ea typeface="SimSun" pitchFamily="2" charset="-122"/>
              </a:rPr>
              <a:t>到 </a:t>
            </a:r>
            <a:r>
              <a:rPr lang="en-US" altLang="zh-CN" smtClean="0">
                <a:ea typeface="SimSun" pitchFamily="2" charset="-122"/>
              </a:rPr>
              <a:t>(dào) serves as the “other element.”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268413"/>
            <a:ext cx="3810000" cy="4827587"/>
          </a:xfrm>
        </p:spPr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你把这个字写错了。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Nǐ bǎ zhè ge zì xiě cuò le. </a:t>
            </a:r>
          </a:p>
          <a:p>
            <a:r>
              <a:rPr lang="en-US" altLang="zh-CN" sz="2400" smtClean="0">
                <a:ea typeface="SimSun" pitchFamily="2" charset="-122"/>
              </a:rPr>
              <a:t>You wrote this character incorrectly.  </a:t>
            </a:r>
            <a:endParaRPr lang="zh-CN" altLang="en-US" sz="2400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125538"/>
            <a:ext cx="3810000" cy="4970462"/>
          </a:xfrm>
        </p:spPr>
        <p:txBody>
          <a:bodyPr/>
          <a:lstStyle/>
          <a:p>
            <a:r>
              <a:rPr lang="en-US" altLang="zh-CN" sz="2400" smtClean="0">
                <a:ea typeface="SimSun" pitchFamily="2" charset="-122"/>
              </a:rPr>
              <a:t>The resultative complement </a:t>
            </a:r>
            <a:r>
              <a:rPr lang="zh-CN" altLang="en-US" sz="2400" smtClean="0">
                <a:ea typeface="SimSun" pitchFamily="2" charset="-122"/>
              </a:rPr>
              <a:t>错 </a:t>
            </a:r>
            <a:r>
              <a:rPr lang="en-US" altLang="zh-CN" sz="2400" smtClean="0">
                <a:ea typeface="SimSun" pitchFamily="2" charset="-122"/>
              </a:rPr>
              <a:t>(cuò) serves as the “other element.”</a:t>
            </a:r>
          </a:p>
          <a:p>
            <a:r>
              <a:rPr lang="en-US" altLang="zh-CN" sz="2400" smtClean="0">
                <a:ea typeface="SimSun" pitchFamily="2" charset="-122"/>
              </a:rPr>
              <a:t>the subject </a:t>
            </a:r>
            <a:r>
              <a:rPr lang="zh-CN" altLang="en-US" sz="2400" smtClean="0">
                <a:ea typeface="SimSun" pitchFamily="2" charset="-122"/>
              </a:rPr>
              <a:t>你 </a:t>
            </a:r>
            <a:r>
              <a:rPr lang="en-US" altLang="zh-CN" sz="2400" smtClean="0">
                <a:ea typeface="SimSun" pitchFamily="2" charset="-122"/>
              </a:rPr>
              <a:t>(nǐ) exerts an impact on the character through the action of </a:t>
            </a:r>
            <a:r>
              <a:rPr lang="zh-CN" altLang="en-US" sz="2400" smtClean="0">
                <a:ea typeface="SimSun" pitchFamily="2" charset="-122"/>
              </a:rPr>
              <a:t>写 </a:t>
            </a:r>
            <a:r>
              <a:rPr lang="en-US" altLang="zh-CN" sz="2400" smtClean="0">
                <a:ea typeface="SimSun" pitchFamily="2" charset="-122"/>
              </a:rPr>
              <a:t>(xiě), of which </a:t>
            </a:r>
            <a:r>
              <a:rPr lang="zh-CN" altLang="en-US" sz="2400" smtClean="0">
                <a:ea typeface="SimSun" pitchFamily="2" charset="-122"/>
              </a:rPr>
              <a:t>错 </a:t>
            </a:r>
            <a:r>
              <a:rPr lang="en-US" altLang="zh-CN" sz="2400" smtClean="0">
                <a:ea typeface="SimSun" pitchFamily="2" charset="-122"/>
              </a:rPr>
              <a:t>(cuò) is the result.</a:t>
            </a:r>
            <a:endParaRPr lang="zh-CN" altLang="en-US" sz="2400" smtClean="0">
              <a:ea typeface="SimSun" pitchFamily="2" charset="-122"/>
            </a:endParaRPr>
          </a:p>
        </p:txBody>
      </p:sp>
      <p:pic>
        <p:nvPicPr>
          <p:cNvPr id="30725" name="Picture 7" descr="I:\IntegratedChinese2_Textbook_Traditional(IC2_TB_TRAD)_4E\IC2_TB_4E_Production(PRO)\PRO_IC2_TB_TRAD_4E_10-WebAppFiles\JPG 72 DPI\IC2_4E_TB_img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724400"/>
            <a:ext cx="1162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Please pass me that pair of pants.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请把那条裤子给我。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Qǐng bǎ nà tiáo kùzi gěi wǒ.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indirect object </a:t>
            </a:r>
            <a:r>
              <a:rPr lang="zh-CN" altLang="en-US" smtClean="0">
                <a:ea typeface="SimSun" pitchFamily="2" charset="-122"/>
              </a:rPr>
              <a:t>我 </a:t>
            </a:r>
            <a:r>
              <a:rPr lang="en-US" altLang="zh-CN" smtClean="0">
                <a:ea typeface="SimSun" pitchFamily="2" charset="-122"/>
              </a:rPr>
              <a:t>(wǒ) serves as the “other element.”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1749" name="Picture 6" descr="I:\IntegratedChinese2_Textbook_Traditional(IC2_TB_TRAD)_4E\IC2_TB_4E_Production(PRO)\PRO_IC2_TB_TRAD_4E_10-WebAppFiles\JPG 72 DPI\IC2_4E_TB_img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789363"/>
            <a:ext cx="103346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It’s extremely painful to get a shot.</a:t>
            </a:r>
            <a:endParaRPr lang="zh-CN" altLang="en-US" sz="4000" smtClean="0">
              <a:ea typeface="SimSun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打针疼死了。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Dǎ zhēn téng sǐ le.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124" name="ClipArt Placeholder 4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5125" name="Picture 5" descr="I:\IntegratedChinese2_Textbook_Traditional(IC2_TB_TRAD)_4E\IC2_TB_4E_Production(PRO)\PRO_IC2_TB_TRAD_4E_10-WebAppFiles\JPG 72 DPI\IC2_4E_TB_img142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844675"/>
            <a:ext cx="371633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SimSun" pitchFamily="2" charset="-122"/>
              </a:rPr>
              <a:t>Would you take a look at this text?</a:t>
            </a:r>
            <a:endParaRPr lang="zh-CN" altLang="en-US" sz="40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你把这篇课文看看。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bǎ zhè piān kèwén kàn kan.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reduplicated verb </a:t>
            </a:r>
            <a:r>
              <a:rPr lang="zh-CN" altLang="en-US" smtClean="0">
                <a:ea typeface="SimSun" pitchFamily="2" charset="-122"/>
              </a:rPr>
              <a:t>看 </a:t>
            </a:r>
            <a:r>
              <a:rPr lang="en-US" altLang="zh-CN" smtClean="0">
                <a:ea typeface="SimSun" pitchFamily="2" charset="-122"/>
              </a:rPr>
              <a:t>(kàn) serves as the “other element.”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Finish up this cup of coffee!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把这杯咖啡喝了！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Bǎ zhè bēi kāfēi hē le!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37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33797" name="Picture 7" descr="I:\IntegratedChinese2_Textbook_Traditional(IC2_TB_TRAD)_4E\IC2_TB_4E_Production(PRO)\PRO_IC2_TB_TRAD_4E_10-WebAppFiles\JPG 72 DPI\IC2_4E_TB_img128.jpg"/>
          <p:cNvPicPr>
            <a:picLocks noChangeAspect="1" noChangeArrowheads="1"/>
          </p:cNvPicPr>
          <p:nvPr/>
        </p:nvPicPr>
        <p:blipFill>
          <a:blip r:embed="rId2" cstate="print"/>
          <a:srcRect r="32433"/>
          <a:stretch>
            <a:fillRect/>
          </a:stretch>
        </p:blipFill>
        <p:spPr bwMode="auto">
          <a:xfrm>
            <a:off x="6196013" y="1484313"/>
            <a:ext cx="2947987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How did you manage to forget your girlfriend’s birthday?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你怎么把女朋友的生日忘了？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zěnme bǎ nǚpéngyou de shēngrì wàng le? 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4821" name="Picture 6" descr="I:\IntegratedChinese2_Textbook_Traditional(IC2_TB_TRAD)_4E\IC2_TB_4E_Production(PRO)\PRO_IC2_TB_TRAD_4E_10-WebAppFiles\JPG 72 DPI\IC2_4E_TB_img145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73238"/>
            <a:ext cx="385603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Compare the following two sentences: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老王给了小张一些钱。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Lǎo Wáng gěi le Xiǎo Zhāng yì xiē qián. </a:t>
            </a:r>
          </a:p>
          <a:p>
            <a:r>
              <a:rPr lang="en-US" altLang="zh-CN" smtClean="0">
                <a:ea typeface="SimSun" pitchFamily="2" charset="-122"/>
              </a:rPr>
              <a:t>Old Wang gave Little Zhang some money.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584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老王把钱给小张了。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Lǎo Wáng bǎ qián gěi Xiǎo Zhāng le. </a:t>
            </a:r>
          </a:p>
          <a:p>
            <a:r>
              <a:rPr lang="en-US" altLang="zh-CN" smtClean="0">
                <a:ea typeface="SimSun" pitchFamily="2" charset="-122"/>
              </a:rPr>
              <a:t>Old Wang gave the money to Little Zhang.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35847" name="Picture 8" descr="I:\IntegratedChinese2_Textbook_Traditional(IC2_TB_TRAD)_4E\IC2_TB_4E_Production(PRO)\PRO_IC2_TB_TRAD_4E_10-WebAppFiles\JPG 72 DPI\IC2_4E_TB_img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751388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2286000" y="19050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+mn-lt"/>
                <a:ea typeface="SimSun" pitchFamily="2" charset="-122"/>
              </a:rPr>
              <a:t>If the subject of a sentence is given, the object is something known to both the speaker and listener, and the verb is followed by a complement in the form of a prepositional phrase with </a:t>
            </a:r>
            <a:r>
              <a:rPr lang="zh-CN" altLang="en-US" dirty="0">
                <a:latin typeface="+mn-lt"/>
                <a:ea typeface="SimSun" pitchFamily="2" charset="-122"/>
              </a:rPr>
              <a:t>在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zài</a:t>
            </a:r>
            <a:r>
              <a:rPr lang="en-US" altLang="zh-CN" dirty="0">
                <a:latin typeface="+mn-lt"/>
                <a:ea typeface="SimSun" pitchFamily="2" charset="-122"/>
              </a:rPr>
              <a:t>) or </a:t>
            </a:r>
            <a:r>
              <a:rPr lang="zh-CN" altLang="en-US" dirty="0">
                <a:latin typeface="+mn-lt"/>
                <a:ea typeface="SimSun" pitchFamily="2" charset="-122"/>
              </a:rPr>
              <a:t>到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dào</a:t>
            </a:r>
            <a:r>
              <a:rPr lang="en-US" altLang="zh-CN" dirty="0">
                <a:latin typeface="+mn-lt"/>
                <a:ea typeface="SimSun" pitchFamily="2" charset="-122"/>
              </a:rPr>
              <a:t>), that sentence must appear in the </a:t>
            </a:r>
            <a:r>
              <a:rPr lang="zh-CN" altLang="en-US" dirty="0">
                <a:latin typeface="+mn-lt"/>
                <a:ea typeface="SimSun" pitchFamily="2" charset="-122"/>
              </a:rPr>
              <a:t>把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bǎ</a:t>
            </a:r>
            <a:r>
              <a:rPr lang="en-US" altLang="zh-CN" dirty="0">
                <a:latin typeface="+mn-lt"/>
                <a:ea typeface="SimSun" pitchFamily="2" charset="-122"/>
              </a:rPr>
              <a:t>) construction.</a:t>
            </a:r>
            <a:endParaRPr lang="zh-CN" altLang="en-US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mtClean="0">
                <a:ea typeface="SimSun" pitchFamily="2" charset="-122"/>
              </a:rPr>
              <a:t>Put the pen on the desk.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CORRECT: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988" y="2174875"/>
            <a:ext cx="3454400" cy="3951288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你把笔放在桌子上。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bǎ bǐ fàng zài zhuōzi shang.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7893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INCORRECT:</a:t>
            </a: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8263" y="2174875"/>
            <a:ext cx="3538537" cy="3951288"/>
          </a:xfrm>
        </p:spPr>
        <p:txBody>
          <a:bodyPr/>
          <a:lstStyle/>
          <a:p>
            <a:r>
              <a:rPr lang="zh-CN" altLang="en-US" smtClean="0">
                <a:solidFill>
                  <a:srgbClr val="FF0000"/>
                </a:solidFill>
                <a:ea typeface="SimSun" pitchFamily="2" charset="-122"/>
              </a:rPr>
              <a:t>你放笔在桌子上。</a:t>
            </a:r>
            <a:endParaRPr lang="en-US" altLang="zh-CN" smtClean="0">
              <a:solidFill>
                <a:srgbClr val="FF0000"/>
              </a:solidFill>
              <a:ea typeface="SimSun" pitchFamily="2" charset="-122"/>
            </a:endParaRPr>
          </a:p>
          <a:p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Nǐ fàng bǐ zài zhuōzi shang.</a:t>
            </a: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Please deliver this letter to the attorney’s office.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请你把这封信送到律师的办公室。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Qǐng nǐ bǎ zhè fēng xìn sòng dào lǜshī de bàngōngshì. </a:t>
            </a:r>
          </a:p>
          <a:p>
            <a:endParaRPr lang="zh-CN" altLang="en-US" sz="4800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请你送这封信到律师的办公室。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Qǐng nǐ sòng zhè fēng xìn dào lǜshī de bàngōngshì.</a:t>
            </a:r>
          </a:p>
          <a:p>
            <a:endParaRPr lang="zh-CN" altLang="en-US" sz="4800" smtClean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kern="0" dirty="0">
                <a:latin typeface="+mn-lt"/>
                <a:ea typeface="SimSun" pitchFamily="2" charset="-122"/>
              </a:rPr>
              <a:t>CORRECT:</a:t>
            </a:r>
            <a:endParaRPr lang="zh-CN" altLang="en-US" b="1" kern="0" dirty="0">
              <a:latin typeface="+mn-lt"/>
              <a:ea typeface="SimSun" pitchFamily="2" charset="-122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kern="0" dirty="0">
                <a:solidFill>
                  <a:srgbClr val="FF0000"/>
                </a:solidFill>
                <a:latin typeface="+mn-lt"/>
                <a:ea typeface="SimSun" pitchFamily="2" charset="-122"/>
              </a:rPr>
              <a:t>INCORRECT:</a:t>
            </a:r>
            <a:endParaRPr lang="zh-CN" altLang="en-US" b="1" kern="0" dirty="0">
              <a:solidFill>
                <a:srgbClr val="FF0000"/>
              </a:solidFill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preposition </a:t>
            </a:r>
            <a:r>
              <a:rPr lang="zh-CN" altLang="en-US" smtClean="0">
                <a:ea typeface="SimSun" pitchFamily="2" charset="-122"/>
              </a:rPr>
              <a:t>对 </a:t>
            </a:r>
            <a:r>
              <a:rPr lang="en-US" altLang="zh-CN" smtClean="0">
                <a:ea typeface="SimSun" pitchFamily="2" charset="-122"/>
              </a:rPr>
              <a:t>(duì)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preposition </a:t>
            </a:r>
            <a:r>
              <a:rPr lang="zh-CN" altLang="en-US" smtClean="0">
                <a:ea typeface="SimSun" pitchFamily="2" charset="-122"/>
              </a:rPr>
              <a:t>对 </a:t>
            </a:r>
            <a:r>
              <a:rPr lang="en-US" altLang="zh-CN" smtClean="0">
                <a:ea typeface="SimSun" pitchFamily="2" charset="-122"/>
              </a:rPr>
              <a:t>(duì) introduces the person or thing that receives a certain effect from someone or something else. </a:t>
            </a:r>
          </a:p>
          <a:p>
            <a:r>
              <a:rPr lang="en-US" altLang="zh-CN" smtClean="0">
                <a:ea typeface="SimSun" pitchFamily="2" charset="-122"/>
              </a:rPr>
              <a:t>Its English translation varies depending on the context.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This medicine is very effective for colds.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4191000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这种药对感冒很有用。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Zhè zhǒng yào duì gǎnmào hěn yǒu yòng. 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40964" name="Picture 3" descr="C:\Documents and Settings\yan.DINGFAMILY\Local Settings\Temporary Internet Files\Content.IE5\9JY01K9M\MM90029515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868863"/>
            <a:ext cx="962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6" name="Picture 2" descr="I:\IntegratedChinese2_Textbook_Traditional(IC2_TB_TRAD)_4E\IC2_TB_4E_Production(PRO)\PRO_IC2_TB_TRAD_4E_10-WebAppFiles\JPG 72 DPI\IC2_4E_TB_img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916113"/>
            <a:ext cx="3411538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Her computer is very useful for her pronunciation practice.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她的电脑对她练习发音很有用。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Tā de diànnǎo duì tā liànxí fāyīn hěn yǒu yòng.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1988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9" name="Picture 4" descr="I:\IntegratedChinese2_Textbook_Traditional(IC2_TB_TRAD)_4E\IC2_TB_4E_Production(PRO)\PRO_IC2_TB_TRAD_4E_10-WebAppFiles\JPG 72 DPI\IC2_4E_TB_img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997200"/>
            <a:ext cx="1876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I’m starving.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我饿死了。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è sǐ le.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6148" name="ClipArt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6149" name="Picture 6" descr="I:\IntegratedChinese2_Textbook_Traditional(IC2_TB_TRAD)_4E\IC2_TB_4E_Production(PRO)\PRO_IC2_TB_TRAD_4E_10-WebAppFiles\JPG 72 DPI\IC2_4E_TB_img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916113"/>
            <a:ext cx="4500562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You must be allergic to something.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你一定对什么东西过敏了。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yídìng duì shénme dōngxi guòmǐn le.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301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43013" name="Picture 2" descr="I:\IntegratedChinese2_Textbook_Traditional(IC2_TB_TRAD)_4E\IC2_TB_4E_Production(PRO)\PRO_IC2_TB_TRAD_4E_10-WebAppFiles\JPG 72 DPI\IC2_4E_TB_img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636838"/>
            <a:ext cx="3803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越来越</a:t>
            </a:r>
            <a:r>
              <a:rPr lang="en-US" altLang="zh-CN" smtClean="0">
                <a:ea typeface="SimSun" pitchFamily="2" charset="-122"/>
              </a:rPr>
              <a:t>… (yuè lái yuè...)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structure </a:t>
            </a:r>
            <a:r>
              <a:rPr lang="zh-CN" altLang="en-US" smtClean="0">
                <a:ea typeface="SimSun" pitchFamily="2" charset="-122"/>
              </a:rPr>
              <a:t>越来越</a:t>
            </a:r>
            <a:r>
              <a:rPr lang="en-US" altLang="zh-CN" smtClean="0">
                <a:ea typeface="SimSun" pitchFamily="2" charset="-122"/>
              </a:rPr>
              <a:t>… (yuè lái yuè...) denotes a progressive change over time.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Li You’s Chinese is getting better and better.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4551362" cy="4114800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李友的中文越来越好。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Lǐ Yǒu de Zhōngwén yuè lái yuè hǎo.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506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45061" name="Picture 2" descr="I:\IntegratedChinese2_Textbook_Traditional(IC2_TB_TRAD)_4E\IC2_TB_4E_Production(PRO)\PRO_IC2_TB_TRAD_4E_10-WebAppFiles\JPG 72 DPI\Screen-Shot-2016-10-24-at-12.54.00-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573463"/>
            <a:ext cx="518477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weather is becoming warmer and warmer.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天气越来越暖和了。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Tiānqì yuè lái yuè nuǎnhuo le.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608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46085" name="Picture 2" descr="I:\IntegratedChinese2_Textbook_Traditional(IC2_TB_TRAD)_4E\IC2_TB_4E_Production(PRO)\PRO_IC2_TB_TRAD_4E_10-WebAppFiles\JPG 72 DPI\IC2_4E_TB_img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989138"/>
            <a:ext cx="4284662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My cousin is doing worse and worse on her exams.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表姐考试考得越来越糟糕。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Biǎojiě kǎo shì kǎo de yuè lái yuè zāogāo.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71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47109" name="Picture 3" descr="I:\IntegratedChinese2_Textbook_Traditional(IC2_TB_TRAD)_4E\IC2_TB_4E_Production(PRO)\PRO_IC2_TB_TRAD_4E_10-WebAppFiles\JPG 72 DPI\IC2_4E_TB_img149.jpg"/>
          <p:cNvPicPr>
            <a:picLocks noChangeAspect="1" noChangeArrowheads="1"/>
          </p:cNvPicPr>
          <p:nvPr/>
        </p:nvPicPr>
        <p:blipFill>
          <a:blip r:embed="rId2" cstate="print"/>
          <a:srcRect l="46556"/>
          <a:stretch>
            <a:fillRect/>
          </a:stretch>
        </p:blipFill>
        <p:spPr bwMode="auto">
          <a:xfrm>
            <a:off x="5508625" y="981075"/>
            <a:ext cx="2776538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再说 </a:t>
            </a:r>
            <a:r>
              <a:rPr lang="en-US" altLang="zh-CN" smtClean="0">
                <a:ea typeface="SimSun" pitchFamily="2" charset="-122"/>
              </a:rPr>
              <a:t>(zàishuō)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expression </a:t>
            </a:r>
            <a:r>
              <a:rPr lang="zh-CN" altLang="en-US" smtClean="0">
                <a:ea typeface="SimSun" pitchFamily="2" charset="-122"/>
              </a:rPr>
              <a:t>再说 </a:t>
            </a:r>
            <a:r>
              <a:rPr lang="en-US" altLang="zh-CN" smtClean="0">
                <a:ea typeface="SimSun" pitchFamily="2" charset="-122"/>
              </a:rPr>
              <a:t>(zàishuō) introduces an additional reason for an action that has been taken or decision that has been made. </a:t>
            </a:r>
          </a:p>
          <a:p>
            <a:r>
              <a:rPr lang="en-US" altLang="zh-CN" smtClean="0">
                <a:ea typeface="SimSun" pitchFamily="2" charset="-122"/>
              </a:rPr>
              <a:t>It is different from </a:t>
            </a:r>
            <a:r>
              <a:rPr lang="zh-CN" altLang="en-US" smtClean="0">
                <a:ea typeface="SimSun" pitchFamily="2" charset="-122"/>
              </a:rPr>
              <a:t>再 </a:t>
            </a:r>
            <a:r>
              <a:rPr lang="en-US" altLang="zh-CN" smtClean="0">
                <a:ea typeface="SimSun" pitchFamily="2" charset="-122"/>
              </a:rPr>
              <a:t>+ </a:t>
            </a:r>
            <a:r>
              <a:rPr lang="zh-CN" altLang="en-US" smtClean="0">
                <a:ea typeface="SimSun" pitchFamily="2" charset="-122"/>
              </a:rPr>
              <a:t>说 </a:t>
            </a:r>
            <a:r>
              <a:rPr lang="en-US" altLang="zh-CN" smtClean="0">
                <a:ea typeface="SimSun" pitchFamily="2" charset="-122"/>
              </a:rPr>
              <a:t>(zài + shuō, to say again).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>
          <a:xfrm>
            <a:off x="1187450" y="1535113"/>
            <a:ext cx="3309938" cy="1246187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Why aren’t you going to New York?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789363"/>
            <a:ext cx="3095625" cy="2486025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你为什么不去纽约？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wèishénme bú qù Niǔyuē?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915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825" y="1916113"/>
            <a:ext cx="3608388" cy="1144587"/>
          </a:xfrm>
        </p:spPr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B: I don’t have the time, and besides, I don’t have the money.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644900"/>
            <a:ext cx="4041775" cy="2481263"/>
          </a:xfrm>
        </p:spPr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我没有时间，再说，也没有钱。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méiyǒu shíjiān, zàishuō, yě méiyǒu qián. 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187450" y="457200"/>
            <a:ext cx="7561263" cy="1143000"/>
          </a:xfrm>
        </p:spPr>
        <p:txBody>
          <a:bodyPr/>
          <a:lstStyle/>
          <a:p>
            <a:r>
              <a:rPr lang="en-US" altLang="zh-CN" sz="2800" smtClean="0">
                <a:ea typeface="SimSun" pitchFamily="2" charset="-122"/>
              </a:rPr>
              <a:t>I didn’t like the dance party tonight. The music was lousy. Besides, there were too few people there.</a:t>
            </a:r>
            <a:endParaRPr lang="zh-CN" altLang="en-US" sz="28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我不喜欢今天晚上的舞会，音乐不好，再说人也太少。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bù xǐhuan jīntiān wǎnshang de wǔhuì, yīnyuè bù hǎo, zàishuō rén yě tài shǎo.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018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smtClean="0">
              <a:ea typeface="SimSun" pitchFamily="2" charset="-122"/>
            </a:endParaRPr>
          </a:p>
        </p:txBody>
      </p:sp>
      <p:pic>
        <p:nvPicPr>
          <p:cNvPr id="50181" name="Picture 2" descr="I:\IntegratedChinese2_Textbook_Traditional(IC2_TB_TRAD)_4E\IC2_TB_4E_Production(PRO)\PRO_IC2_TB_TRAD_4E_10-WebAppFiles\JPG 72 DPI\IC2_4E_TB_img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781300"/>
            <a:ext cx="3497263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再说 </a:t>
            </a:r>
            <a:r>
              <a:rPr lang="en-US" altLang="zh-CN" smtClean="0">
                <a:ea typeface="SimSun" pitchFamily="2" charset="-122"/>
              </a:rPr>
              <a:t>(zàishuō) = </a:t>
            </a:r>
            <a:r>
              <a:rPr lang="zh-CN" altLang="en-US" smtClean="0">
                <a:ea typeface="SimSun" pitchFamily="2" charset="-122"/>
              </a:rPr>
              <a:t>而且 </a:t>
            </a:r>
            <a:r>
              <a:rPr lang="en-US" altLang="zh-CN" smtClean="0">
                <a:ea typeface="SimSun" pitchFamily="2" charset="-122"/>
              </a:rPr>
              <a:t>(érqiě)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Like </a:t>
            </a:r>
            <a:r>
              <a:rPr lang="zh-CN" altLang="en-US" smtClean="0">
                <a:ea typeface="SimSun" pitchFamily="2" charset="-122"/>
              </a:rPr>
              <a:t>再说 </a:t>
            </a:r>
            <a:r>
              <a:rPr lang="en-US" altLang="zh-CN" smtClean="0">
                <a:ea typeface="SimSun" pitchFamily="2" charset="-122"/>
              </a:rPr>
              <a:t>(zàishuō), </a:t>
            </a:r>
            <a:r>
              <a:rPr lang="zh-CN" altLang="en-US" smtClean="0">
                <a:ea typeface="SimSun" pitchFamily="2" charset="-122"/>
              </a:rPr>
              <a:t>而且 </a:t>
            </a:r>
            <a:r>
              <a:rPr lang="en-US" altLang="zh-CN" smtClean="0">
                <a:ea typeface="SimSun" pitchFamily="2" charset="-122"/>
              </a:rPr>
              <a:t>(érqiě, moreover; in addition) also conveys the idea of “furthermore, additionally”. 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smtClean="0">
                <a:ea typeface="SimSun" pitchFamily="2" charset="-122"/>
              </a:rPr>
              <a:t>而且 </a:t>
            </a:r>
            <a:r>
              <a:rPr lang="en-US" altLang="zh-CN" sz="2800" smtClean="0">
                <a:ea typeface="SimSun" pitchFamily="2" charset="-122"/>
              </a:rPr>
              <a:t>(érqiě) can be replaced with </a:t>
            </a:r>
            <a:r>
              <a:rPr lang="zh-CN" altLang="en-US" sz="2800" smtClean="0">
                <a:ea typeface="SimSun" pitchFamily="2" charset="-122"/>
              </a:rPr>
              <a:t>再说 </a:t>
            </a:r>
            <a:r>
              <a:rPr lang="en-US" altLang="zh-CN" sz="2800" smtClean="0">
                <a:ea typeface="SimSun" pitchFamily="2" charset="-122"/>
              </a:rPr>
              <a:t>(zàishuō)</a:t>
            </a:r>
            <a:endParaRPr lang="zh-CN" altLang="en-US" sz="28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A: Why aren’t you going to New York?</a:t>
            </a:r>
          </a:p>
          <a:p>
            <a:r>
              <a:rPr lang="zh-CN" altLang="en-US" smtClean="0">
                <a:ea typeface="SimSun" pitchFamily="2" charset="-122"/>
              </a:rPr>
              <a:t>你为什么不去纽约？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Nǐ wèishénme bú qù Niǔyuē?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B: I don’t have the time. Besides, I don’t have the money.</a:t>
            </a:r>
          </a:p>
          <a:p>
            <a:r>
              <a:rPr lang="zh-CN" altLang="en-US" smtClean="0">
                <a:ea typeface="SimSun" pitchFamily="2" charset="-122"/>
              </a:rPr>
              <a:t>我没有时间，而且，也没有钱。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Wǒ méiyǒu shíjiān, érqiě, yě méiyǒu qián. 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It’s awfully hot today.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今天热死了。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Jīntiān rè sǐ le.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7172" name="ClipArt Placeholder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7173" name="Picture 7" descr="I:\IntegratedChinese2_Textbook_Traditional(IC2_TB_TRAD)_4E\IC2_TB_4E_Production(PRO)\PRO_IC2_TB_TRAD_4E_10-WebAppFiles\JPG 72 DPI\IC2_4E_TB_img030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565400"/>
            <a:ext cx="28098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而且 </a:t>
            </a:r>
            <a:r>
              <a:rPr lang="en-US" altLang="zh-CN" smtClean="0">
                <a:ea typeface="SimSun" pitchFamily="2" charset="-122"/>
              </a:rPr>
              <a:t>(érqiě)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cannot</a:t>
            </a:r>
            <a:r>
              <a:rPr lang="en-US" altLang="zh-CN" smtClean="0">
                <a:ea typeface="SimSun" pitchFamily="2" charset="-122"/>
              </a:rPr>
              <a:t> be replaced with </a:t>
            </a:r>
            <a:r>
              <a:rPr lang="zh-CN" altLang="en-US" smtClean="0">
                <a:ea typeface="SimSun" pitchFamily="2" charset="-122"/>
              </a:rPr>
              <a:t>再说 </a:t>
            </a:r>
            <a:r>
              <a:rPr lang="en-US" altLang="zh-CN" smtClean="0">
                <a:ea typeface="SimSun" pitchFamily="2" charset="-122"/>
              </a:rPr>
              <a:t>(zàishuō)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z="2000" smtClean="0">
                <a:ea typeface="SimSun" pitchFamily="2" charset="-122"/>
              </a:rPr>
              <a:t>This is Mr. Wang. He is not only my teacher but also my friend.</a:t>
            </a:r>
            <a:r>
              <a:rPr lang="zh-CN" altLang="en-US" sz="2400" smtClean="0">
                <a:ea typeface="SimSun" pitchFamily="2" charset="-122"/>
              </a:rPr>
              <a:t/>
            </a:r>
            <a:br>
              <a:rPr lang="zh-CN" altLang="en-US" sz="2400" smtClean="0">
                <a:ea typeface="SimSun" pitchFamily="2" charset="-122"/>
              </a:rPr>
            </a:br>
            <a:endParaRPr lang="zh-CN" altLang="en-US" sz="24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2060575"/>
            <a:ext cx="3810000" cy="4035425"/>
          </a:xfrm>
        </p:spPr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这是王先生，他</a:t>
            </a:r>
            <a:r>
              <a:rPr lang="zh-CN" altLang="en-US" sz="2400" b="1" smtClean="0">
                <a:ea typeface="SimSun" pitchFamily="2" charset="-122"/>
              </a:rPr>
              <a:t>不但</a:t>
            </a:r>
            <a:r>
              <a:rPr lang="zh-CN" altLang="en-US" sz="2400" smtClean="0">
                <a:ea typeface="SimSun" pitchFamily="2" charset="-122"/>
              </a:rPr>
              <a:t>是我的老师，</a:t>
            </a:r>
            <a:r>
              <a:rPr lang="zh-CN" altLang="en-US" sz="2400" b="1" smtClean="0">
                <a:ea typeface="SimSun" pitchFamily="2" charset="-122"/>
              </a:rPr>
              <a:t>而且</a:t>
            </a:r>
            <a:r>
              <a:rPr lang="zh-CN" altLang="en-US" sz="2400" smtClean="0">
                <a:ea typeface="SimSun" pitchFamily="2" charset="-122"/>
              </a:rPr>
              <a:t>也是我的朋友。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Zhè shì Wáng xiānsheng, tā </a:t>
            </a:r>
            <a:r>
              <a:rPr lang="en-US" altLang="zh-CN" sz="2400" b="1" smtClean="0">
                <a:ea typeface="SimSun" pitchFamily="2" charset="-122"/>
              </a:rPr>
              <a:t>búdàn</a:t>
            </a:r>
            <a:r>
              <a:rPr lang="en-US" altLang="zh-CN" sz="2400" smtClean="0">
                <a:ea typeface="SimSun" pitchFamily="2" charset="-122"/>
              </a:rPr>
              <a:t> shì wǒ de lǎoshī, </a:t>
            </a:r>
            <a:r>
              <a:rPr lang="en-US" altLang="zh-CN" sz="2400" b="1" smtClean="0">
                <a:ea typeface="SimSun" pitchFamily="2" charset="-122"/>
              </a:rPr>
              <a:t>érqiě</a:t>
            </a:r>
            <a:r>
              <a:rPr lang="en-US" altLang="zh-CN" sz="2400" smtClean="0">
                <a:ea typeface="SimSun" pitchFamily="2" charset="-122"/>
              </a:rPr>
              <a:t> yě shì wǒ de péngyou.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2060575"/>
            <a:ext cx="3810000" cy="4035425"/>
          </a:xfrm>
        </p:spPr>
        <p:txBody>
          <a:bodyPr/>
          <a:lstStyle/>
          <a:p>
            <a:r>
              <a:rPr lang="zh-CN" altLang="en-US" sz="2400" smtClean="0">
                <a:ea typeface="SimSun" pitchFamily="2" charset="-122"/>
              </a:rPr>
              <a:t>这是王先生，他不但是我的老师，再说也是我的朋友。</a:t>
            </a:r>
            <a:endParaRPr lang="en-US" altLang="zh-CN" sz="2400" smtClean="0">
              <a:ea typeface="SimSun" pitchFamily="2" charset="-122"/>
            </a:endParaRPr>
          </a:p>
          <a:p>
            <a:r>
              <a:rPr lang="en-US" altLang="zh-CN" sz="2400" smtClean="0">
                <a:ea typeface="SimSun" pitchFamily="2" charset="-122"/>
              </a:rPr>
              <a:t>Zhè shì Wáng xiānsheng, tā búdàn shì wǒ de lǎoshī, zàishuō yě shì wǒ de péngyou.</a:t>
            </a:r>
            <a:endParaRPr lang="zh-CN" altLang="en-US" sz="2400" smtClean="0">
              <a:ea typeface="SimSun" pitchFamily="2" charset="-122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63575" y="1709738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kern="0">
                <a:latin typeface="+mn-lt"/>
                <a:ea typeface="SimSun" pitchFamily="2" charset="-122"/>
              </a:rPr>
              <a:t>CORRECT:</a:t>
            </a:r>
            <a:endParaRPr lang="zh-CN" altLang="en-US" b="1" kern="0" dirty="0">
              <a:latin typeface="+mn-lt"/>
              <a:ea typeface="SimSun" pitchFamily="2" charset="-122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851400" y="1709738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kern="0">
                <a:solidFill>
                  <a:srgbClr val="FF0000"/>
                </a:solidFill>
                <a:latin typeface="+mn-lt"/>
                <a:ea typeface="SimSun" pitchFamily="2" charset="-122"/>
              </a:rPr>
              <a:t>INCORRECT:</a:t>
            </a:r>
            <a:endParaRPr lang="zh-CN" altLang="en-US" b="1" kern="0" dirty="0">
              <a:solidFill>
                <a:srgbClr val="FF0000"/>
              </a:solidFill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看医生 </a:t>
            </a:r>
            <a:r>
              <a:rPr lang="en-US" altLang="zh-CN" smtClean="0">
                <a:ea typeface="SimSun" pitchFamily="2" charset="-122"/>
              </a:rPr>
              <a:t>(kàn yīshēng) and </a:t>
            </a:r>
            <a:r>
              <a:rPr lang="zh-CN" altLang="en-US" smtClean="0">
                <a:ea typeface="SimSun" pitchFamily="2" charset="-122"/>
              </a:rPr>
              <a:t>看病 </a:t>
            </a:r>
            <a:r>
              <a:rPr lang="en-US" altLang="zh-CN" smtClean="0">
                <a:ea typeface="SimSun" pitchFamily="2" charset="-122"/>
              </a:rPr>
              <a:t>(kàn bìng)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The two phrases </a:t>
            </a:r>
            <a:r>
              <a:rPr lang="zh-CN" altLang="en-US" smtClean="0">
                <a:ea typeface="SimSun" pitchFamily="2" charset="-122"/>
              </a:rPr>
              <a:t>看医生 </a:t>
            </a:r>
            <a:r>
              <a:rPr lang="en-US" altLang="zh-CN" smtClean="0">
                <a:ea typeface="SimSun" pitchFamily="2" charset="-122"/>
              </a:rPr>
              <a:t>(kàn yīshēng) and </a:t>
            </a:r>
            <a:r>
              <a:rPr lang="zh-CN" altLang="en-US" smtClean="0">
                <a:ea typeface="SimSun" pitchFamily="2" charset="-122"/>
              </a:rPr>
              <a:t>看病 </a:t>
            </a:r>
            <a:r>
              <a:rPr lang="en-US" altLang="zh-CN" smtClean="0">
                <a:ea typeface="SimSun" pitchFamily="2" charset="-122"/>
              </a:rPr>
              <a:t>(kàn bìng) are interchangeable</a:t>
            </a:r>
          </a:p>
          <a:p>
            <a:r>
              <a:rPr lang="en-US" altLang="zh-CN" smtClean="0">
                <a:ea typeface="SimSun" pitchFamily="2" charset="-122"/>
              </a:rPr>
              <a:t>in northern China </a:t>
            </a:r>
            <a:r>
              <a:rPr lang="zh-CN" altLang="en-US" smtClean="0">
                <a:ea typeface="SimSun" pitchFamily="2" charset="-122"/>
              </a:rPr>
              <a:t>看病 </a:t>
            </a:r>
            <a:r>
              <a:rPr lang="en-US" altLang="zh-CN" smtClean="0">
                <a:ea typeface="SimSun" pitchFamily="2" charset="-122"/>
              </a:rPr>
              <a:t>(kàn bìng) is much more common than </a:t>
            </a:r>
            <a:r>
              <a:rPr lang="zh-CN" altLang="en-US" smtClean="0">
                <a:ea typeface="SimSun" pitchFamily="2" charset="-122"/>
              </a:rPr>
              <a:t>看医生 </a:t>
            </a:r>
            <a:r>
              <a:rPr lang="en-US" altLang="zh-CN" smtClean="0">
                <a:ea typeface="SimSun" pitchFamily="2" charset="-122"/>
              </a:rPr>
              <a:t>(kàn yīshēng).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54276" name="Picture 2" descr="I:\IntegratedChinese2_Textbook_Traditional(IC2_TB_TRAD)_4E\IC2_TB_4E_Production(PRO)\PRO_IC2_TB_TRAD_4E_10-WebAppFiles\JPG 72 DPI\IC2_4E_TB_img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789363"/>
            <a:ext cx="33734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smtClean="0">
                <a:ea typeface="SimSun" pitchFamily="2" charset="-122"/>
              </a:rPr>
              <a:t>我尝尝 </a:t>
            </a:r>
            <a:r>
              <a:rPr lang="en-US" altLang="zh-CN" sz="2800" smtClean="0">
                <a:ea typeface="SimSun" pitchFamily="2" charset="-122"/>
              </a:rPr>
              <a:t>(Wǒ cháng chang) vs.</a:t>
            </a:r>
            <a:r>
              <a:rPr lang="zh-CN" altLang="en-US" sz="2800" smtClean="0">
                <a:ea typeface="SimSun" pitchFamily="2" charset="-122"/>
              </a:rPr>
              <a:t>我试试 </a:t>
            </a:r>
            <a:r>
              <a:rPr lang="en-US" altLang="zh-CN" sz="2800" smtClean="0">
                <a:ea typeface="SimSun" pitchFamily="2" charset="-122"/>
              </a:rPr>
              <a:t>(Wǒ shì shi)</a:t>
            </a:r>
            <a:endParaRPr lang="zh-CN" altLang="en-US" sz="2800" smtClean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When tasting or trying the flavor of a food or drink, one says </a:t>
            </a:r>
            <a:r>
              <a:rPr lang="zh-CN" altLang="en-US" smtClean="0">
                <a:ea typeface="SimSun" pitchFamily="2" charset="-122"/>
              </a:rPr>
              <a:t>我尝尝 </a:t>
            </a:r>
            <a:r>
              <a:rPr lang="en-US" altLang="zh-CN" smtClean="0">
                <a:ea typeface="SimSun" pitchFamily="2" charset="-122"/>
              </a:rPr>
              <a:t>(Wǒ cháng chang, Let me taste it) instead of </a:t>
            </a:r>
            <a:r>
              <a:rPr lang="zh-CN" altLang="en-US" smtClean="0">
                <a:ea typeface="SimSun" pitchFamily="2" charset="-122"/>
              </a:rPr>
              <a:t>我试试 </a:t>
            </a:r>
            <a:r>
              <a:rPr lang="en-US" altLang="zh-CN" smtClean="0">
                <a:ea typeface="SimSun" pitchFamily="2" charset="-122"/>
              </a:rPr>
              <a:t>(Wǒ shì shi, Let me try), </a:t>
            </a:r>
          </a:p>
          <a:p>
            <a:r>
              <a:rPr lang="en-US" altLang="zh-CN" smtClean="0">
                <a:ea typeface="SimSun" pitchFamily="2" charset="-122"/>
              </a:rPr>
              <a:t>However, one says </a:t>
            </a:r>
            <a:r>
              <a:rPr lang="zh-CN" altLang="en-US" smtClean="0">
                <a:ea typeface="SimSun" pitchFamily="2" charset="-122"/>
              </a:rPr>
              <a:t>试试 </a:t>
            </a:r>
            <a:r>
              <a:rPr lang="en-US" altLang="zh-CN" smtClean="0">
                <a:ea typeface="SimSun" pitchFamily="2" charset="-122"/>
              </a:rPr>
              <a:t>(shì shi) when trying most other things.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55300" name="Picture 2" descr="I:\IntegratedChinese2_Textbook_Traditional(IC2_TB_TRAD)_4E\IC2_TB_4E_Production(PRO)\PRO_IC2_TB_TRAD_4E_10-WebAppFiles\JPG 72 DPI\AdobeStock_48909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149725"/>
            <a:ext cx="29781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ctrTitle"/>
          </p:nvPr>
        </p:nvSpPr>
        <p:spPr>
          <a:xfrm>
            <a:off x="755650" y="549275"/>
            <a:ext cx="7772400" cy="5724525"/>
          </a:xfrm>
        </p:spPr>
        <p:txBody>
          <a:bodyPr/>
          <a:lstStyle/>
          <a:p>
            <a:pPr algn="ctr"/>
            <a:r>
              <a:rPr lang="zh-CN" altLang="en-US" sz="9000" smtClean="0">
                <a:ea typeface="SimSun" pitchFamily="2" charset="-122"/>
              </a:rPr>
              <a:t>谢谢</a:t>
            </a:r>
            <a:r>
              <a:rPr lang="en-US" altLang="zh-CN" sz="9000" smtClean="0">
                <a:ea typeface="SimSun" pitchFamily="2" charset="-122"/>
              </a:rPr>
              <a:t/>
            </a:r>
            <a:br>
              <a:rPr lang="en-US" altLang="zh-CN" sz="9000" smtClean="0">
                <a:ea typeface="SimSun" pitchFamily="2" charset="-122"/>
              </a:rPr>
            </a:br>
            <a:r>
              <a:rPr lang="en-US" altLang="zh-CN" sz="9000" smtClean="0">
                <a:ea typeface="SimSun" pitchFamily="2" charset="-122"/>
              </a:rPr>
              <a:t/>
            </a:r>
            <a:br>
              <a:rPr lang="en-US" altLang="zh-CN" sz="9000" smtClean="0">
                <a:ea typeface="SimSun" pitchFamily="2" charset="-122"/>
              </a:rPr>
            </a:br>
            <a:r>
              <a:rPr lang="zh-CN" altLang="en-US" sz="9600" smtClean="0">
                <a:ea typeface="SimSun" pitchFamily="2" charset="-122"/>
              </a:rPr>
              <a:t>再见</a:t>
            </a:r>
            <a:r>
              <a:rPr lang="en-US" altLang="zh-CN" sz="9600" smtClean="0">
                <a:ea typeface="SimSun" pitchFamily="2" charset="-122"/>
              </a:rPr>
              <a:t>!</a:t>
            </a:r>
            <a:r>
              <a:rPr lang="zh-CN" altLang="en-US" sz="9600" smtClean="0">
                <a:ea typeface="SimSun" pitchFamily="2" charset="-122"/>
              </a:rPr>
              <a:t/>
            </a:r>
            <a:br>
              <a:rPr lang="zh-CN" altLang="en-US" sz="9600" smtClean="0">
                <a:ea typeface="SimSun" pitchFamily="2" charset="-122"/>
              </a:rPr>
            </a:br>
            <a:endParaRPr lang="zh-CN" altLang="en-US" sz="9000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286000" y="2090738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latin typeface="+mn-lt"/>
                <a:ea typeface="SimSun" pitchFamily="2" charset="-122"/>
              </a:rPr>
              <a:t>死 </a:t>
            </a:r>
            <a:r>
              <a:rPr lang="en-US" altLang="zh-CN" dirty="0">
                <a:latin typeface="+mn-lt"/>
                <a:ea typeface="SimSun" pitchFamily="2" charset="-122"/>
              </a:rPr>
              <a:t>(</a:t>
            </a:r>
            <a:r>
              <a:rPr lang="en-US" altLang="zh-CN" dirty="0" err="1">
                <a:latin typeface="+mn-lt"/>
                <a:ea typeface="SimSun" pitchFamily="2" charset="-122"/>
              </a:rPr>
              <a:t>sǐ</a:t>
            </a:r>
            <a:r>
              <a:rPr lang="en-US" altLang="zh-CN" dirty="0">
                <a:latin typeface="+mn-lt"/>
                <a:ea typeface="SimSun" pitchFamily="2" charset="-122"/>
              </a:rPr>
              <a:t>) often follows an adjective with a pejorative meaning and therefore the combination carries a negative connotation.</a:t>
            </a:r>
          </a:p>
          <a:p>
            <a:pPr>
              <a:defRPr/>
            </a:pPr>
            <a:r>
              <a:rPr lang="en-US" altLang="zh-CN" dirty="0">
                <a:latin typeface="+mn-lt"/>
                <a:ea typeface="SimSun" pitchFamily="2" charset="-122"/>
              </a:rPr>
              <a:t>Occasionally, however, it may also be used in a positive context.</a:t>
            </a:r>
            <a:endParaRPr lang="zh-CN" altLang="en-US" dirty="0">
              <a:latin typeface="+mn-lt"/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He was incredibly happy to hear about this. 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知道了这件事，他高兴死了。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Zhīdào le zhè jiàn shì, tā gāoxìng sǐ le. </a:t>
            </a:r>
          </a:p>
        </p:txBody>
      </p:sp>
      <p:pic>
        <p:nvPicPr>
          <p:cNvPr id="9220" name="Picture 6" descr="I:\IntegratedChinese2_Textbook_Traditional(IC2_TB_TRAD)_4E\IC2_TB_4E_Production(PRO)\PRO_IC2_TB_TRAD_4E_10-WebAppFiles\JPG 72 DPI\Screen-Shot-2016-10-24-at-12.53.10-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89138"/>
            <a:ext cx="384016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SimSun" pitchFamily="2" charset="-122"/>
              </a:rPr>
              <a:t>Times of Actions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次 </a:t>
            </a:r>
            <a:r>
              <a:rPr lang="en-US" altLang="zh-CN" smtClean="0">
                <a:ea typeface="SimSun" pitchFamily="2" charset="-122"/>
              </a:rPr>
              <a:t>(cì) is the measure word most frequently used to indicate that an action is performed a certain number of times. </a:t>
            </a:r>
          </a:p>
          <a:p>
            <a:r>
              <a:rPr lang="en-US" altLang="zh-CN" smtClean="0">
                <a:ea typeface="SimSun" pitchFamily="2" charset="-122"/>
              </a:rPr>
              <a:t>The “number + </a:t>
            </a:r>
            <a:r>
              <a:rPr lang="zh-CN" altLang="en-US" smtClean="0">
                <a:ea typeface="SimSun" pitchFamily="2" charset="-122"/>
              </a:rPr>
              <a:t>次 </a:t>
            </a:r>
            <a:r>
              <a:rPr lang="en-US" altLang="zh-CN" smtClean="0">
                <a:ea typeface="SimSun" pitchFamily="2" charset="-122"/>
              </a:rPr>
              <a:t>(cì)” combination follows the verb.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SimSun" pitchFamily="2" charset="-122"/>
              </a:rPr>
              <a:t>I made two phone calls in the morning.</a:t>
            </a:r>
            <a:endParaRPr lang="zh-CN" altLang="en-US" sz="3600" smtClean="0">
              <a:ea typeface="SimSun" pitchFamily="2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mtClean="0">
                <a:ea typeface="SimSun" pitchFamily="2" charset="-122"/>
              </a:rPr>
              <a:t>上午我打了两次电话。</a:t>
            </a:r>
            <a:endParaRPr lang="en-US" altLang="zh-CN" smtClean="0">
              <a:ea typeface="SimSun" pitchFamily="2" charset="-122"/>
            </a:endParaRPr>
          </a:p>
          <a:p>
            <a:r>
              <a:rPr lang="en-US" altLang="zh-CN" smtClean="0">
                <a:ea typeface="SimSun" pitchFamily="2" charset="-122"/>
              </a:rPr>
              <a:t>Shàngwǔ wǒ dǎ le liǎng cì diànhuà. 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11268" name="Picture 6" descr="I:\IntegratedChinese2_Textbook_Traditional(IC2_TB_TRAD)_4E\IC2_TB_4E_Production(PRO)\PRO_IC2_TB_TRAD_4E_10-WebAppFiles\JPG 72 DPI\Screen-Shot-2016-10-24-at-12.50.49-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429000"/>
            <a:ext cx="38830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243</TotalTime>
  <Words>2113</Words>
  <Application>Microsoft Office PowerPoint</Application>
  <PresentationFormat>On-screen Show (4:3)</PresentationFormat>
  <Paragraphs>175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Times New Roman</vt:lpstr>
      <vt:lpstr>MS PGothic</vt:lpstr>
      <vt:lpstr>Arial</vt:lpstr>
      <vt:lpstr>Wingdings</vt:lpstr>
      <vt:lpstr>Calibri</vt:lpstr>
      <vt:lpstr>SimSun</vt:lpstr>
      <vt:lpstr>Dad`s Tie</vt:lpstr>
      <vt:lpstr>Lesson 15 看病 Seeing a Doctor</vt:lpstr>
      <vt:lpstr>Indicating an extreme degree using 死 (sǐ)</vt:lpstr>
      <vt:lpstr>It’s extremely painful to get a shot.</vt:lpstr>
      <vt:lpstr>I’m starving.</vt:lpstr>
      <vt:lpstr>It’s awfully hot today.</vt:lpstr>
      <vt:lpstr>Slide 6</vt:lpstr>
      <vt:lpstr>He was incredibly happy to hear about this. </vt:lpstr>
      <vt:lpstr>Times of Actions</vt:lpstr>
      <vt:lpstr>I made two phone calls in the morning.</vt:lpstr>
      <vt:lpstr>I took the medicine three times yesterday.</vt:lpstr>
      <vt:lpstr>Slide 11</vt:lpstr>
      <vt:lpstr>Slide 12</vt:lpstr>
      <vt:lpstr>Slide 13</vt:lpstr>
      <vt:lpstr>Slide 14</vt:lpstr>
      <vt:lpstr>Yesterday I went looking for him twice, but he was not in either time.</vt:lpstr>
      <vt:lpstr>Slide 16</vt:lpstr>
      <vt:lpstr>Please read the text (from the beginning to the end) once</vt:lpstr>
      <vt:lpstr>Slide 18</vt:lpstr>
      <vt:lpstr>I ate a few mouthfuls last night…</vt:lpstr>
      <vt:lpstr>Indicating the beginning of an action using 起来 (qi lai) </vt:lpstr>
      <vt:lpstr>We began chatting as soon as we met.</vt:lpstr>
      <vt:lpstr>He began to write a letter as soon as he got home.</vt:lpstr>
      <vt:lpstr>Slide 23</vt:lpstr>
      <vt:lpstr>The students started to play ball after the class was over.</vt:lpstr>
      <vt:lpstr>把 (bǎ) Construction</vt:lpstr>
      <vt:lpstr>Slide 26</vt:lpstr>
      <vt:lpstr>Slide 27</vt:lpstr>
      <vt:lpstr>Slide 28</vt:lpstr>
      <vt:lpstr>Please pass me that pair of pants.</vt:lpstr>
      <vt:lpstr>Would you take a look at this text?</vt:lpstr>
      <vt:lpstr>Finish up this cup of coffee!</vt:lpstr>
      <vt:lpstr>How did you manage to forget your girlfriend’s birthday?</vt:lpstr>
      <vt:lpstr>Compare the following two sentences:</vt:lpstr>
      <vt:lpstr>Slide 34</vt:lpstr>
      <vt:lpstr>Put the pen on the desk.</vt:lpstr>
      <vt:lpstr>Please deliver this letter to the attorney’s office.</vt:lpstr>
      <vt:lpstr>The preposition 对 (duì)</vt:lpstr>
      <vt:lpstr>This medicine is very effective for colds.</vt:lpstr>
      <vt:lpstr>Her computer is very useful for her pronunciation practice.</vt:lpstr>
      <vt:lpstr>You must be allergic to something.</vt:lpstr>
      <vt:lpstr>越来越… (yuè lái yuè...)</vt:lpstr>
      <vt:lpstr>Li You’s Chinese is getting better and better.</vt:lpstr>
      <vt:lpstr>The weather is becoming warmer and warmer.</vt:lpstr>
      <vt:lpstr>My cousin is doing worse and worse on her exams.</vt:lpstr>
      <vt:lpstr>再说 (zàishuō)</vt:lpstr>
      <vt:lpstr>Slide 46</vt:lpstr>
      <vt:lpstr>I didn’t like the dance party tonight. The music was lousy. Besides, there were too few people there.</vt:lpstr>
      <vt:lpstr>再说 (zàishuō) = 而且 (érqiě)</vt:lpstr>
      <vt:lpstr>而且 (érqiě) can be replaced with 再说 (zàishuō)</vt:lpstr>
      <vt:lpstr>而且 (érqiě) cannot be replaced with 再说 (zàishuō) This is Mr. Wang. He is not only my teacher but also my friend. </vt:lpstr>
      <vt:lpstr>看医生 (kàn yīshēng) and 看病 (kàn bìng)</vt:lpstr>
      <vt:lpstr>我尝尝 (Wǒ cháng chang) vs.我试试 (Wǒ shì shi)</vt:lpstr>
      <vt:lpstr>谢谢  再见! </vt:lpstr>
    </vt:vector>
  </TitlesOfParts>
  <Company>Ding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Dialogue 1</dc:title>
  <dc:creator>yan</dc:creator>
  <cp:lastModifiedBy>Randall Telfer</cp:lastModifiedBy>
  <cp:revision>23</cp:revision>
  <cp:lastPrinted>1601-01-01T00:00:00Z</cp:lastPrinted>
  <dcterms:created xsi:type="dcterms:W3CDTF">2011-11-12T15:49:05Z</dcterms:created>
  <dcterms:modified xsi:type="dcterms:W3CDTF">2017-08-17T21:11:54Z</dcterms:modified>
</cp:coreProperties>
</file>