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2"/>
  </p:notesMasterIdLst>
  <p:sldIdLst>
    <p:sldId id="30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10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SimSun" pitchFamily="2" charset="-122"/>
              </a:defRPr>
            </a:lvl1pPr>
          </a:lstStyle>
          <a:p>
            <a:pPr>
              <a:defRPr/>
            </a:pPr>
            <a:fld id="{A97AEF20-4355-4706-A921-600C9CB86DB7}" type="datetimeFigureOut">
              <a:rPr lang="zh-CN" altLang="en-US"/>
              <a:pPr>
                <a:defRPr/>
              </a:pPr>
              <a:t>2021/1/24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SimSun" pitchFamily="2" charset="-122"/>
              </a:defRPr>
            </a:lvl1pPr>
          </a:lstStyle>
          <a:p>
            <a:pPr>
              <a:defRPr/>
            </a:pPr>
            <a:fld id="{BC2F62B5-11FB-43BF-B141-A4308981D3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E19AD7-0F6B-43D0-BC70-53618E155B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51E-C389-4E46-8521-485F5D8F67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21E57-006D-40D0-B451-EC735AFD56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7772400" cy="19812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3163" y="4114800"/>
            <a:ext cx="7772400" cy="19812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6D80-36D3-4352-A21D-91193C0169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A4B1-69B8-4B9D-969E-F1E17C7CA1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A8369-AA49-4210-A565-6EF0AD8904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FD1F-8786-4705-B9C7-B0386B0704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DB80-96D3-4FFB-94AD-6CAE77072A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5D97F-1950-4723-940C-77CA99485B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131A9-7F46-4D5C-83AB-6F56373FCF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64563-EF72-41F6-BB65-CC6C249633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AD76B-9355-4917-994B-F63C856D2E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2E9C8-FB28-4FE7-87F0-BA2BDF23B6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CDC50-C4DE-449F-830A-4A53691556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968055C2-9F0F-44A6-B812-A2D8587A91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+mn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C2_4E_TB_img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10285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0" y="5084763"/>
            <a:ext cx="8459788" cy="14398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Lesson 14  </a:t>
            </a:r>
            <a:r>
              <a:rPr lang="zh-CN" altLang="en-US" sz="4400" b="1" dirty="0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生日晚会  </a:t>
            </a:r>
            <a:endParaRPr lang="en-US" altLang="zh-CN" sz="4400" b="1" dirty="0">
              <a:solidFill>
                <a:schemeClr val="accent6">
                  <a:lumMod val="50000"/>
                </a:schemeClr>
              </a:solidFill>
              <a:ea typeface="宋体" charset="0"/>
            </a:endParaRPr>
          </a:p>
          <a:p>
            <a:pPr>
              <a:defRPr/>
            </a:pPr>
            <a:r>
              <a:rPr lang="en-US" altLang="zh-CN" sz="4400" b="1" dirty="0" err="1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Shēngrì</a:t>
            </a: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 </a:t>
            </a:r>
            <a:r>
              <a:rPr lang="en-US" altLang="zh-CN" sz="4400" b="1" dirty="0" err="1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wǎnhuì</a:t>
            </a:r>
            <a:r>
              <a:rPr lang="en-US" altLang="zh-CN" sz="4400" b="1" dirty="0">
                <a:solidFill>
                  <a:schemeClr val="accent6">
                    <a:lumMod val="50000"/>
                  </a:schemeClr>
                </a:solidFill>
                <a:ea typeface="宋体" charset="0"/>
              </a:rPr>
              <a:t>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宋体" charset="0"/>
              </a:rPr>
              <a:t>Birthday Party</a:t>
            </a:r>
            <a:endParaRPr lang="en-US" sz="4400" dirty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12291" name="Content Placeholder 5" descr="IC2_4E_TB_img2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1963" y="1981200"/>
            <a:ext cx="2692400" cy="4114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z="2400" smtClean="0">
                <a:ea typeface="SimSun" pitchFamily="2" charset="-122"/>
              </a:rPr>
              <a:t>穿的衣服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chuān de yīfu </a:t>
            </a:r>
          </a:p>
          <a:p>
            <a:r>
              <a:rPr lang="en-US" altLang="zh-CN" sz="2400" smtClean="0">
                <a:ea typeface="SimSun" pitchFamily="2" charset="-122"/>
              </a:rPr>
              <a:t>clothes to wear, or clothes being worn</a:t>
            </a:r>
            <a:endParaRPr lang="zh-CN" altLang="en-US" sz="24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z="2400" smtClean="0">
                <a:ea typeface="SimSun" pitchFamily="2" charset="-122"/>
              </a:rPr>
              <a:t>新买的饭卡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xīn mǎi de fànkǎ </a:t>
            </a:r>
          </a:p>
          <a:p>
            <a:r>
              <a:rPr lang="en-US" altLang="zh-CN" sz="2400" smtClean="0">
                <a:ea typeface="SimSun" pitchFamily="2" charset="-122"/>
              </a:rPr>
              <a:t>newly-bought meal cards</a:t>
            </a:r>
            <a:endParaRPr lang="zh-CN" altLang="en-US" sz="2400" smtClean="0">
              <a:ea typeface="SimSun" pitchFamily="2" charset="-122"/>
            </a:endParaRPr>
          </a:p>
        </p:txBody>
      </p:sp>
      <p:pic>
        <p:nvPicPr>
          <p:cNvPr id="13316" name="Picture 6" descr="I:\IntegratedChinese2_Textbook_Traditional(IC2_TB_TRAD)_4E\IC2_TB_4E_Production(PRO)\PRO_IC2_TB_TRAD_4E_10-WebAppFiles\JPG 72 DPI\Screen-Shot-2016-10-24-at-10.16.15-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060575"/>
            <a:ext cx="39497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z="2400" dirty="0" smtClean="0">
                <a:ea typeface="SimSun" pitchFamily="2" charset="-122"/>
              </a:rPr>
              <a:t>昨天来的同学</a:t>
            </a:r>
            <a:endParaRPr lang="en-US" altLang="zh-CN" sz="2400" dirty="0" smtClean="0">
              <a:ea typeface="SimSun" pitchFamily="2" charset="-122"/>
            </a:endParaRPr>
          </a:p>
          <a:p>
            <a:r>
              <a:rPr lang="en-US" altLang="zh-CN" sz="2400" dirty="0" err="1" smtClean="0">
                <a:ea typeface="SimSun" pitchFamily="2" charset="-122"/>
              </a:rPr>
              <a:t>zuótiān</a:t>
            </a:r>
            <a:r>
              <a:rPr lang="en-US" altLang="zh-CN" sz="2400" dirty="0" smtClean="0">
                <a:ea typeface="SimSun" pitchFamily="2" charset="-122"/>
              </a:rPr>
              <a:t> </a:t>
            </a:r>
            <a:r>
              <a:rPr lang="en-US" altLang="zh-CN" sz="2400" dirty="0" err="1" smtClean="0">
                <a:ea typeface="SimSun" pitchFamily="2" charset="-122"/>
              </a:rPr>
              <a:t>lái</a:t>
            </a:r>
            <a:r>
              <a:rPr lang="en-US" altLang="zh-CN" sz="2400" dirty="0" smtClean="0">
                <a:ea typeface="SimSun" pitchFamily="2" charset="-122"/>
              </a:rPr>
              <a:t> de </a:t>
            </a:r>
            <a:r>
              <a:rPr lang="en-US" altLang="zh-CN" sz="2400" dirty="0" err="1" smtClean="0">
                <a:ea typeface="SimSun" pitchFamily="2" charset="-122"/>
              </a:rPr>
              <a:t>tóngxué</a:t>
            </a:r>
            <a:r>
              <a:rPr lang="en-US" altLang="zh-CN" sz="2400" dirty="0" smtClean="0">
                <a:ea typeface="SimSun" pitchFamily="2" charset="-122"/>
              </a:rPr>
              <a:t> </a:t>
            </a:r>
          </a:p>
          <a:p>
            <a:r>
              <a:rPr lang="en-US" altLang="zh-CN" sz="2400" dirty="0" smtClean="0">
                <a:ea typeface="SimSun" pitchFamily="2" charset="-122"/>
              </a:rPr>
              <a:t>the classmate who arrived yesterday</a:t>
            </a:r>
            <a:endParaRPr lang="zh-CN" altLang="en-US" sz="2400" dirty="0" smtClean="0">
              <a:ea typeface="SimSun" pitchFamily="2" charset="-122"/>
            </a:endParaRPr>
          </a:p>
        </p:txBody>
      </p:sp>
      <p:pic>
        <p:nvPicPr>
          <p:cNvPr id="14341" name="Picture 3" descr="C:\Documents and Settings\yan.DINGFAMILY\Local Settings\Temporary Internet Files\Content.IE5\6BW67BPQ\MM90023632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060575"/>
            <a:ext cx="37449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z="2400" smtClean="0">
                <a:ea typeface="SimSun" pitchFamily="2" charset="-122"/>
              </a:rPr>
              <a:t>以前认识的朋友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yǐqián rènshi de péngyou </a:t>
            </a:r>
          </a:p>
          <a:p>
            <a:r>
              <a:rPr lang="en-US" altLang="zh-CN" sz="2400" smtClean="0">
                <a:ea typeface="SimSun" pitchFamily="2" charset="-122"/>
              </a:rPr>
              <a:t>the friend one got acquainted with in the past</a:t>
            </a:r>
            <a:endParaRPr lang="zh-CN" altLang="en-US" sz="2400" smtClean="0">
              <a:ea typeface="SimSun" pitchFamily="2" charset="-122"/>
            </a:endParaRPr>
          </a:p>
        </p:txBody>
      </p:sp>
      <p:pic>
        <p:nvPicPr>
          <p:cNvPr id="15364" name="Content Placeholder 5" descr="IC2_4E_TB_img1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2060575"/>
            <a:ext cx="3810000" cy="254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16387" name="Content Placeholder 5" descr="IC2_4E_TB_img0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060575"/>
            <a:ext cx="3810000" cy="2540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z="2400" smtClean="0">
                <a:ea typeface="SimSun" pitchFamily="2" charset="-122"/>
              </a:rPr>
              <a:t>我妈妈做的豆腐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wǒ māma zuò de dòufu </a:t>
            </a:r>
          </a:p>
          <a:p>
            <a:r>
              <a:rPr lang="en-US" altLang="zh-CN" sz="2400" smtClean="0">
                <a:ea typeface="SimSun" pitchFamily="2" charset="-122"/>
              </a:rPr>
              <a:t>the tofu dish that my mother makes/made</a:t>
            </a:r>
            <a:endParaRPr lang="zh-CN" altLang="en-US" sz="24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z="2400" smtClean="0">
                <a:ea typeface="SimSun" pitchFamily="2" charset="-122"/>
              </a:rPr>
              <a:t>老师给我们的功课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lǎoshī gěi wǒmen de gōngkè </a:t>
            </a:r>
          </a:p>
          <a:p>
            <a:r>
              <a:rPr lang="en-US" altLang="zh-CN" sz="2400" smtClean="0">
                <a:ea typeface="SimSun" pitchFamily="2" charset="-122"/>
              </a:rPr>
              <a:t>the homework the teacher assigned us</a:t>
            </a:r>
            <a:endParaRPr lang="zh-CN" altLang="en-US" sz="2400" smtClean="0">
              <a:ea typeface="SimSun" pitchFamily="2" charset="-122"/>
            </a:endParaRPr>
          </a:p>
        </p:txBody>
      </p:sp>
      <p:pic>
        <p:nvPicPr>
          <p:cNvPr id="17412" name="Content Placeholder 5" descr="IC2_4E_TB_img2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133600"/>
            <a:ext cx="3810000" cy="2143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18435" name="Content Placeholder 5" descr="IC2_4E_TB_img3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205038"/>
            <a:ext cx="3810000" cy="2540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z="2400" smtClean="0">
                <a:ea typeface="SimSun" pitchFamily="2" charset="-122"/>
              </a:rPr>
              <a:t>朋友送的苹果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péngyou sòng de píngguǒ </a:t>
            </a:r>
          </a:p>
          <a:p>
            <a:r>
              <a:rPr lang="en-US" altLang="zh-CN" sz="2400" smtClean="0">
                <a:ea typeface="SimSun" pitchFamily="2" charset="-122"/>
              </a:rPr>
              <a:t>the apples given by a friend</a:t>
            </a:r>
            <a:endParaRPr lang="zh-CN" altLang="en-US" sz="24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z="2400" smtClean="0">
                <a:ea typeface="SimSun" pitchFamily="2" charset="-122"/>
              </a:rPr>
              <a:t>请你跳舞的那个人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qǐng nǐ tiào wǔ de nà gè rén </a:t>
            </a:r>
          </a:p>
          <a:p>
            <a:r>
              <a:rPr lang="en-US" altLang="zh-CN" sz="2400" smtClean="0">
                <a:ea typeface="SimSun" pitchFamily="2" charset="-122"/>
              </a:rPr>
              <a:t>that person who asked you to dance</a:t>
            </a:r>
            <a:endParaRPr lang="zh-CN" altLang="en-US" sz="2400" smtClean="0">
              <a:ea typeface="SimSun" pitchFamily="2" charset="-122"/>
            </a:endParaRPr>
          </a:p>
        </p:txBody>
      </p:sp>
      <p:pic>
        <p:nvPicPr>
          <p:cNvPr id="19460" name="Content Placeholder 5" descr="Screen-Shot-2016-10-24-at-12.53.10-P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2133600"/>
            <a:ext cx="3810000" cy="2144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20483" name="Content Placeholder 5" descr="IC2_4E_TB_img1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420938"/>
            <a:ext cx="4114800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z="2400" smtClean="0">
                <a:ea typeface="SimSun" pitchFamily="2" charset="-122"/>
              </a:rPr>
              <a:t>我妹妹爱的那个很帅的男人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wǒ mèimei ài de nà ge hěn shuài de nánren </a:t>
            </a:r>
          </a:p>
          <a:p>
            <a:r>
              <a:rPr lang="en-US" altLang="zh-CN" sz="2400" smtClean="0">
                <a:ea typeface="SimSun" pitchFamily="2" charset="-122"/>
              </a:rPr>
              <a:t>that very handsome man that my sister loves</a:t>
            </a:r>
            <a:endParaRPr lang="zh-CN" altLang="en-US" sz="24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Time Duration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58888" y="2174875"/>
            <a:ext cx="3238500" cy="327025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Subject + Verb + (Object + Verb) + </a:t>
            </a:r>
          </a:p>
          <a:p>
            <a:pPr>
              <a:buFont typeface="Wingdings" pitchFamily="2" charset="2"/>
              <a:buNone/>
            </a:pPr>
            <a:r>
              <a:rPr lang="en-US" altLang="zh-CN" smtClean="0">
                <a:ea typeface="SimSun" pitchFamily="2" charset="-122"/>
              </a:rPr>
              <a:t>	(</a:t>
            </a:r>
            <a:r>
              <a:rPr lang="zh-CN" altLang="en-US" smtClean="0">
                <a:ea typeface="SimSun" pitchFamily="2" charset="-122"/>
              </a:rPr>
              <a:t>了</a:t>
            </a:r>
            <a:r>
              <a:rPr lang="en-US" altLang="zh-CN" smtClean="0">
                <a:ea typeface="SimSun" pitchFamily="2" charset="-122"/>
              </a:rPr>
              <a:t>)  (le) + Duration of time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21508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呢 </a:t>
            </a:r>
            <a:r>
              <a:rPr lang="en-US" altLang="zh-CN" smtClean="0">
                <a:ea typeface="SimSun" pitchFamily="2" charset="-122"/>
              </a:rPr>
              <a:t>(ne) Indicating an Action in Progress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呢 </a:t>
            </a:r>
            <a:r>
              <a:rPr lang="en-US" altLang="zh-CN" smtClean="0">
                <a:ea typeface="SimSun" pitchFamily="2" charset="-122"/>
              </a:rPr>
              <a:t>(ne), at the end of a sentence, indicates that the action is in progress. </a:t>
            </a:r>
          </a:p>
          <a:p>
            <a:r>
              <a:rPr lang="en-US" altLang="zh-CN" smtClean="0">
                <a:ea typeface="SimSun" pitchFamily="2" charset="-122"/>
              </a:rPr>
              <a:t>It is like </a:t>
            </a:r>
            <a:r>
              <a:rPr lang="zh-CN" altLang="en-US" smtClean="0">
                <a:ea typeface="SimSun" pitchFamily="2" charset="-122"/>
              </a:rPr>
              <a:t>在 </a:t>
            </a:r>
            <a:r>
              <a:rPr lang="en-US" altLang="zh-CN" smtClean="0">
                <a:ea typeface="SimSun" pitchFamily="2" charset="-122"/>
              </a:rPr>
              <a:t>(zài), which is never used at the end of a sentence, but rather before a verb.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</p:spPr>
        <p:txBody>
          <a:bodyPr/>
          <a:lstStyle/>
          <a:p>
            <a:endParaRPr lang="zh-CN" altLang="en-US" sz="4000" smtClean="0">
              <a:ea typeface="SimSun" pitchFamily="2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31913" y="1700213"/>
            <a:ext cx="3165475" cy="3686175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老高想在上海住一年。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Lǎo Gāo xiǎng zài Shànghǎi zhù yì nián.</a:t>
            </a:r>
          </a:p>
          <a:p>
            <a:r>
              <a:rPr lang="en-US" altLang="zh-CN" smtClean="0">
                <a:ea typeface="SimSun" pitchFamily="2" charset="-122"/>
              </a:rPr>
              <a:t>Old Gao wishes to live in Shanghai for a year.</a:t>
            </a:r>
          </a:p>
          <a:p>
            <a:r>
              <a:rPr lang="en-US" altLang="zh-CN" smtClean="0">
                <a:ea typeface="SimSun" pitchFamily="2" charset="-122"/>
              </a:rPr>
              <a:t>[Sentences in this pattern must be in the affirmative.]</a:t>
            </a:r>
            <a:endParaRPr lang="zh-CN" altLang="en-US" smtClean="0"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22532" name="Content Placeholder 7" descr="IC2_4E_TB_img28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989138"/>
            <a:ext cx="4041775" cy="26939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31913" y="2133600"/>
            <a:ext cx="3165475" cy="3252788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我每天在书店工作三个钟头。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měitiān zài shūdiàn gōngzuò sān ge zhōngtóu. </a:t>
            </a:r>
          </a:p>
          <a:p>
            <a:r>
              <a:rPr lang="en-US" altLang="zh-CN" smtClean="0">
                <a:ea typeface="SimSun" pitchFamily="2" charset="-122"/>
              </a:rPr>
              <a:t>I work in a bookstore for three hours every day.</a:t>
            </a: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2060575"/>
            <a:ext cx="3771900" cy="251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/>
          <a:lstStyle/>
          <a:p>
            <a:endParaRPr lang="zh-CN" altLang="en-US" sz="3600" smtClean="0">
              <a:ea typeface="SimSun" pitchFamily="2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87450" y="1916113"/>
            <a:ext cx="4032250" cy="3470275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昨天下雪下了二十分钟。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Zuótian xià xuě xià le èrshí fēnzhōng.</a:t>
            </a:r>
          </a:p>
          <a:p>
            <a:r>
              <a:rPr lang="en-US" altLang="zh-CN" smtClean="0">
                <a:ea typeface="SimSun" pitchFamily="2" charset="-122"/>
              </a:rPr>
              <a:t>It snowed for twenty minutes yesterday</a:t>
            </a:r>
          </a:p>
          <a:p>
            <a:r>
              <a:rPr lang="en-US" altLang="zh-CN" smtClean="0">
                <a:ea typeface="SimSun" pitchFamily="2" charset="-122"/>
              </a:rPr>
              <a:t>[If the verb takes an object, the verb has to be repeated.]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205038"/>
            <a:ext cx="2954338" cy="28082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  <a:ea typeface="SimSun" pitchFamily="2" charset="-122"/>
              </a:rPr>
              <a:t>Subject + Verb + (</a:t>
            </a:r>
            <a:r>
              <a:rPr lang="zh-CN" altLang="en-US" smtClean="0">
                <a:solidFill>
                  <a:srgbClr val="C00000"/>
                </a:solidFill>
                <a:ea typeface="SimSun" pitchFamily="2" charset="-122"/>
              </a:rPr>
              <a:t>了</a:t>
            </a:r>
            <a:r>
              <a:rPr lang="en-US" altLang="zh-CN" smtClean="0">
                <a:solidFill>
                  <a:srgbClr val="C00000"/>
                </a:solidFill>
                <a:ea typeface="SimSun" pitchFamily="2" charset="-122"/>
              </a:rPr>
              <a:t>) (le) + Duration of time + (</a:t>
            </a:r>
            <a:r>
              <a:rPr lang="zh-CN" altLang="en-US" smtClean="0">
                <a:solidFill>
                  <a:srgbClr val="C00000"/>
                </a:solidFill>
                <a:ea typeface="SimSun" pitchFamily="2" charset="-122"/>
              </a:rPr>
              <a:t>的</a:t>
            </a:r>
            <a:r>
              <a:rPr lang="en-US" altLang="zh-CN" smtClean="0">
                <a:solidFill>
                  <a:srgbClr val="C00000"/>
                </a:solidFill>
                <a:ea typeface="SimSun" pitchFamily="2" charset="-122"/>
              </a:rPr>
              <a:t>) (de) + Object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+mn-ea"/>
                <a:ea typeface="+mn-ea"/>
              </a:rPr>
              <a:t>If the verb has an object, the following alternative pattern can be used to express the same idea.</a:t>
            </a:r>
            <a:endParaRPr lang="zh-CN" altLang="en-US" dirty="0" smtClean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403350" y="1125538"/>
            <a:ext cx="3094038" cy="5000625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昨天下了二十分钟（的）雪。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Zuótian xià le èrshí fēnzhōng (de) xuě. </a:t>
            </a:r>
          </a:p>
          <a:p>
            <a:r>
              <a:rPr lang="en-US" altLang="zh-CN" smtClean="0">
                <a:ea typeface="SimSun" pitchFamily="2" charset="-122"/>
              </a:rPr>
              <a:t>It snowed for twenty minutes yesterday.</a:t>
            </a:r>
          </a:p>
          <a:p>
            <a:pPr>
              <a:buFont typeface="Wingdings" pitchFamily="2" charset="2"/>
              <a:buNone/>
            </a:pPr>
            <a:endParaRPr lang="en-US" altLang="zh-CN" smtClean="0">
              <a:ea typeface="SimSun" pitchFamily="2" charset="-122"/>
            </a:endParaRP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412875"/>
            <a:ext cx="3127375" cy="2808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570787" cy="1143000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42988" y="2143125"/>
            <a:ext cx="3454400" cy="3243263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你上暑期班上了多长时间？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shàng shǔqī bān shàng le duō cháng shíjiān? </a:t>
            </a:r>
          </a:p>
          <a:p>
            <a:r>
              <a:rPr lang="en-US" altLang="zh-CN" smtClean="0">
                <a:ea typeface="SimSun" pitchFamily="2" charset="-122"/>
              </a:rPr>
              <a:t>How long were you in summer school?</a:t>
            </a:r>
          </a:p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989138"/>
            <a:ext cx="4086225" cy="29543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476375" y="1125538"/>
            <a:ext cx="3021013" cy="5000625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我上了四个星期</a:t>
            </a:r>
            <a:endParaRPr lang="en-US" altLang="zh-CN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mtClean="0">
                <a:ea typeface="SimSun" pitchFamily="2" charset="-122"/>
              </a:rPr>
              <a:t>（的）暑期班。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shàng le sì ge xīngqī (de) shǔqī bān. </a:t>
            </a:r>
          </a:p>
          <a:p>
            <a:r>
              <a:rPr lang="en-US" altLang="zh-CN" smtClean="0">
                <a:ea typeface="SimSun" pitchFamily="2" charset="-122"/>
              </a:rPr>
              <a:t>I was in summer school for four weeks.</a:t>
            </a:r>
          </a:p>
          <a:p>
            <a:pPr>
              <a:buFont typeface="Wingdings" pitchFamily="2" charset="2"/>
              <a:buNone/>
            </a:pPr>
            <a:endParaRPr lang="zh-CN" altLang="en-US" smtClean="0">
              <a:ea typeface="SimSun" pitchFamily="2" charset="-122"/>
            </a:endParaRP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2275" y="1628775"/>
            <a:ext cx="2819400" cy="3032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Sentences with </a:t>
            </a:r>
            <a:r>
              <a:rPr lang="zh-CN" altLang="en-US" smtClean="0">
                <a:ea typeface="SimSun" pitchFamily="2" charset="-122"/>
              </a:rPr>
              <a:t>是</a:t>
            </a:r>
            <a:r>
              <a:rPr lang="en-US" altLang="zh-CN" smtClean="0">
                <a:ea typeface="SimSun" pitchFamily="2" charset="-122"/>
              </a:rPr>
              <a:t>…</a:t>
            </a:r>
            <a:r>
              <a:rPr lang="zh-CN" altLang="en-US" smtClean="0">
                <a:ea typeface="SimSun" pitchFamily="2" charset="-122"/>
              </a:rPr>
              <a:t>的 </a:t>
            </a:r>
            <a:r>
              <a:rPr lang="en-US" altLang="zh-CN" smtClean="0">
                <a:ea typeface="SimSun" pitchFamily="2" charset="-122"/>
              </a:rPr>
              <a:t>(shì...de)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zh-CN" smtClean="0">
                <a:ea typeface="SimSun" pitchFamily="2" charset="-122"/>
              </a:rPr>
              <a:t>To describe or inquire about the time, the place, the manner, or the initiator of an action that we know already happened, we need to use the </a:t>
            </a:r>
            <a:r>
              <a:rPr lang="zh-CN" altLang="en-US" smtClean="0">
                <a:ea typeface="SimSun" pitchFamily="2" charset="-122"/>
              </a:rPr>
              <a:t>是</a:t>
            </a:r>
            <a:r>
              <a:rPr lang="en-US" altLang="zh-CN" smtClean="0">
                <a:ea typeface="SimSun" pitchFamily="2" charset="-122"/>
              </a:rPr>
              <a:t>…</a:t>
            </a:r>
            <a:r>
              <a:rPr lang="zh-CN" altLang="en-US" smtClean="0">
                <a:ea typeface="SimSun" pitchFamily="2" charset="-122"/>
              </a:rPr>
              <a:t>的 </a:t>
            </a:r>
            <a:r>
              <a:rPr lang="en-US" altLang="zh-CN" smtClean="0">
                <a:ea typeface="SimSun" pitchFamily="2" charset="-122"/>
              </a:rPr>
              <a:t>(shì...de) structure. </a:t>
            </a:r>
          </a:p>
          <a:p>
            <a:pPr>
              <a:buFont typeface="Arial" charset="0"/>
              <a:buChar char="•"/>
            </a:pPr>
            <a:r>
              <a:rPr lang="en-US" altLang="zh-CN" smtClean="0">
                <a:ea typeface="SimSun" pitchFamily="2" charset="-122"/>
              </a:rPr>
              <a:t>The use of </a:t>
            </a:r>
            <a:r>
              <a:rPr lang="zh-CN" altLang="en-US" smtClean="0">
                <a:ea typeface="SimSun" pitchFamily="2" charset="-122"/>
              </a:rPr>
              <a:t>是 </a:t>
            </a:r>
            <a:r>
              <a:rPr lang="en-US" altLang="zh-CN" smtClean="0">
                <a:ea typeface="SimSun" pitchFamily="2" charset="-122"/>
              </a:rPr>
              <a:t>(shì), however, is optional.</a:t>
            </a:r>
            <a:endParaRPr lang="zh-CN" altLang="en-US" smtClean="0"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71550" y="333375"/>
            <a:ext cx="3525838" cy="2303463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</a:t>
            </a:r>
            <a:r>
              <a:rPr lang="zh-CN" altLang="en-US" smtClean="0">
                <a:ea typeface="SimSun" pitchFamily="2" charset="-122"/>
              </a:rPr>
              <a:t>你去过北京吗？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qù guo Běijīng ma? </a:t>
            </a:r>
          </a:p>
          <a:p>
            <a:r>
              <a:rPr lang="en-US" altLang="zh-CN" smtClean="0">
                <a:ea typeface="SimSun" pitchFamily="2" charset="-122"/>
              </a:rPr>
              <a:t>Have you been to Beijing?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404813"/>
            <a:ext cx="3467100" cy="2303462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B: </a:t>
            </a:r>
            <a:r>
              <a:rPr lang="zh-CN" altLang="en-US" smtClean="0">
                <a:ea typeface="SimSun" pitchFamily="2" charset="-122"/>
              </a:rPr>
              <a:t>我去过北京。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qù guo Běijīng. </a:t>
            </a:r>
          </a:p>
          <a:p>
            <a:r>
              <a:rPr lang="en-US" altLang="zh-CN" smtClean="0">
                <a:ea typeface="SimSun" pitchFamily="2" charset="-122"/>
              </a:rPr>
              <a:t>Yes, I’ve been to Beijing.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781300"/>
            <a:ext cx="492918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</p:spPr>
        <p:txBody>
          <a:bodyPr/>
          <a:lstStyle/>
          <a:p>
            <a:r>
              <a:rPr lang="en-US" altLang="zh-CN" sz="2200" smtClean="0">
                <a:ea typeface="SimSun" pitchFamily="2" charset="-122"/>
              </a:rPr>
              <a:t>Person A now becomes aware of Person B’s action of </a:t>
            </a:r>
            <a:r>
              <a:rPr lang="zh-CN" altLang="en-US" sz="2200" smtClean="0">
                <a:ea typeface="SimSun" pitchFamily="2" charset="-122"/>
              </a:rPr>
              <a:t>去北京 </a:t>
            </a:r>
            <a:r>
              <a:rPr lang="en-US" altLang="zh-CN" sz="2200" smtClean="0">
                <a:ea typeface="SimSun" pitchFamily="2" charset="-122"/>
              </a:rPr>
              <a:t>(qù Běijīng, went to Beijing), and wants to find out when that action was performed:</a:t>
            </a:r>
            <a:endParaRPr lang="zh-CN" altLang="en-US" sz="2200" smtClean="0">
              <a:ea typeface="SimSun" pitchFamily="2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450" y="2133600"/>
            <a:ext cx="3311525" cy="40386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</a:t>
            </a:r>
            <a:r>
              <a:rPr lang="zh-CN" altLang="en-US" smtClean="0">
                <a:ea typeface="SimSun" pitchFamily="2" charset="-122"/>
              </a:rPr>
              <a:t>你是跟谁一起去的？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shì gēn shéi yìqǐ qù de? </a:t>
            </a:r>
          </a:p>
          <a:p>
            <a:r>
              <a:rPr lang="en-US" altLang="zh-CN" smtClean="0">
                <a:ea typeface="SimSun" pitchFamily="2" charset="-122"/>
              </a:rPr>
              <a:t>With whom did you go?</a:t>
            </a:r>
            <a:endParaRPr lang="zh-CN" altLang="en-US" smtClean="0"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3438" y="1773238"/>
            <a:ext cx="4043362" cy="40386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B: </a:t>
            </a:r>
            <a:r>
              <a:rPr lang="zh-CN" altLang="en-US" smtClean="0">
                <a:ea typeface="SimSun" pitchFamily="2" charset="-122"/>
              </a:rPr>
              <a:t>我是跟我表姐一起去的。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shì gēn wǒ biǎojiě yìqǐ qù de. </a:t>
            </a:r>
          </a:p>
          <a:p>
            <a:r>
              <a:rPr lang="en-US" altLang="zh-CN" smtClean="0">
                <a:ea typeface="SimSun" pitchFamily="2" charset="-122"/>
              </a:rPr>
              <a:t>I went with my cousin.</a:t>
            </a:r>
            <a:endParaRPr lang="zh-CN" altLang="en-US" smtClean="0"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3174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484313"/>
            <a:ext cx="3297237" cy="2198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z="2400" smtClean="0">
                <a:ea typeface="SimSun" pitchFamily="2" charset="-122"/>
              </a:rPr>
              <a:t>你写什么呢？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Nǐ xiě shénme ne? </a:t>
            </a:r>
          </a:p>
          <a:p>
            <a:r>
              <a:rPr lang="en-US" altLang="zh-CN" sz="2400" smtClean="0">
                <a:ea typeface="SimSun" pitchFamily="2" charset="-122"/>
              </a:rPr>
              <a:t>What are you writing?</a:t>
            </a:r>
            <a:endParaRPr lang="zh-CN" altLang="en-US" sz="2400" smtClean="0">
              <a:ea typeface="SimSun" pitchFamily="2" charset="-122"/>
            </a:endParaRPr>
          </a:p>
        </p:txBody>
      </p:sp>
      <p:pic>
        <p:nvPicPr>
          <p:cNvPr id="5124" name="Picture 2" descr="C:\Documents and Settings\yan.DINGFAMILY\Local Settings\Temporary Internet Files\Content.IE5\SZ26P93M\MM900046559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2133600"/>
            <a:ext cx="2479675" cy="2520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Person A now wants to find out when that action was performed:</a:t>
            </a:r>
            <a:endParaRPr lang="zh-CN" altLang="en-US" sz="4000" smtClean="0">
              <a:ea typeface="SimSun" pitchFamily="2" charset="-122"/>
            </a:endParaRP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2772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58888" y="2174875"/>
            <a:ext cx="3529012" cy="3951288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</a:t>
            </a:r>
            <a:r>
              <a:rPr lang="zh-CN" altLang="en-US" smtClean="0">
                <a:ea typeface="SimSun" pitchFamily="2" charset="-122"/>
              </a:rPr>
              <a:t>你们是什么时候去的？</a:t>
            </a:r>
            <a:endParaRPr lang="en-US" altLang="zh-CN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mtClean="0">
                <a:ea typeface="SimSun" pitchFamily="2" charset="-122"/>
              </a:rPr>
              <a:t>	Nǐmen shì shénme shíhou qù de? (When did you go?)</a:t>
            </a:r>
          </a:p>
          <a:p>
            <a:r>
              <a:rPr lang="en-US" altLang="zh-CN" smtClean="0">
                <a:ea typeface="SimSun" pitchFamily="2" charset="-122"/>
              </a:rPr>
              <a:t> B: </a:t>
            </a:r>
            <a:r>
              <a:rPr lang="zh-CN" altLang="en-US" smtClean="0">
                <a:ea typeface="SimSun" pitchFamily="2" charset="-122"/>
              </a:rPr>
              <a:t>我们是寒假去的 。</a:t>
            </a:r>
            <a:r>
              <a:rPr lang="en-US" altLang="zh-CN" smtClean="0">
                <a:ea typeface="SimSun" pitchFamily="2" charset="-122"/>
              </a:rPr>
              <a:t>Wǒmen shì hánjià qù de. (We went during the winter break.)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327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2492375"/>
            <a:ext cx="2592388" cy="3168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71550" y="1484313"/>
            <a:ext cx="3816350" cy="464185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</a:t>
            </a:r>
            <a:r>
              <a:rPr lang="zh-CN" altLang="en-US" smtClean="0">
                <a:ea typeface="SimSun" pitchFamily="2" charset="-122"/>
              </a:rPr>
              <a:t>你们是怎么去的？</a:t>
            </a:r>
            <a:r>
              <a:rPr lang="en-US" altLang="zh-CN" smtClean="0">
                <a:ea typeface="SimSun" pitchFamily="2" charset="-122"/>
              </a:rPr>
              <a:t>Nǐmen shì zěnme qù de? (How did you go?)   </a:t>
            </a:r>
          </a:p>
          <a:p>
            <a:r>
              <a:rPr lang="en-US" altLang="zh-CN" smtClean="0">
                <a:ea typeface="SimSun" pitchFamily="2" charset="-122"/>
              </a:rPr>
              <a:t>B: </a:t>
            </a:r>
            <a:r>
              <a:rPr lang="zh-CN" altLang="en-US" smtClean="0">
                <a:ea typeface="SimSun" pitchFamily="2" charset="-122"/>
              </a:rPr>
              <a:t>我们是坐飞机去的。</a:t>
            </a:r>
            <a:r>
              <a:rPr lang="en-US" altLang="zh-CN" smtClean="0">
                <a:ea typeface="SimSun" pitchFamily="2" charset="-122"/>
              </a:rPr>
              <a:t>Wǒmen shì zuò fēijī qù de. (We went there by airplane.)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844675"/>
            <a:ext cx="3817937" cy="24653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42988" y="2174875"/>
            <a:ext cx="3454400" cy="3951288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</a:t>
            </a:r>
            <a:r>
              <a:rPr lang="zh-CN" altLang="en-US" smtClean="0">
                <a:ea typeface="SimSun" pitchFamily="2" charset="-122"/>
              </a:rPr>
              <a:t>你看过这本书吗？</a:t>
            </a:r>
            <a:r>
              <a:rPr lang="en-US" altLang="zh-CN" smtClean="0">
                <a:ea typeface="SimSun" pitchFamily="2" charset="-122"/>
              </a:rPr>
              <a:t>Nǐ kàn guo zhè běn shū ma? (Have you read this book?)   </a:t>
            </a:r>
          </a:p>
          <a:p>
            <a:r>
              <a:rPr lang="en-US" altLang="zh-CN" smtClean="0">
                <a:ea typeface="SimSun" pitchFamily="2" charset="-122"/>
              </a:rPr>
              <a:t>B: </a:t>
            </a:r>
            <a:r>
              <a:rPr lang="zh-CN" altLang="en-US" smtClean="0">
                <a:ea typeface="SimSun" pitchFamily="2" charset="-122"/>
              </a:rPr>
              <a:t>看过。</a:t>
            </a:r>
            <a:endParaRPr lang="en-US" altLang="zh-CN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mtClean="0">
                <a:ea typeface="SimSun" pitchFamily="2" charset="-122"/>
              </a:rPr>
              <a:t>	Kàn guo. (Yes, I have.)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76825" y="2174875"/>
            <a:ext cx="3609975" cy="3951288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3482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2276475"/>
            <a:ext cx="2395538" cy="26304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557338"/>
            <a:ext cx="3810000" cy="4538662"/>
          </a:xfrm>
        </p:spPr>
        <p:txBody>
          <a:bodyPr/>
          <a:lstStyle/>
          <a:p>
            <a:r>
              <a:rPr lang="en-US" altLang="zh-CN" sz="2400" smtClean="0">
                <a:ea typeface="SimSun" pitchFamily="2" charset="-122"/>
              </a:rPr>
              <a:t>A: </a:t>
            </a:r>
            <a:r>
              <a:rPr lang="zh-CN" altLang="en-US" sz="2400" smtClean="0">
                <a:ea typeface="SimSun" pitchFamily="2" charset="-122"/>
              </a:rPr>
              <a:t>是什么时候看的？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Shì shénme shíhou kàn de? </a:t>
            </a:r>
          </a:p>
          <a:p>
            <a:r>
              <a:rPr lang="en-US" altLang="zh-CN" sz="2400" smtClean="0">
                <a:ea typeface="SimSun" pitchFamily="2" charset="-122"/>
              </a:rPr>
              <a:t>When did you watch it?</a:t>
            </a:r>
          </a:p>
          <a:p>
            <a:r>
              <a:rPr lang="en-US" altLang="zh-CN" sz="2400" smtClean="0">
                <a:ea typeface="SimSun" pitchFamily="2" charset="-122"/>
              </a:rPr>
              <a:t>[A already knows that the action </a:t>
            </a:r>
            <a:r>
              <a:rPr lang="zh-CN" altLang="en-US" sz="2400" smtClean="0">
                <a:ea typeface="SimSun" pitchFamily="2" charset="-122"/>
              </a:rPr>
              <a:t>看 </a:t>
            </a:r>
            <a:r>
              <a:rPr lang="en-US" altLang="zh-CN" sz="2400" smtClean="0">
                <a:ea typeface="SimSun" pitchFamily="2" charset="-122"/>
              </a:rPr>
              <a:t>(kàn) was completed.]   </a:t>
            </a:r>
          </a:p>
          <a:p>
            <a:endParaRPr lang="zh-CN" altLang="en-US" sz="2400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557338"/>
            <a:ext cx="3810000" cy="4538662"/>
          </a:xfrm>
        </p:spPr>
        <p:txBody>
          <a:bodyPr/>
          <a:lstStyle/>
          <a:p>
            <a:r>
              <a:rPr lang="en-US" altLang="zh-CN" sz="2400" smtClean="0">
                <a:ea typeface="SimSun" pitchFamily="2" charset="-122"/>
              </a:rPr>
              <a:t>B: </a:t>
            </a:r>
            <a:r>
              <a:rPr lang="zh-CN" altLang="en-US" sz="2400" smtClean="0">
                <a:ea typeface="SimSun" pitchFamily="2" charset="-122"/>
              </a:rPr>
              <a:t>上个周末看的。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Shàng ge zhōumò kàn de. </a:t>
            </a:r>
          </a:p>
          <a:p>
            <a:r>
              <a:rPr lang="en-US" altLang="zh-CN" sz="2400" smtClean="0">
                <a:ea typeface="SimSun" pitchFamily="2" charset="-122"/>
              </a:rPr>
              <a:t>I watched it last weekend.</a:t>
            </a:r>
          </a:p>
          <a:p>
            <a:r>
              <a:rPr lang="en-US" altLang="zh-CN" sz="2400" smtClean="0">
                <a:ea typeface="SimSun" pitchFamily="2" charset="-122"/>
              </a:rPr>
              <a:t>[It was last weekend that I watched it.]</a:t>
            </a:r>
            <a:endParaRPr lang="zh-CN" altLang="en-US" sz="2400" smtClean="0">
              <a:ea typeface="SimSun" pitchFamily="2" charset="-122"/>
            </a:endParaRPr>
          </a:p>
          <a:p>
            <a:endParaRPr lang="zh-CN" altLang="en-US" sz="24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71550" y="1484313"/>
            <a:ext cx="3525838" cy="464185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</a:t>
            </a:r>
            <a:r>
              <a:rPr lang="zh-CN" altLang="en-US" smtClean="0">
                <a:ea typeface="SimSun" pitchFamily="2" charset="-122"/>
              </a:rPr>
              <a:t>你吃饭了吗？</a:t>
            </a:r>
            <a:endParaRPr lang="en-US" altLang="zh-CN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mtClean="0">
                <a:ea typeface="SimSun" pitchFamily="2" charset="-122"/>
              </a:rPr>
              <a:t>	Nǐ chī fàn le ma? (Have you eaten yet?)   </a:t>
            </a:r>
          </a:p>
          <a:p>
            <a:r>
              <a:rPr lang="en-US" altLang="zh-CN" smtClean="0">
                <a:ea typeface="SimSun" pitchFamily="2" charset="-122"/>
              </a:rPr>
              <a:t>B: </a:t>
            </a:r>
            <a:r>
              <a:rPr lang="zh-CN" altLang="en-US" smtClean="0">
                <a:ea typeface="SimSun" pitchFamily="2" charset="-122"/>
              </a:rPr>
              <a:t>吃了。</a:t>
            </a:r>
            <a:endParaRPr lang="en-US" altLang="zh-CN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mtClean="0">
                <a:ea typeface="SimSun" pitchFamily="2" charset="-122"/>
              </a:rPr>
              <a:t>	Chī le. (Yes, I have.) </a:t>
            </a:r>
          </a:p>
          <a:p>
            <a:r>
              <a:rPr lang="en-US" altLang="zh-CN" smtClean="0">
                <a:ea typeface="SimSun" pitchFamily="2" charset="-122"/>
              </a:rPr>
              <a:t>[The action </a:t>
            </a:r>
            <a:r>
              <a:rPr lang="zh-CN" altLang="en-US" smtClean="0">
                <a:ea typeface="SimSun" pitchFamily="2" charset="-122"/>
              </a:rPr>
              <a:t>吃 </a:t>
            </a:r>
            <a:r>
              <a:rPr lang="en-US" altLang="zh-CN" smtClean="0">
                <a:ea typeface="SimSun" pitchFamily="2" charset="-122"/>
              </a:rPr>
              <a:t>(chī) is now known.]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825" y="1484313"/>
            <a:ext cx="3609975" cy="464185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</a:t>
            </a:r>
            <a:r>
              <a:rPr lang="zh-CN" altLang="en-US" smtClean="0">
                <a:ea typeface="SimSun" pitchFamily="2" charset="-122"/>
              </a:rPr>
              <a:t>在哪儿吃的？</a:t>
            </a:r>
            <a:endParaRPr lang="en-US" altLang="zh-CN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mtClean="0">
                <a:ea typeface="SimSun" pitchFamily="2" charset="-122"/>
              </a:rPr>
              <a:t>	Zài nǎr chī de? (Where did you eat?)   </a:t>
            </a:r>
          </a:p>
          <a:p>
            <a:r>
              <a:rPr lang="en-US" altLang="zh-CN" smtClean="0">
                <a:ea typeface="SimSun" pitchFamily="2" charset="-122"/>
              </a:rPr>
              <a:t>B: </a:t>
            </a:r>
            <a:r>
              <a:rPr lang="zh-CN" altLang="en-US" smtClean="0">
                <a:ea typeface="SimSun" pitchFamily="2" charset="-122"/>
              </a:rPr>
              <a:t>在学生餐厅吃的。</a:t>
            </a:r>
            <a:r>
              <a:rPr lang="en-US" altLang="zh-CN" smtClean="0">
                <a:ea typeface="SimSun" pitchFamily="2" charset="-122"/>
              </a:rPr>
              <a:t>Zài xuéshēng cāntīng chī de.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36869" name="Picture 13" descr="C:\Documents and Settings\yan.DINGFAMILY\Local Settings\Temporary Internet Files\Content.IE5\N6BUAKLR\MP9000497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221163"/>
            <a:ext cx="318135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87450" y="1484313"/>
            <a:ext cx="3309938" cy="464185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</a:t>
            </a:r>
            <a:r>
              <a:rPr lang="zh-CN" altLang="en-US" smtClean="0">
                <a:ea typeface="SimSun" pitchFamily="2" charset="-122"/>
              </a:rPr>
              <a:t>你学过电脑吗？</a:t>
            </a:r>
            <a:r>
              <a:rPr lang="en-US" altLang="zh-CN" smtClean="0">
                <a:ea typeface="SimSun" pitchFamily="2" charset="-122"/>
              </a:rPr>
              <a:t>Nǐ xué guo diànnǎo ma? (Have you ever studied computers?)   </a:t>
            </a:r>
          </a:p>
          <a:p>
            <a:r>
              <a:rPr lang="en-US" altLang="zh-CN" smtClean="0">
                <a:ea typeface="SimSun" pitchFamily="2" charset="-122"/>
              </a:rPr>
              <a:t>B: </a:t>
            </a:r>
            <a:r>
              <a:rPr lang="zh-CN" altLang="en-US" smtClean="0">
                <a:ea typeface="SimSun" pitchFamily="2" charset="-122"/>
              </a:rPr>
              <a:t>学过。</a:t>
            </a:r>
            <a:r>
              <a:rPr lang="en-US" altLang="zh-CN" smtClean="0">
                <a:ea typeface="SimSun" pitchFamily="2" charset="-122"/>
              </a:rPr>
              <a:t>Xué guo. (Yes, I have.)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1484313"/>
            <a:ext cx="3467100" cy="464185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</a:t>
            </a:r>
            <a:r>
              <a:rPr lang="zh-CN" altLang="en-US" smtClean="0">
                <a:ea typeface="SimSun" pitchFamily="2" charset="-122"/>
              </a:rPr>
              <a:t>是跟谁学的？</a:t>
            </a:r>
            <a:r>
              <a:rPr lang="en-US" altLang="zh-CN" smtClean="0">
                <a:ea typeface="SimSun" pitchFamily="2" charset="-122"/>
              </a:rPr>
              <a:t>Shì gēn shéi xué de? (With whom did you study?)   </a:t>
            </a:r>
          </a:p>
          <a:p>
            <a:r>
              <a:rPr lang="en-US" altLang="zh-CN" smtClean="0">
                <a:ea typeface="SimSun" pitchFamily="2" charset="-122"/>
              </a:rPr>
              <a:t>B: </a:t>
            </a:r>
            <a:r>
              <a:rPr lang="zh-CN" altLang="en-US" smtClean="0">
                <a:ea typeface="SimSun" pitchFamily="2" charset="-122"/>
              </a:rPr>
              <a:t>是跟王老师学的。</a:t>
            </a:r>
            <a:r>
              <a:rPr lang="en-US" altLang="zh-CN" smtClean="0">
                <a:ea typeface="SimSun" pitchFamily="2" charset="-122"/>
              </a:rPr>
              <a:t>Shì gēn Wáng lǎoshī xué de. (With Teacher Wang.)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149725"/>
            <a:ext cx="25654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Placeholder 2"/>
          <p:cNvSpPr>
            <a:spLocks noGrp="1"/>
          </p:cNvSpPr>
          <p:nvPr>
            <p:ph type="body" idx="2"/>
          </p:nvPr>
        </p:nvSpPr>
        <p:spPr>
          <a:xfrm>
            <a:off x="1331913" y="2276475"/>
            <a:ext cx="7200900" cy="211931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zh-CN" altLang="en-US" sz="2400" smtClean="0">
                <a:ea typeface="SimSun" pitchFamily="2" charset="-122"/>
              </a:rPr>
              <a:t>上午十一点了，他还在睡觉。</a:t>
            </a:r>
            <a:endParaRPr lang="en-US" altLang="zh-CN" sz="2400" smtClean="0">
              <a:ea typeface="SimSun" pitchFamily="2" charset="-122"/>
            </a:endParaRPr>
          </a:p>
          <a:p>
            <a:pPr>
              <a:buFont typeface="Wingdings" pitchFamily="2" charset="2"/>
              <a:buChar char="§"/>
            </a:pPr>
            <a:r>
              <a:rPr lang="en-US" altLang="zh-CN" sz="2400" smtClean="0">
                <a:ea typeface="SimSun" pitchFamily="2" charset="-122"/>
              </a:rPr>
              <a:t>Shàngwǔ shíyī diǎn le, tā hái zài shuì jiào. </a:t>
            </a:r>
          </a:p>
          <a:p>
            <a:pPr>
              <a:buFont typeface="Wingdings" pitchFamily="2" charset="2"/>
              <a:buChar char="§"/>
            </a:pPr>
            <a:r>
              <a:rPr lang="en-US" altLang="zh-CN" sz="2400" smtClean="0">
                <a:ea typeface="SimSun" pitchFamily="2" charset="-122"/>
              </a:rPr>
              <a:t>It’s 11 a.m., and he is still sleeping.</a:t>
            </a:r>
            <a:r>
              <a:rPr lang="zh-CN" altLang="en-US" sz="2400" smtClean="0">
                <a:ea typeface="SimSun" pitchFamily="2" charset="-122"/>
              </a:rPr>
              <a:t/>
            </a:r>
            <a:br>
              <a:rPr lang="zh-CN" altLang="en-US" sz="2400" smtClean="0">
                <a:ea typeface="SimSun" pitchFamily="2" charset="-122"/>
              </a:rPr>
            </a:br>
            <a:endParaRPr lang="zh-CN" altLang="en-US" sz="2400" smtClean="0">
              <a:ea typeface="SimSun" pitchFamily="2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03350" y="981075"/>
            <a:ext cx="229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latin typeface="+mn-ea"/>
                <a:ea typeface="+mn-ea"/>
              </a:rPr>
              <a:t>还 </a:t>
            </a:r>
            <a:r>
              <a:rPr lang="en-US" altLang="zh-CN" sz="3200" dirty="0">
                <a:latin typeface="+mn-ea"/>
                <a:ea typeface="+mn-ea"/>
              </a:rPr>
              <a:t>(</a:t>
            </a:r>
            <a:r>
              <a:rPr lang="en-US" altLang="zh-CN" sz="3200" dirty="0" err="1">
                <a:latin typeface="+mn-ea"/>
                <a:ea typeface="+mn-ea"/>
              </a:rPr>
              <a:t>hái</a:t>
            </a:r>
            <a:r>
              <a:rPr lang="en-US" altLang="zh-CN" sz="3200" dirty="0">
                <a:latin typeface="+mn-ea"/>
                <a:ea typeface="+mn-ea"/>
              </a:rPr>
              <a:t>, still)</a:t>
            </a:r>
            <a:endParaRPr lang="zh-CN" altLang="en-US" sz="32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Placeholder 2"/>
          <p:cNvSpPr>
            <a:spLocks noGrp="1"/>
          </p:cNvSpPr>
          <p:nvPr>
            <p:ph type="body" idx="2"/>
          </p:nvPr>
        </p:nvSpPr>
        <p:spPr>
          <a:xfrm>
            <a:off x="1116013" y="1196975"/>
            <a:ext cx="3311525" cy="42084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zh-CN" altLang="en-US" sz="2400" smtClean="0">
                <a:ea typeface="SimSun" pitchFamily="2" charset="-122"/>
              </a:rPr>
              <a:t>今天的功课，我还没写完。</a:t>
            </a:r>
            <a:endParaRPr lang="en-US" altLang="zh-CN" sz="2400" smtClean="0">
              <a:ea typeface="SimSun" pitchFamily="2" charset="-122"/>
            </a:endParaRPr>
          </a:p>
          <a:p>
            <a:pPr>
              <a:buFont typeface="Wingdings" pitchFamily="2" charset="2"/>
              <a:buChar char="§"/>
            </a:pPr>
            <a:r>
              <a:rPr lang="en-US" altLang="zh-CN" sz="2400" smtClean="0">
                <a:ea typeface="SimSun" pitchFamily="2" charset="-122"/>
              </a:rPr>
              <a:t>Jīntiān de gōngkè, wǒ hái méi xiě wán.</a:t>
            </a:r>
          </a:p>
          <a:p>
            <a:pPr>
              <a:buFont typeface="Wingdings" pitchFamily="2" charset="2"/>
              <a:buChar char="§"/>
            </a:pPr>
            <a:r>
              <a:rPr lang="en-US" altLang="zh-CN" sz="2400" smtClean="0">
                <a:ea typeface="SimSun" pitchFamily="2" charset="-122"/>
              </a:rPr>
              <a:t>I’m still not done with today’s homework. </a:t>
            </a:r>
            <a:endParaRPr lang="zh-CN" altLang="en-US" sz="2400" smtClean="0">
              <a:ea typeface="SimSun" pitchFamily="2" charset="-122"/>
            </a:endParaRPr>
          </a:p>
        </p:txBody>
      </p:sp>
      <p:pic>
        <p:nvPicPr>
          <p:cNvPr id="39939" name="Picture 4" descr="C:\Documents and Settings\yan.DINGFAMILY\Local Settings\Temporary Internet Files\Content.IE5\WAA7UGY3\MM9002836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125538"/>
            <a:ext cx="27559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476375" y="333375"/>
            <a:ext cx="6624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ea typeface="SimSun" pitchFamily="2" charset="-122"/>
              </a:rPr>
              <a:t>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116013" y="1196975"/>
            <a:ext cx="3311525" cy="42084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zh-CN" altLang="en-US" dirty="0">
                <a:ea typeface="SimSun" pitchFamily="2" charset="-122"/>
              </a:rPr>
              <a:t>这个语法老师教了，可是我还不懂。</a:t>
            </a:r>
            <a:endParaRPr lang="en-US" altLang="zh-CN" dirty="0">
              <a:ea typeface="SimSun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altLang="zh-CN" dirty="0" err="1">
                <a:latin typeface="+mn-lt"/>
                <a:ea typeface="+mn-ea"/>
              </a:rPr>
              <a:t>Zhè</a:t>
            </a:r>
            <a:r>
              <a:rPr lang="en-US" altLang="zh-CN" dirty="0">
                <a:latin typeface="+mn-lt"/>
                <a:ea typeface="+mn-ea"/>
              </a:rPr>
              <a:t> </a:t>
            </a:r>
            <a:r>
              <a:rPr lang="en-US" altLang="zh-CN" dirty="0" err="1">
                <a:latin typeface="+mn-lt"/>
                <a:ea typeface="+mn-ea"/>
              </a:rPr>
              <a:t>ge</a:t>
            </a:r>
            <a:r>
              <a:rPr lang="en-US" altLang="zh-CN" dirty="0">
                <a:latin typeface="+mn-lt"/>
                <a:ea typeface="+mn-ea"/>
              </a:rPr>
              <a:t> </a:t>
            </a:r>
            <a:r>
              <a:rPr lang="en-US" altLang="zh-CN" dirty="0" err="1">
                <a:latin typeface="+mn-lt"/>
                <a:ea typeface="+mn-ea"/>
              </a:rPr>
              <a:t>yǔfǎ</a:t>
            </a:r>
            <a:r>
              <a:rPr lang="en-US" altLang="zh-CN" dirty="0">
                <a:latin typeface="+mn-lt"/>
                <a:ea typeface="+mn-ea"/>
              </a:rPr>
              <a:t> </a:t>
            </a:r>
            <a:r>
              <a:rPr lang="en-US" altLang="zh-CN" dirty="0" err="1">
                <a:latin typeface="+mn-lt"/>
                <a:ea typeface="+mn-ea"/>
              </a:rPr>
              <a:t>lǎoshī</a:t>
            </a:r>
            <a:r>
              <a:rPr lang="en-US" altLang="zh-CN" dirty="0">
                <a:latin typeface="+mn-lt"/>
                <a:ea typeface="+mn-ea"/>
              </a:rPr>
              <a:t> </a:t>
            </a:r>
            <a:r>
              <a:rPr lang="en-US" altLang="zh-CN" dirty="0" err="1">
                <a:latin typeface="+mn-lt"/>
                <a:ea typeface="+mn-ea"/>
              </a:rPr>
              <a:t>jiāo</a:t>
            </a:r>
            <a:r>
              <a:rPr lang="en-US" altLang="zh-CN" dirty="0">
                <a:latin typeface="+mn-lt"/>
                <a:ea typeface="+mn-ea"/>
              </a:rPr>
              <a:t> le, </a:t>
            </a:r>
            <a:r>
              <a:rPr lang="en-US" altLang="zh-CN" dirty="0" err="1">
                <a:latin typeface="+mn-lt"/>
                <a:ea typeface="+mn-ea"/>
              </a:rPr>
              <a:t>kěshì</a:t>
            </a:r>
            <a:r>
              <a:rPr lang="en-US" altLang="zh-CN" dirty="0">
                <a:latin typeface="+mn-lt"/>
                <a:ea typeface="+mn-ea"/>
              </a:rPr>
              <a:t> </a:t>
            </a:r>
            <a:r>
              <a:rPr lang="en-US" altLang="zh-CN" dirty="0" err="1">
                <a:latin typeface="+mn-lt"/>
                <a:ea typeface="+mn-ea"/>
              </a:rPr>
              <a:t>wǒ</a:t>
            </a:r>
            <a:r>
              <a:rPr lang="en-US" altLang="zh-CN" dirty="0">
                <a:latin typeface="+mn-lt"/>
                <a:ea typeface="+mn-ea"/>
              </a:rPr>
              <a:t> </a:t>
            </a:r>
            <a:r>
              <a:rPr lang="en-US" altLang="zh-CN" dirty="0" err="1">
                <a:latin typeface="+mn-lt"/>
                <a:ea typeface="+mn-ea"/>
              </a:rPr>
              <a:t>hái</a:t>
            </a:r>
            <a:r>
              <a:rPr lang="en-US" altLang="zh-CN" dirty="0">
                <a:latin typeface="+mn-lt"/>
                <a:ea typeface="+mn-ea"/>
              </a:rPr>
              <a:t> </a:t>
            </a:r>
            <a:r>
              <a:rPr lang="en-US" altLang="zh-CN" dirty="0" err="1">
                <a:latin typeface="+mn-lt"/>
                <a:ea typeface="+mn-ea"/>
              </a:rPr>
              <a:t>bù</a:t>
            </a:r>
            <a:r>
              <a:rPr lang="en-US" altLang="zh-CN" dirty="0">
                <a:latin typeface="+mn-lt"/>
                <a:ea typeface="+mn-ea"/>
              </a:rPr>
              <a:t> </a:t>
            </a:r>
            <a:r>
              <a:rPr lang="en-US" altLang="zh-CN" dirty="0" err="1">
                <a:latin typeface="+mn-lt"/>
                <a:ea typeface="+mn-ea"/>
              </a:rPr>
              <a:t>dǒng</a:t>
            </a:r>
            <a:r>
              <a:rPr lang="en-US" altLang="zh-CN" dirty="0">
                <a:latin typeface="+mn-lt"/>
                <a:ea typeface="+mn-ea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altLang="zh-CN" dirty="0">
                <a:latin typeface="+mn-lt"/>
                <a:ea typeface="+mn-ea"/>
              </a:rPr>
              <a:t>The teacher has gone over this grammar point, but I still don’t understand it.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endParaRPr lang="zh-CN" altLang="en-US" kern="0" dirty="0">
              <a:latin typeface="+mn-lt"/>
              <a:ea typeface="SimSun" pitchFamily="2" charset="-122"/>
            </a:endParaRPr>
          </a:p>
        </p:txBody>
      </p:sp>
      <p:pic>
        <p:nvPicPr>
          <p:cNvPr id="40964" name="Picture 4" descr="C:\Documents and Settings\yan.DINGFAMILY\Local Settings\Temporary Internet Files\Content.IE5\WAA7UGY3\MM9002836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341438"/>
            <a:ext cx="28114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2035175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又</a:t>
            </a:r>
            <a:r>
              <a:rPr lang="en-US" altLang="zh-CN" smtClean="0">
                <a:ea typeface="SimSun" pitchFamily="2" charset="-122"/>
              </a:rPr>
              <a:t>…</a:t>
            </a:r>
            <a:r>
              <a:rPr lang="zh-CN" altLang="en-US" smtClean="0">
                <a:ea typeface="SimSun" pitchFamily="2" charset="-122"/>
              </a:rPr>
              <a:t>又</a:t>
            </a:r>
            <a:r>
              <a:rPr lang="en-US" altLang="zh-CN" smtClean="0">
                <a:ea typeface="SimSun" pitchFamily="2" charset="-122"/>
              </a:rPr>
              <a:t>…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yòu...yòu... 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both...and...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116013" y="2997200"/>
            <a:ext cx="7772400" cy="2595563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two adjectives used in this structure are either both positive or both negative in meaning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16113"/>
            <a:ext cx="7772400" cy="41148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你找什么呢？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zhǎo shénme ne? </a:t>
            </a:r>
          </a:p>
          <a:p>
            <a:r>
              <a:rPr lang="en-US" altLang="zh-CN" smtClean="0">
                <a:ea typeface="SimSun" pitchFamily="2" charset="-122"/>
              </a:rPr>
              <a:t>What are you looking for?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6148" name="Picture 2" descr="C:\Documents and Settings\yan.DINGFAMILY\Local Settings\Temporary Internet Files\Content.IE5\N6BUAKLR\MM90028386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357563"/>
            <a:ext cx="482123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both adjectives are positive in meaning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535113"/>
            <a:ext cx="3454400" cy="639762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3012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3013" name="Content Placeholder 4"/>
          <p:cNvSpPr>
            <a:spLocks noGrp="1"/>
          </p:cNvSpPr>
          <p:nvPr>
            <p:ph sz="quarter" idx="2"/>
          </p:nvPr>
        </p:nvSpPr>
        <p:spPr>
          <a:xfrm>
            <a:off x="971550" y="2174875"/>
            <a:ext cx="3525838" cy="3951288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又聪明又用功 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yòu cōngming yòu yònggōng </a:t>
            </a:r>
          </a:p>
          <a:p>
            <a:r>
              <a:rPr lang="en-US" altLang="zh-CN" smtClean="0">
                <a:ea typeface="SimSun" pitchFamily="2" charset="-122"/>
              </a:rPr>
              <a:t>smart and hardworking</a:t>
            </a:r>
            <a:endParaRPr lang="zh-CN" altLang="en-US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mtClean="0">
              <a:ea typeface="SimSun" pitchFamily="2" charset="-122"/>
            </a:endParaRPr>
          </a:p>
        </p:txBody>
      </p:sp>
      <p:pic>
        <p:nvPicPr>
          <p:cNvPr id="43014" name="Content Placeholder 9" descr="IC2_4E_TB_img27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05038"/>
            <a:ext cx="3671888" cy="3297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both adjectives are negative in meaning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>
          <a:xfrm>
            <a:off x="1476375" y="1535113"/>
            <a:ext cx="3021013" cy="639762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4036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4037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又多又难 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yòu duō yòu nán</a:t>
            </a:r>
          </a:p>
          <a:p>
            <a:r>
              <a:rPr lang="en-US" altLang="zh-CN" smtClean="0">
                <a:ea typeface="SimSun" pitchFamily="2" charset="-122"/>
              </a:rPr>
              <a:t>too much and difficult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44038" name="Picture 2" descr="C:\Documents and Settings\yan.DINGFAMILY\Local Settings\Temporary Internet Files\Content.IE5\SZ26P93M\MC900088864[1]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133600"/>
            <a:ext cx="3681413" cy="2073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3163" y="1196975"/>
            <a:ext cx="7772400" cy="4899025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In Chinese culture, a common and cordial way to greet someone is by asking a casual question about the routine activity that the other person is engaged in at the moment.</a:t>
            </a:r>
          </a:p>
          <a:p>
            <a:r>
              <a:rPr lang="en-US" altLang="zh-CN" smtClean="0">
                <a:ea typeface="SimSun" pitchFamily="2" charset="-122"/>
              </a:rPr>
              <a:t>As the situation is usually very obvious, the speaker does not expect, and is not interested in, an elaborate answer. Nor are these questions considered intrusive or personal.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5059" name="Title 3"/>
          <p:cNvSpPr>
            <a:spLocks noGrp="1"/>
          </p:cNvSpPr>
          <p:nvPr>
            <p:ph type="title"/>
          </p:nvPr>
        </p:nvSpPr>
        <p:spPr>
          <a:xfrm>
            <a:off x="1173163" y="188913"/>
            <a:ext cx="6711950" cy="936625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casual greeting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292600"/>
            <a:ext cx="33845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你们来了。 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Nǐmen lái le.</a:t>
            </a:r>
          </a:p>
          <a:p>
            <a:r>
              <a:rPr lang="en-US" altLang="zh-CN" smtClean="0">
                <a:ea typeface="SimSun" pitchFamily="2" charset="-122"/>
              </a:rPr>
              <a:t>You’re here.</a:t>
            </a:r>
          </a:p>
        </p:txBody>
      </p:sp>
      <p:sp>
        <p:nvSpPr>
          <p:cNvPr id="460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smtClean="0">
                <a:ea typeface="SimSun" pitchFamily="2" charset="-122"/>
              </a:rPr>
              <a:t>not only acknowledges the visitors’ arrival, but also serves as a casual greeting.</a:t>
            </a:r>
            <a:endParaRPr lang="zh-CN" altLang="en-US" sz="2400" smtClean="0">
              <a:ea typeface="SimSun" pitchFamily="2" charset="-122"/>
            </a:endParaRPr>
          </a:p>
        </p:txBody>
      </p:sp>
      <p:pic>
        <p:nvPicPr>
          <p:cNvPr id="46084" name="Picture 2" descr="C:\Documents and Settings\yan.DINGFAMILY\Local Settings\Temporary Internet Files\Content.IE5\WAA7UGY3\MC9002309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132013"/>
            <a:ext cx="3744913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买菜呀</a:t>
            </a:r>
            <a:r>
              <a:rPr lang="en-US" altLang="zh-CN" smtClean="0">
                <a:ea typeface="SimSun" pitchFamily="2" charset="-122"/>
              </a:rPr>
              <a:t>? </a:t>
            </a:r>
          </a:p>
          <a:p>
            <a:r>
              <a:rPr lang="en-US" altLang="zh-CN" smtClean="0">
                <a:ea typeface="SimSun" pitchFamily="2" charset="-122"/>
              </a:rPr>
              <a:t>Mǎi cài ya? </a:t>
            </a:r>
          </a:p>
          <a:p>
            <a:r>
              <a:rPr lang="en-US" altLang="zh-CN" smtClean="0">
                <a:ea typeface="SimSun" pitchFamily="2" charset="-122"/>
              </a:rPr>
              <a:t>Going grocery shopping, eh?</a:t>
            </a:r>
          </a:p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71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upon seeing a friend on her way to a grocery store, one could ask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下课了</a:t>
            </a:r>
            <a:r>
              <a:rPr lang="en-US" altLang="zh-CN" smtClean="0">
                <a:ea typeface="SimSun" pitchFamily="2" charset="-122"/>
              </a:rPr>
              <a:t>? </a:t>
            </a:r>
          </a:p>
          <a:p>
            <a:r>
              <a:rPr lang="en-US" altLang="zh-CN" smtClean="0">
                <a:ea typeface="SimSun" pitchFamily="2" charset="-122"/>
              </a:rPr>
              <a:t>Xià kè le? </a:t>
            </a:r>
          </a:p>
          <a:p>
            <a:r>
              <a:rPr lang="en-US" altLang="zh-CN" smtClean="0">
                <a:ea typeface="SimSun" pitchFamily="2" charset="-122"/>
              </a:rPr>
              <a:t>Just had your class?</a:t>
            </a:r>
            <a:endParaRPr lang="zh-CN" altLang="en-US" smtClean="0"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81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Running into a fellow student who is leaving a classroom, one could ask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48132" name="Picture 3" descr="C:\Documents and Settings\yan.DINGFAMILY\Local Settings\Temporary Internet Files\Content.IE5\4QN6OSKW\MC9004323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6338"/>
            <a:ext cx="364966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colloquial equivalent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>
          <a:xfrm>
            <a:off x="1331913" y="1557338"/>
            <a:ext cx="3527425" cy="639762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9156" name="Text Placeholder 3"/>
          <p:cNvSpPr>
            <a:spLocks noGrp="1"/>
          </p:cNvSpPr>
          <p:nvPr>
            <p:ph type="body" sz="half" idx="3"/>
          </p:nvPr>
        </p:nvSpPr>
        <p:spPr>
          <a:xfrm>
            <a:off x="5364163" y="1535113"/>
            <a:ext cx="3322637" cy="639762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9157" name="Content Placeholder 4"/>
          <p:cNvSpPr>
            <a:spLocks noGrp="1"/>
          </p:cNvSpPr>
          <p:nvPr>
            <p:ph sz="quarter" idx="2"/>
          </p:nvPr>
        </p:nvSpPr>
        <p:spPr>
          <a:xfrm>
            <a:off x="1258888" y="2174875"/>
            <a:ext cx="3238500" cy="3951288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钟头 </a:t>
            </a:r>
            <a:r>
              <a:rPr lang="en-US" altLang="zh-CN" smtClean="0">
                <a:ea typeface="SimSun" pitchFamily="2" charset="-122"/>
              </a:rPr>
              <a:t>(zhōngtóu)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9158" name="Content Placeholder 5"/>
          <p:cNvSpPr>
            <a:spLocks noGrp="1"/>
          </p:cNvSpPr>
          <p:nvPr>
            <p:ph sz="quarter" idx="4"/>
          </p:nvPr>
        </p:nvSpPr>
        <p:spPr>
          <a:xfrm>
            <a:off x="5364163" y="2174875"/>
            <a:ext cx="3322637" cy="3951288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小时 </a:t>
            </a:r>
            <a:r>
              <a:rPr lang="en-US" altLang="zh-CN" smtClean="0">
                <a:ea typeface="SimSun" pitchFamily="2" charset="-122"/>
              </a:rPr>
              <a:t>(xiǎoshí).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971550" y="908050"/>
            <a:ext cx="45180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ea typeface="SimSun" pitchFamily="2" charset="-122"/>
              </a:rPr>
              <a:t>以为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yǐwéi</a:t>
            </a:r>
            <a:r>
              <a:rPr lang="en-US" altLang="zh-CN" dirty="0">
                <a:latin typeface="+mn-lt"/>
                <a:ea typeface="SimSun" pitchFamily="2" charset="-122"/>
              </a:rPr>
              <a:t>) is often used to signify an understanding or judgment which has proved to be erroneous. </a:t>
            </a:r>
          </a:p>
          <a:p>
            <a:pPr>
              <a:defRPr/>
            </a:pPr>
            <a:r>
              <a:rPr lang="en-US" altLang="zh-CN" dirty="0">
                <a:latin typeface="+mn-lt"/>
                <a:ea typeface="SimSun" pitchFamily="2" charset="-122"/>
              </a:rPr>
              <a:t>If someone has realized that she was mistaken in assuming someone else to be vegetarian, she could say to that person: </a:t>
            </a:r>
          </a:p>
          <a:p>
            <a:pPr>
              <a:defRPr/>
            </a:pPr>
            <a:endParaRPr lang="en-US" altLang="zh-CN" dirty="0">
              <a:ea typeface="SimSun" pitchFamily="2" charset="-122"/>
            </a:endParaRPr>
          </a:p>
          <a:p>
            <a:pPr>
              <a:defRPr/>
            </a:pPr>
            <a:r>
              <a:rPr lang="en-US" altLang="zh-CN" dirty="0">
                <a:ea typeface="SimSun" pitchFamily="2" charset="-122"/>
              </a:rPr>
              <a:t> </a:t>
            </a:r>
            <a:endParaRPr lang="zh-CN" altLang="en-US" dirty="0">
              <a:ea typeface="SimSun" pitchFamily="2" charset="-122"/>
            </a:endParaRPr>
          </a:p>
        </p:txBody>
      </p:sp>
      <p:pic>
        <p:nvPicPr>
          <p:cNvPr id="50179" name="Picture 4" descr="C:\Documents and Settings\yan.DINGFAMILY\Local Settings\Temporary Internet Files\Content.IE5\92CIKQ7V\MM90022377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852738"/>
            <a:ext cx="32400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116013" y="4221163"/>
            <a:ext cx="3168650" cy="187166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zh-CN" altLang="en-US" dirty="0">
                <a:ea typeface="SimSun" pitchFamily="2" charset="-122"/>
              </a:rPr>
              <a:t>我以为你吃素。 </a:t>
            </a:r>
            <a:endParaRPr lang="en-US" altLang="zh-CN" dirty="0">
              <a:ea typeface="SimSun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dirty="0" err="1">
                <a:latin typeface="+mn-lt"/>
                <a:ea typeface="SimSun" pitchFamily="2" charset="-122"/>
              </a:rPr>
              <a:t>Wǒ</a:t>
            </a:r>
            <a:r>
              <a:rPr lang="en-US" altLang="zh-CN" dirty="0">
                <a:latin typeface="+mn-lt"/>
                <a:ea typeface="SimSun" pitchFamily="2" charset="-122"/>
              </a:rPr>
              <a:t> </a:t>
            </a:r>
            <a:r>
              <a:rPr lang="en-US" altLang="zh-CN" dirty="0" err="1">
                <a:latin typeface="+mn-lt"/>
                <a:ea typeface="SimSun" pitchFamily="2" charset="-122"/>
              </a:rPr>
              <a:t>yǐwéi</a:t>
            </a:r>
            <a:r>
              <a:rPr lang="en-US" altLang="zh-CN" dirty="0">
                <a:latin typeface="+mn-lt"/>
                <a:ea typeface="SimSun" pitchFamily="2" charset="-122"/>
              </a:rPr>
              <a:t> </a:t>
            </a:r>
            <a:r>
              <a:rPr lang="en-US" altLang="zh-CN" dirty="0" err="1">
                <a:latin typeface="+mn-lt"/>
                <a:ea typeface="SimSun" pitchFamily="2" charset="-122"/>
              </a:rPr>
              <a:t>nǐ</a:t>
            </a:r>
            <a:r>
              <a:rPr lang="en-US" altLang="zh-CN" dirty="0">
                <a:latin typeface="+mn-lt"/>
                <a:ea typeface="SimSun" pitchFamily="2" charset="-122"/>
              </a:rPr>
              <a:t> </a:t>
            </a:r>
            <a:r>
              <a:rPr lang="en-US" altLang="zh-CN" dirty="0" err="1">
                <a:latin typeface="+mn-lt"/>
                <a:ea typeface="SimSun" pitchFamily="2" charset="-122"/>
              </a:rPr>
              <a:t>chī</a:t>
            </a:r>
            <a:r>
              <a:rPr lang="en-US" altLang="zh-CN" dirty="0">
                <a:latin typeface="+mn-lt"/>
                <a:ea typeface="SimSun" pitchFamily="2" charset="-122"/>
              </a:rPr>
              <a:t> </a:t>
            </a:r>
            <a:r>
              <a:rPr lang="en-US" altLang="zh-CN" dirty="0" err="1">
                <a:latin typeface="+mn-lt"/>
                <a:ea typeface="SimSun" pitchFamily="2" charset="-122"/>
              </a:rPr>
              <a:t>sù</a:t>
            </a:r>
            <a:r>
              <a:rPr lang="en-US" altLang="zh-CN" dirty="0">
                <a:latin typeface="+mn-lt"/>
                <a:ea typeface="SimSun" pitchFamily="2" charset="-122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dirty="0">
                <a:latin typeface="+mn-lt"/>
                <a:ea typeface="SimSun" pitchFamily="2" charset="-122"/>
              </a:rPr>
              <a:t>I thought you were a vegetarian.</a:t>
            </a:r>
            <a:endParaRPr lang="zh-CN" altLang="en-US" dirty="0">
              <a:latin typeface="+mn-lt"/>
              <a:ea typeface="SimSun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altLang="zh-CN" kern="0" dirty="0">
                <a:latin typeface="+mn-lt"/>
                <a:ea typeface="SimSun" pitchFamily="2" charset="-122"/>
              </a:rPr>
              <a:t> </a:t>
            </a:r>
            <a:endParaRPr lang="zh-CN" altLang="en-US" kern="0" dirty="0"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143000"/>
          </a:xfrm>
        </p:spPr>
        <p:txBody>
          <a:bodyPr/>
          <a:lstStyle/>
          <a:p>
            <a:r>
              <a:rPr lang="en-US" altLang="zh-CN" sz="2400" smtClean="0">
                <a:ea typeface="SimSun" pitchFamily="2" charset="-122"/>
              </a:rPr>
              <a:t>The Chinese words </a:t>
            </a:r>
            <a:r>
              <a:rPr lang="zh-CN" altLang="en-US" sz="2400" smtClean="0">
                <a:ea typeface="SimSun" pitchFamily="2" charset="-122"/>
              </a:rPr>
              <a:t>班 </a:t>
            </a:r>
            <a:r>
              <a:rPr lang="en-US" altLang="zh-CN" sz="2400" smtClean="0">
                <a:ea typeface="SimSun" pitchFamily="2" charset="-122"/>
              </a:rPr>
              <a:t>(bān) and </a:t>
            </a:r>
            <a:r>
              <a:rPr lang="zh-CN" altLang="en-US" sz="2400" smtClean="0">
                <a:ea typeface="SimSun" pitchFamily="2" charset="-122"/>
              </a:rPr>
              <a:t>课 </a:t>
            </a:r>
            <a:r>
              <a:rPr lang="en-US" altLang="zh-CN" sz="2400" smtClean="0">
                <a:ea typeface="SimSun" pitchFamily="2" charset="-122"/>
              </a:rPr>
              <a:t>(kè) denote two different concepts that are represented by the same word, “class,” in English.</a:t>
            </a:r>
            <a:endParaRPr lang="zh-CN" altLang="en-US" sz="2400" smtClean="0">
              <a:ea typeface="SimSun" pitchFamily="2" charset="-122"/>
            </a:endParaRP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>
          <a:xfrm>
            <a:off x="1116013" y="1535113"/>
            <a:ext cx="3381375" cy="639762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5120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19700" y="1535113"/>
            <a:ext cx="3467100" cy="639762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16013" y="2174875"/>
            <a:ext cx="3381375" cy="3951288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课 </a:t>
            </a:r>
            <a:r>
              <a:rPr lang="en-US" altLang="zh-CN" smtClean="0">
                <a:ea typeface="SimSun" pitchFamily="2" charset="-122"/>
              </a:rPr>
              <a:t>(kè) refers to a course or a meeting time for the course.</a:t>
            </a:r>
          </a:p>
          <a:p>
            <a:r>
              <a:rPr lang="zh-CN" altLang="en-US" smtClean="0">
                <a:ea typeface="SimSun" pitchFamily="2" charset="-122"/>
              </a:rPr>
              <a:t>我今天有电脑课。 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jīntiān yǒu diànnǎo kè. </a:t>
            </a:r>
          </a:p>
          <a:p>
            <a:r>
              <a:rPr lang="en-US" altLang="zh-CN" smtClean="0">
                <a:ea typeface="SimSun" pitchFamily="2" charset="-122"/>
              </a:rPr>
              <a:t>I have a computer class today.</a:t>
            </a:r>
            <a:endParaRPr lang="zh-CN" altLang="en-US" smtClean="0">
              <a:ea typeface="SimSun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mtClean="0">
              <a:ea typeface="SimSun" pitchFamily="2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2174875"/>
            <a:ext cx="3467100" cy="3951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mtClean="0">
                <a:ea typeface="SimSun" pitchFamily="2" charset="-122"/>
              </a:rPr>
              <a:t>班 </a:t>
            </a:r>
            <a:r>
              <a:rPr lang="en-US" altLang="zh-CN" smtClean="0">
                <a:ea typeface="SimSun" pitchFamily="2" charset="-122"/>
              </a:rPr>
              <a:t>(bān) is the term for the group of students who take a course together.</a:t>
            </a:r>
          </a:p>
          <a:p>
            <a:pPr>
              <a:lnSpc>
                <a:spcPct val="90000"/>
              </a:lnSpc>
            </a:pPr>
            <a:r>
              <a:rPr lang="zh-CN" altLang="en-US" smtClean="0">
                <a:ea typeface="SimSun" pitchFamily="2" charset="-122"/>
              </a:rPr>
              <a:t>我的电脑班有二十个人。 </a:t>
            </a:r>
            <a:endParaRPr lang="en-US" altLang="zh-CN" smtClean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Wǒ de diànnǎo bān yǒu èrshí ge rén.</a:t>
            </a:r>
          </a:p>
          <a:p>
            <a:pPr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There are twenty people in my computer class.</a:t>
            </a:r>
            <a:endParaRPr lang="zh-CN" altLang="en-US" smtClean="0">
              <a:ea typeface="SimSun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character </a:t>
            </a:r>
            <a:r>
              <a:rPr lang="zh-CN" altLang="en-US" smtClean="0">
                <a:ea typeface="SimSun" pitchFamily="2" charset="-122"/>
              </a:rPr>
              <a:t>长 </a:t>
            </a:r>
            <a:r>
              <a:rPr lang="en-US" altLang="zh-CN" smtClean="0">
                <a:ea typeface="SimSun" pitchFamily="2" charset="-122"/>
              </a:rPr>
              <a:t>(zhǎng/cháng) has two different meanings and pronunciations.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>
          <a:xfrm>
            <a:off x="1116013" y="1535113"/>
            <a:ext cx="3381375" cy="639762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52228" name="Text Placeholder 3"/>
          <p:cNvSpPr>
            <a:spLocks noGrp="1"/>
          </p:cNvSpPr>
          <p:nvPr>
            <p:ph type="body" sz="half" idx="3"/>
          </p:nvPr>
        </p:nvSpPr>
        <p:spPr>
          <a:xfrm>
            <a:off x="5508625" y="1535113"/>
            <a:ext cx="3178175" cy="639762"/>
          </a:xfrm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16013" y="2174875"/>
            <a:ext cx="3381375" cy="3951288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Verb:</a:t>
            </a:r>
          </a:p>
          <a:p>
            <a:r>
              <a:rPr lang="en-US" altLang="zh-CN" smtClean="0">
                <a:ea typeface="SimSun" pitchFamily="2" charset="-122"/>
              </a:rPr>
              <a:t>zhǎng </a:t>
            </a:r>
          </a:p>
          <a:p>
            <a:r>
              <a:rPr lang="en-US" altLang="zh-CN" smtClean="0">
                <a:ea typeface="SimSun" pitchFamily="2" charset="-122"/>
              </a:rPr>
              <a:t>to grow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5600" y="2174875"/>
            <a:ext cx="3251200" cy="3951288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Adjective </a:t>
            </a:r>
          </a:p>
          <a:p>
            <a:r>
              <a:rPr lang="en-US" altLang="zh-CN" smtClean="0">
                <a:ea typeface="SimSun" pitchFamily="2" charset="-122"/>
              </a:rPr>
              <a:t>cháng</a:t>
            </a:r>
          </a:p>
          <a:p>
            <a:r>
              <a:rPr lang="en-US" altLang="zh-CN" smtClean="0">
                <a:ea typeface="SimSun" pitchFamily="2" charset="-122"/>
              </a:rPr>
              <a:t>long</a:t>
            </a:r>
          </a:p>
          <a:p>
            <a:endParaRPr lang="en-US" altLang="zh-CN" smtClean="0">
              <a:ea typeface="SimSun" pitchFamily="2" charset="-122"/>
            </a:endParaRPr>
          </a:p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呢 </a:t>
            </a:r>
            <a:r>
              <a:rPr lang="en-US" altLang="zh-CN" smtClean="0">
                <a:ea typeface="SimSun" pitchFamily="2" charset="-122"/>
              </a:rPr>
              <a:t>(ne) can be used in conjunction with </a:t>
            </a:r>
            <a:r>
              <a:rPr lang="zh-CN" altLang="en-US" smtClean="0">
                <a:ea typeface="SimSun" pitchFamily="2" charset="-122"/>
              </a:rPr>
              <a:t>在 </a:t>
            </a:r>
            <a:r>
              <a:rPr lang="en-US" altLang="zh-CN" smtClean="0">
                <a:ea typeface="SimSun" pitchFamily="2" charset="-122"/>
              </a:rPr>
              <a:t>(zài):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z="2400" smtClean="0">
                <a:ea typeface="SimSun" pitchFamily="2" charset="-122"/>
              </a:rPr>
              <a:t>你在写什么呢？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Nǐ zài xiě shénme ne? </a:t>
            </a:r>
          </a:p>
          <a:p>
            <a:r>
              <a:rPr lang="en-US" altLang="zh-CN" sz="2400" smtClean="0">
                <a:ea typeface="SimSun" pitchFamily="2" charset="-122"/>
              </a:rPr>
              <a:t>What are you writing?</a:t>
            </a:r>
            <a:endParaRPr lang="zh-CN" altLang="en-US" sz="2400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z="2400" smtClean="0">
                <a:ea typeface="SimSun" pitchFamily="2" charset="-122"/>
              </a:rPr>
              <a:t>你在找什么呢？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Nǐ zài zhǎo shénme ne? </a:t>
            </a:r>
          </a:p>
          <a:p>
            <a:r>
              <a:rPr lang="en-US" altLang="zh-CN" sz="2400" smtClean="0">
                <a:ea typeface="SimSun" pitchFamily="2" charset="-122"/>
              </a:rPr>
              <a:t>What are you looking for?</a:t>
            </a:r>
            <a:endParaRPr lang="zh-CN" altLang="en-US" sz="24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>
          <a:xfrm>
            <a:off x="755650" y="549275"/>
            <a:ext cx="7772400" cy="5724525"/>
          </a:xfrm>
        </p:spPr>
        <p:txBody>
          <a:bodyPr/>
          <a:lstStyle/>
          <a:p>
            <a:pPr algn="ctr"/>
            <a:r>
              <a:rPr lang="zh-CN" altLang="en-US" sz="9000" dirty="0" smtClean="0">
                <a:solidFill>
                  <a:schemeClr val="tx1"/>
                </a:solidFill>
                <a:ea typeface="SimSun" pitchFamily="2" charset="-122"/>
              </a:rPr>
              <a:t>谢谢</a:t>
            </a:r>
            <a:r>
              <a:rPr lang="en-US" altLang="zh-CN" sz="9000" dirty="0" smtClean="0">
                <a:solidFill>
                  <a:schemeClr val="tx1"/>
                </a:solidFill>
                <a:ea typeface="SimSun" pitchFamily="2" charset="-122"/>
              </a:rPr>
              <a:t/>
            </a:r>
            <a:br>
              <a:rPr lang="en-US" altLang="zh-CN" sz="9000" dirty="0" smtClean="0">
                <a:solidFill>
                  <a:schemeClr val="tx1"/>
                </a:solidFill>
                <a:ea typeface="SimSun" pitchFamily="2" charset="-122"/>
              </a:rPr>
            </a:br>
            <a:r>
              <a:rPr lang="en-US" altLang="zh-CN" sz="9000" dirty="0" smtClean="0">
                <a:solidFill>
                  <a:schemeClr val="tx1"/>
                </a:solidFill>
                <a:ea typeface="SimSun" pitchFamily="2" charset="-122"/>
              </a:rPr>
              <a:t/>
            </a:r>
            <a:br>
              <a:rPr lang="en-US" altLang="zh-CN" sz="9000" dirty="0" smtClean="0">
                <a:solidFill>
                  <a:schemeClr val="tx1"/>
                </a:solidFill>
                <a:ea typeface="SimSun" pitchFamily="2" charset="-122"/>
              </a:rPr>
            </a:br>
            <a:r>
              <a:rPr lang="zh-CN" altLang="en-US" sz="9600" dirty="0" smtClean="0">
                <a:solidFill>
                  <a:schemeClr val="tx1"/>
                </a:solidFill>
                <a:ea typeface="SimSun" pitchFamily="2" charset="-122"/>
              </a:rPr>
              <a:t>再见</a:t>
            </a:r>
            <a:r>
              <a:rPr lang="en-US" altLang="zh-CN" sz="9600" dirty="0" smtClean="0">
                <a:solidFill>
                  <a:schemeClr val="tx1"/>
                </a:solidFill>
                <a:ea typeface="SimSun" pitchFamily="2" charset="-122"/>
              </a:rPr>
              <a:t>!</a:t>
            </a:r>
            <a:r>
              <a:rPr lang="zh-CN" altLang="en-US" sz="9600" dirty="0" smtClean="0">
                <a:solidFill>
                  <a:schemeClr val="tx1"/>
                </a:solidFill>
                <a:ea typeface="SimSun" pitchFamily="2" charset="-122"/>
              </a:rPr>
              <a:t/>
            </a:r>
            <a:br>
              <a:rPr lang="zh-CN" altLang="en-US" sz="9600" dirty="0" smtClean="0">
                <a:solidFill>
                  <a:schemeClr val="tx1"/>
                </a:solidFill>
                <a:ea typeface="SimSun" pitchFamily="2" charset="-122"/>
              </a:rPr>
            </a:br>
            <a:endParaRPr lang="zh-CN" altLang="en-US" sz="9000" dirty="0" smtClean="0">
              <a:solidFill>
                <a:schemeClr val="tx1"/>
              </a:solidFill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在 </a:t>
            </a:r>
            <a:r>
              <a:rPr lang="en-US" altLang="zh-CN" smtClean="0">
                <a:ea typeface="SimSun" pitchFamily="2" charset="-122"/>
              </a:rPr>
              <a:t>(zài) can be preceded by </a:t>
            </a:r>
            <a:r>
              <a:rPr lang="zh-CN" altLang="en-US" smtClean="0">
                <a:ea typeface="SimSun" pitchFamily="2" charset="-122"/>
              </a:rPr>
              <a:t>正 </a:t>
            </a:r>
            <a:r>
              <a:rPr lang="en-US" altLang="zh-CN" smtClean="0">
                <a:ea typeface="SimSun" pitchFamily="2" charset="-122"/>
              </a:rPr>
              <a:t>(zhèng).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73163" y="1484313"/>
            <a:ext cx="7772400" cy="4611687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我昨天给他打电话的时候，他正在做功课呢。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zuótiān gěi tā dǎ diànhuà de shíhou, tā zhèngzài zuò gōngkè ne. </a:t>
            </a:r>
          </a:p>
          <a:p>
            <a:r>
              <a:rPr lang="en-US" altLang="zh-CN" smtClean="0">
                <a:ea typeface="SimSun" pitchFamily="2" charset="-122"/>
              </a:rPr>
              <a:t>When I called him yesterday, he was right in the middle of doing his homework.</a:t>
            </a:r>
          </a:p>
          <a:p>
            <a:r>
              <a:rPr lang="en-US" altLang="zh-CN" smtClean="0">
                <a:ea typeface="SimSun" pitchFamily="2" charset="-122"/>
              </a:rPr>
              <a:t>The phrase </a:t>
            </a:r>
            <a:r>
              <a:rPr lang="zh-CN" altLang="en-US" smtClean="0">
                <a:ea typeface="SimSun" pitchFamily="2" charset="-122"/>
              </a:rPr>
              <a:t>正在 </a:t>
            </a:r>
            <a:r>
              <a:rPr lang="en-US" altLang="zh-CN" smtClean="0">
                <a:ea typeface="SimSun" pitchFamily="2" charset="-122"/>
              </a:rPr>
              <a:t>(zhèngzài) places extra emphasis on the progressive nature of an action.</a:t>
            </a:r>
          </a:p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8196" name="Picture 4" descr="I:\IntegratedChinese2_Textbook_Traditional(IC2_TB_TRAD)_4E\IC2_TB_4E_Production(PRO)\PRO_IC2_TB_TRAD_4E_10-WebAppFiles\JPG 72 DPI\IC2_4E_TB_img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437063"/>
            <a:ext cx="17621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別去找他，他正在睡觉呢。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Bié qù zhǎo tā, tā zhèngzài shuì jiào ne. </a:t>
            </a:r>
          </a:p>
          <a:p>
            <a:r>
              <a:rPr lang="en-US" altLang="zh-CN" smtClean="0">
                <a:ea typeface="SimSun" pitchFamily="2" charset="-122"/>
              </a:rPr>
              <a:t>Don’t go look for him. He is sleeping.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9220" name="Picture 5" descr="C:\Documents and Settings\yan.DINGFAMILY\Local Settings\Temporary Internet Files\Content.IE5\54GL9AXQ\MM90036530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716338"/>
            <a:ext cx="4464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Verbal Phrases and Subject-Predicate Phrases Used as Attributives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In Chinese, attributives, often followed by the particle </a:t>
            </a:r>
            <a:r>
              <a:rPr lang="zh-CN" altLang="en-US" smtClean="0">
                <a:ea typeface="SimSun" pitchFamily="2" charset="-122"/>
              </a:rPr>
              <a:t>的 </a:t>
            </a:r>
            <a:r>
              <a:rPr lang="en-US" altLang="zh-CN" smtClean="0">
                <a:ea typeface="SimSun" pitchFamily="2" charset="-122"/>
              </a:rPr>
              <a:t>(de), </a:t>
            </a:r>
          </a:p>
          <a:p>
            <a:r>
              <a:rPr lang="en-US" altLang="zh-CN" smtClean="0">
                <a:ea typeface="SimSun" pitchFamily="2" charset="-122"/>
              </a:rPr>
              <a:t>always appear before the elements that they modify. </a:t>
            </a:r>
          </a:p>
          <a:p>
            <a:r>
              <a:rPr lang="en-US" altLang="zh-CN" smtClean="0">
                <a:ea typeface="SimSun" pitchFamily="2" charset="-122"/>
              </a:rPr>
              <a:t>Verbs, verbal phrases, and subject-object phrases can all serve as attributives.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z="2400" smtClean="0">
                <a:ea typeface="SimSun" pitchFamily="2" charset="-122"/>
              </a:rPr>
              <a:t>吃的东西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chī de dōngxi </a:t>
            </a:r>
          </a:p>
          <a:p>
            <a:r>
              <a:rPr lang="en-US" altLang="zh-CN" sz="2400" smtClean="0">
                <a:ea typeface="SimSun" pitchFamily="2" charset="-122"/>
              </a:rPr>
              <a:t>things to eat</a:t>
            </a:r>
            <a:endParaRPr lang="zh-CN" altLang="en-US" sz="2400" smtClean="0">
              <a:ea typeface="SimSun" pitchFamily="2" charset="-122"/>
            </a:endParaRPr>
          </a:p>
        </p:txBody>
      </p:sp>
      <p:pic>
        <p:nvPicPr>
          <p:cNvPr id="11268" name="Content Placeholder 5" descr="IC2_4E_TB_img0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205038"/>
            <a:ext cx="4024312" cy="2711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4201</TotalTime>
  <Words>1887</Words>
  <Application>Microsoft Office PowerPoint</Application>
  <PresentationFormat>On-screen Show (4:3)</PresentationFormat>
  <Paragraphs>195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MS PGothic</vt:lpstr>
      <vt:lpstr>宋体</vt:lpstr>
      <vt:lpstr>宋体</vt:lpstr>
      <vt:lpstr>Arial</vt:lpstr>
      <vt:lpstr>Calibri</vt:lpstr>
      <vt:lpstr>Times New Roman</vt:lpstr>
      <vt:lpstr>Wingdings</vt:lpstr>
      <vt:lpstr>Dad`s Tie</vt:lpstr>
      <vt:lpstr>PowerPoint Presentation</vt:lpstr>
      <vt:lpstr>呢 (ne) Indicating an Action in Progress</vt:lpstr>
      <vt:lpstr>PowerPoint Presentation</vt:lpstr>
      <vt:lpstr>PowerPoint Presentation</vt:lpstr>
      <vt:lpstr>呢 (ne) can be used in conjunction with 在 (zài):</vt:lpstr>
      <vt:lpstr>在 (zài) can be preceded by 正 (zhèng). </vt:lpstr>
      <vt:lpstr>PowerPoint Presentation</vt:lpstr>
      <vt:lpstr>Verbal Phrases and Subject-Predicate Phrases Used as Attributives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Duration</vt:lpstr>
      <vt:lpstr>PowerPoint Presentation</vt:lpstr>
      <vt:lpstr>PowerPoint Presentation</vt:lpstr>
      <vt:lpstr>PowerPoint Presentation</vt:lpstr>
      <vt:lpstr>Subject + Verb + (了) (le) + Duration of time + (的) (de) + Object</vt:lpstr>
      <vt:lpstr>PowerPoint Presentation</vt:lpstr>
      <vt:lpstr>PowerPoint Presentation</vt:lpstr>
      <vt:lpstr>PowerPoint Presentation</vt:lpstr>
      <vt:lpstr>Sentences with 是…的 (shì...de)</vt:lpstr>
      <vt:lpstr>PowerPoint Presentation</vt:lpstr>
      <vt:lpstr>Person A now becomes aware of Person B’s action of 去北京 (qù Běijīng, went to Beijing), and wants to find out when that action was performed:</vt:lpstr>
      <vt:lpstr>Person A now wants to find out when that action was performed: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又…又…  yòu...yòu...  both...and...</vt:lpstr>
      <vt:lpstr>both adjectives are positive in meaning</vt:lpstr>
      <vt:lpstr>both adjectives are negative in meaning</vt:lpstr>
      <vt:lpstr>casual greeting</vt:lpstr>
      <vt:lpstr>not only acknowledges the visitors’ arrival, but also serves as a casual greeting.</vt:lpstr>
      <vt:lpstr>upon seeing a friend on her way to a grocery store, one could ask</vt:lpstr>
      <vt:lpstr>Running into a fellow student who is leaving a classroom, one could ask</vt:lpstr>
      <vt:lpstr>the colloquial equivalent</vt:lpstr>
      <vt:lpstr>PowerPoint Presentation</vt:lpstr>
      <vt:lpstr>The Chinese words 班 (bān) and 课 (kè) denote two different concepts that are represented by the same word, “class,” in English.</vt:lpstr>
      <vt:lpstr>The character 长 (zhǎng/cháng) has two different meanings and pronunciations.</vt:lpstr>
      <vt:lpstr>谢谢  再见! </vt:lpstr>
    </vt:vector>
  </TitlesOfParts>
  <Company>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Dialogue 1</dc:title>
  <dc:creator>yan</dc:creator>
  <cp:lastModifiedBy>Lotus Perry</cp:lastModifiedBy>
  <cp:revision>32</cp:revision>
  <cp:lastPrinted>1601-01-01T00:00:00Z</cp:lastPrinted>
  <dcterms:created xsi:type="dcterms:W3CDTF">2011-11-12T15:49:05Z</dcterms:created>
  <dcterms:modified xsi:type="dcterms:W3CDTF">2021-01-24T23:42:45Z</dcterms:modified>
</cp:coreProperties>
</file>