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5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fld id="{8A82C0C4-8B5C-4B9C-BD85-56634481BB45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fld id="{0FA05D6D-E2FC-4790-9583-778CF83EE5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3ACC8D-0AFF-4980-B73D-F43F5DCDC7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BBBB-876E-4CBF-BA01-5136256002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CB3-4303-4C8F-9461-9503EDB820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CA30-53B2-4871-9A84-27FAC0AD89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9FE3-3490-49BB-BAB6-E4ADC4BF0E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29D0-1B27-42D7-94A5-B860B1B2DB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0F207-BE7E-411E-A956-0BE555E364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AEE5-21AF-40DA-A05A-D7C863D813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8FFF-8860-46C1-8E84-02DAA1F1AB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B3B0E-CE87-4711-8D5D-AE25E2AB31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1B69-0377-4BC8-9357-CC6578D43C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4CBD-5DDD-42B9-A6CB-634E327751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A4E13C62-6F7D-490E-9FE8-A3384FA2FB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+mn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2_4E_TB_img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0"/>
            <a:ext cx="106997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179388" y="115888"/>
            <a:ext cx="8785225" cy="865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Lesson 12  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吃饭 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Chī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fàn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  Dining </a:t>
            </a:r>
            <a:endParaRPr lang="en-US" sz="4400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那个学校一点儿也不漂亮。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Nà ge xuéxiào yì diǎnr yě bú piàoliang. </a:t>
            </a:r>
          </a:p>
          <a:p>
            <a:r>
              <a:rPr lang="en-US" altLang="zh-CN" smtClean="0">
                <a:ea typeface="SimSun" pitchFamily="2" charset="-122"/>
              </a:rPr>
              <a:t>That school is not pretty at all.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2292" name="Picture 3" descr="C:\Documents and Settings\yan.DINGFAMILY\Local Settings\Temporary Internet Files\Content.IE5\N6BUAKLR\MM90004656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357563"/>
            <a:ext cx="28876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这杯冰茶一点儿都不好喝。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Zhè bēi bīngchá yì diǎnr dōu bù hǎohē. </a:t>
            </a:r>
          </a:p>
          <a:p>
            <a:r>
              <a:rPr lang="en-US" altLang="zh-CN" smtClean="0">
                <a:ea typeface="SimSun" pitchFamily="2" charset="-122"/>
              </a:rPr>
              <a:t>This glass of iced tea doesn’t taste good at all.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3316" name="Picture 2" descr="C:\Documents and Settings\yan.DINGFAMILY\Local Settings\Temporary Internet Files\Content.IE5\6BW67BPQ\MC9003702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789363"/>
            <a:ext cx="20875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Adverb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多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少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(duō/shǎo) + V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多 </a:t>
            </a:r>
            <a:r>
              <a:rPr lang="en-US" altLang="zh-CN" smtClean="0">
                <a:ea typeface="SimSun" pitchFamily="2" charset="-122"/>
              </a:rPr>
              <a:t>(duō) and </a:t>
            </a:r>
            <a:r>
              <a:rPr lang="zh-CN" altLang="en-US" smtClean="0">
                <a:ea typeface="SimSun" pitchFamily="2" charset="-122"/>
              </a:rPr>
              <a:t>少 </a:t>
            </a:r>
            <a:r>
              <a:rPr lang="en-US" altLang="zh-CN" smtClean="0">
                <a:ea typeface="SimSun" pitchFamily="2" charset="-122"/>
              </a:rPr>
              <a:t>(shǎo) are two adjectives whose usage is rather unusual. </a:t>
            </a:r>
          </a:p>
          <a:p>
            <a:r>
              <a:rPr lang="en-US" altLang="zh-CN" smtClean="0">
                <a:ea typeface="SimSun" pitchFamily="2" charset="-122"/>
              </a:rPr>
              <a:t>To express the idea of doing something “more” or “less,” one places </a:t>
            </a:r>
            <a:r>
              <a:rPr lang="zh-CN" altLang="en-US" smtClean="0">
                <a:ea typeface="SimSun" pitchFamily="2" charset="-122"/>
              </a:rPr>
              <a:t>多 </a:t>
            </a:r>
            <a:r>
              <a:rPr lang="en-US" altLang="zh-CN" smtClean="0">
                <a:ea typeface="SimSun" pitchFamily="2" charset="-122"/>
              </a:rPr>
              <a:t>(duō) or </a:t>
            </a:r>
            <a:r>
              <a:rPr lang="zh-CN" altLang="en-US" smtClean="0">
                <a:ea typeface="SimSun" pitchFamily="2" charset="-122"/>
              </a:rPr>
              <a:t>少 </a:t>
            </a:r>
            <a:r>
              <a:rPr lang="en-US" altLang="zh-CN" smtClean="0">
                <a:ea typeface="SimSun" pitchFamily="2" charset="-122"/>
              </a:rPr>
              <a:t>(shǎo) before the verb.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758113" cy="7921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268413"/>
            <a:ext cx="3903662" cy="4827587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爸爸告诉妈妈做菜的时候少放盐，多放点儿糖。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Bàba gàosu māma zuò cài de shíhou shǎo fàng yán, duō fàng diǎnr táng. </a:t>
            </a:r>
          </a:p>
          <a:p>
            <a:r>
              <a:rPr lang="en-US" altLang="zh-CN" smtClean="0">
                <a:ea typeface="SimSun" pitchFamily="2" charset="-122"/>
              </a:rPr>
              <a:t>Dad asked Mom to add less salt and more sugar when she cooks.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5364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5365" name="Picture 8" descr="C:\Documents and Settings\yan.DINGFAMILY\Local Settings\Temporary Internet Files\Content.IE5\SZ26P93M\MC9004324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420938"/>
            <a:ext cx="34210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5" y="2060575"/>
            <a:ext cx="3810000" cy="38195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上中文课得多说中文，少说英文。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Shàng Zhōngwén kè děi duō shuō Zhōngwén, shǎo shuō Yīngwén. </a:t>
            </a:r>
          </a:p>
          <a:p>
            <a:r>
              <a:rPr lang="en-US" altLang="zh-CN" smtClean="0">
                <a:ea typeface="SimSun" pitchFamily="2" charset="-122"/>
              </a:rPr>
              <a:t>In Chinese class, one should speak more Chinese and less English.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6389" name="Picture 3" descr="C:\Documents and Settings\yan.DINGFAMILY\Local Settings\Temporary Internet Files\Content.IE5\TG83JF92\MC9000890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6013" y="2636838"/>
            <a:ext cx="37226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This “</a:t>
            </a:r>
            <a:r>
              <a:rPr lang="zh-CN" altLang="en-US" sz="2400" smtClean="0">
                <a:ea typeface="SimSun" pitchFamily="2" charset="-122"/>
              </a:rPr>
              <a:t>多</a:t>
            </a:r>
            <a:r>
              <a:rPr lang="en-US" altLang="zh-CN" sz="2400" smtClean="0">
                <a:ea typeface="SimSun" pitchFamily="2" charset="-122"/>
              </a:rPr>
              <a:t>/</a:t>
            </a:r>
            <a:r>
              <a:rPr lang="zh-CN" altLang="en-US" sz="2400" smtClean="0">
                <a:ea typeface="SimSun" pitchFamily="2" charset="-122"/>
              </a:rPr>
              <a:t>少 </a:t>
            </a:r>
            <a:r>
              <a:rPr lang="en-US" altLang="zh-CN" sz="2400" smtClean="0">
                <a:ea typeface="SimSun" pitchFamily="2" charset="-122"/>
              </a:rPr>
              <a:t>(duō/shǎo) + verb” construction can sometimes denote a deviation from the correct </a:t>
            </a:r>
            <a:br>
              <a:rPr lang="en-US" altLang="zh-CN" sz="2400" smtClean="0">
                <a:ea typeface="SimSun" pitchFamily="2" charset="-122"/>
              </a:rPr>
            </a:br>
            <a:r>
              <a:rPr lang="en-US" altLang="zh-CN" sz="2400" smtClean="0">
                <a:ea typeface="SimSun" pitchFamily="2" charset="-122"/>
              </a:rPr>
              <a:t>amount or number.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你多找了我一块钱。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duō zhǎo le wǒ yí kuài qián. </a:t>
            </a:r>
          </a:p>
          <a:p>
            <a:r>
              <a:rPr lang="en-US" altLang="zh-CN" smtClean="0">
                <a:ea typeface="SimSun" pitchFamily="2" charset="-122"/>
              </a:rPr>
              <a:t>You gave me one dollar too many.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7412" name="Picture 2" descr="C:\Documents and Settings\yan.DINGFAMILY\Local Settings\Temporary Internet Files\Content.IE5\6BW67BPQ\MC9004415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738" y="3644900"/>
            <a:ext cx="4092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341438"/>
            <a:ext cx="7772400" cy="26670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老师说要写五十个字，我写了四十五个，少写了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  <a:r>
              <a:rPr lang="zh-CN" altLang="en-US" smtClean="0">
                <a:ea typeface="SimSun" pitchFamily="2" charset="-122"/>
              </a:rPr>
              <a:t>五个。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Lǎoshī shuō yào xiě wǔshí ge zì, wǒ xiě le sìshíwǔ ge, shǎo xiě le wǔ ge.</a:t>
            </a:r>
          </a:p>
          <a:p>
            <a:r>
              <a:rPr lang="en-US" altLang="zh-CN" smtClean="0">
                <a:ea typeface="SimSun" pitchFamily="2" charset="-122"/>
              </a:rPr>
              <a:t>The teacher told us to write fifty characters. I wrote forty-five. I was five short.</a:t>
            </a:r>
            <a:r>
              <a:rPr lang="zh-CN" altLang="en-US" smtClean="0">
                <a:ea typeface="SimSun" pitchFamily="2" charset="-122"/>
              </a:rPr>
              <a:t/>
            </a:r>
            <a:br>
              <a:rPr lang="zh-CN" altLang="en-US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8435" name="Picture 2" descr="C:\Documents and Settings\yan.DINGFAMILY\Local Settings\Temporary Internet Files\Content.IE5\6BW67BPQ\MM90004093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933825"/>
            <a:ext cx="35734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(gāng) vs.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刚才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(gāngcái)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As an adverb, </a:t>
            </a:r>
            <a:r>
              <a:rPr lang="zh-CN" altLang="en-US" smtClean="0">
                <a:ea typeface="SimSun" pitchFamily="2" charset="-122"/>
              </a:rPr>
              <a:t>刚 </a:t>
            </a:r>
            <a:r>
              <a:rPr lang="en-US" altLang="zh-CN" smtClean="0">
                <a:ea typeface="SimSun" pitchFamily="2" charset="-122"/>
              </a:rPr>
              <a:t>(gāng) denotes that the action or change in situation took place in the most recent past.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刚才 </a:t>
            </a:r>
            <a:r>
              <a:rPr lang="en-US" altLang="zh-CN" smtClean="0">
                <a:ea typeface="SimSun" pitchFamily="2" charset="-122"/>
              </a:rPr>
              <a:t>(gāngcái) is a noun that refers to the time shortly before the act of speaking.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28775"/>
            <a:ext cx="7772400" cy="44672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我哥哥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</a:t>
            </a:r>
            <a:r>
              <a:rPr lang="zh-CN" altLang="en-US" smtClean="0">
                <a:ea typeface="SimSun" pitchFamily="2" charset="-122"/>
              </a:rPr>
              <a:t>从中国来，在这儿一个朋友都没有。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Wō gēge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gāng</a:t>
            </a:r>
            <a:r>
              <a:rPr lang="en-US" altLang="zh-CN" smtClean="0">
                <a:ea typeface="SimSun" pitchFamily="2" charset="-122"/>
              </a:rPr>
              <a:t> cóng Zhōngguó lái, zài zhèr yí ge péngyou dōu méiyǒu. </a:t>
            </a:r>
          </a:p>
          <a:p>
            <a:r>
              <a:rPr lang="en-US" altLang="zh-CN" smtClean="0">
                <a:ea typeface="SimSun" pitchFamily="2" charset="-122"/>
              </a:rPr>
              <a:t>My older brother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just</a:t>
            </a:r>
            <a:r>
              <a:rPr lang="en-US" altLang="zh-CN" smtClean="0">
                <a:ea typeface="SimSun" pitchFamily="2" charset="-122"/>
              </a:rPr>
              <a:t> came from China. He doesn’t have a single friend here.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0484" name="Picture 2" descr="C:\Documents and Settings\yan.DINGFAMILY\Local Settings\Temporary Internet Files\Content.IE5\N6BUAKLR\MC9004453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005263"/>
            <a:ext cx="29892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</a:t>
            </a:r>
            <a:r>
              <a:rPr lang="zh-CN" altLang="en-US" smtClean="0">
                <a:ea typeface="SimSun" pitchFamily="2" charset="-122"/>
              </a:rPr>
              <a:t>洗完澡，舒服极了。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gāng</a:t>
            </a:r>
            <a:r>
              <a:rPr lang="en-US" altLang="zh-CN" smtClean="0">
                <a:ea typeface="SimSun" pitchFamily="2" charset="-122"/>
              </a:rPr>
              <a:t> xǐ wán zǎo, shūfu jí le. </a:t>
            </a:r>
          </a:p>
          <a:p>
            <a:r>
              <a:rPr lang="en-US" altLang="zh-CN" smtClean="0">
                <a:ea typeface="SimSun" pitchFamily="2" charset="-122"/>
              </a:rPr>
              <a:t>I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just</a:t>
            </a:r>
            <a:r>
              <a:rPr lang="en-US" altLang="zh-CN" smtClean="0">
                <a:ea typeface="SimSun" pitchFamily="2" charset="-122"/>
              </a:rPr>
              <a:t> showered, and feel so great.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1508" name="Picture 2" descr="C:\Documents and Settings\yan.DINGFAMILY\Local Settings\Temporary Internet Files\Content.IE5\VMME2KCV\MM90033670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33600"/>
            <a:ext cx="30321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一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也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都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不</a:t>
            </a:r>
            <a:r>
              <a:rPr lang="en-US" altLang="zh-CN" smtClean="0">
                <a:ea typeface="SimSun" pitchFamily="2" charset="-122"/>
              </a:rPr>
              <a:t>/</a:t>
            </a:r>
            <a:r>
              <a:rPr lang="zh-CN" altLang="en-US" smtClean="0">
                <a:ea typeface="SimSun" pitchFamily="2" charset="-122"/>
              </a:rPr>
              <a:t>没</a:t>
            </a:r>
            <a:r>
              <a:rPr lang="en-US" altLang="zh-CN" smtClean="0">
                <a:ea typeface="SimSun" pitchFamily="2" charset="-122"/>
              </a:rPr>
              <a:t>… (yì...yě/dōu...bù/méi)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These structures are used to form an emphatic negation meaning “not at all” or “not even one.”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765175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125538"/>
            <a:ext cx="3810000" cy="4970462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 A: </a:t>
            </a:r>
          </a:p>
          <a:p>
            <a:r>
              <a:rPr lang="zh-CN" altLang="en-US" smtClean="0">
                <a:ea typeface="SimSun" pitchFamily="2" charset="-122"/>
              </a:rPr>
              <a:t>你知道王朋在哪儿吗？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zhīdào Wáng Péng zài nǎr ma? </a:t>
            </a:r>
          </a:p>
          <a:p>
            <a:r>
              <a:rPr lang="en-US" altLang="zh-CN" smtClean="0">
                <a:ea typeface="SimSun" pitchFamily="2" charset="-122"/>
              </a:rPr>
              <a:t>Do you know where Wang Peng is?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268413"/>
            <a:ext cx="3810000" cy="48275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</a:t>
            </a:r>
          </a:p>
          <a:p>
            <a:r>
              <a:rPr lang="zh-CN" altLang="en-US" smtClean="0">
                <a:ea typeface="SimSun" pitchFamily="2" charset="-122"/>
              </a:rPr>
              <a:t>他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刚才</a:t>
            </a:r>
            <a:r>
              <a:rPr lang="zh-CN" altLang="en-US" smtClean="0">
                <a:ea typeface="SimSun" pitchFamily="2" charset="-122"/>
              </a:rPr>
              <a:t>在这儿，我不知道他去哪儿了。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gāngcái</a:t>
            </a:r>
            <a:r>
              <a:rPr lang="en-US" altLang="zh-CN" smtClean="0">
                <a:ea typeface="SimSun" pitchFamily="2" charset="-122"/>
              </a:rPr>
              <a:t> zài zhèr, wǒ bù zhīdao tā qù nǎr le. </a:t>
            </a:r>
          </a:p>
          <a:p>
            <a:r>
              <a:rPr lang="en-US" altLang="zh-CN" smtClean="0">
                <a:ea typeface="SimSun" pitchFamily="2" charset="-122"/>
              </a:rPr>
              <a:t>He was here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a moment ago</a:t>
            </a:r>
            <a:r>
              <a:rPr lang="en-US" altLang="zh-CN" smtClean="0">
                <a:ea typeface="SimSun" pitchFamily="2" charset="-122"/>
              </a:rPr>
              <a:t>. I don’t know where he went.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2533" name="Picture 4" descr="C:\Documents and Settings\yan.DINGFAMILY\Local Settings\Temporary Internet Files\Content.IE5\N6BUAKLR\MM90023645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860800"/>
            <a:ext cx="160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981075"/>
            <a:ext cx="7772400" cy="4322763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弟弟刚才吃了十五个饺子，喝了两碗酸辣汤。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Dìdi gāngcái chī le shíwǔ ge jiǎozi, hē le liǎng wǎn suānlàtāng. </a:t>
            </a:r>
          </a:p>
          <a:p>
            <a:r>
              <a:rPr lang="en-US" altLang="zh-CN" smtClean="0">
                <a:ea typeface="SimSun" pitchFamily="2" charset="-122"/>
              </a:rPr>
              <a:t>My younger brother finished fifteen dumplings and two bowls of hot and sour soup a moment ago.</a:t>
            </a:r>
          </a:p>
        </p:txBody>
      </p:sp>
      <p:pic>
        <p:nvPicPr>
          <p:cNvPr id="23555" name="Picture 17" descr="C:\Documents and Settings\yan.DINGFAMILY\Local Settings\Temporary Internet Files\Content.IE5\TG83JF92\MC9002508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500438"/>
            <a:ext cx="266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8" descr="C:\Documents and Settings\yan.DINGFAMILY\Local Settings\Temporary Internet Files\Content.IE5\VMME2KCV\MC9002158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3500438"/>
            <a:ext cx="26019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Although </a:t>
            </a:r>
            <a:r>
              <a:rPr lang="zh-CN" altLang="en-US" sz="2400" smtClean="0">
                <a:ea typeface="SimSun" pitchFamily="2" charset="-122"/>
              </a:rPr>
              <a:t>刚 </a:t>
            </a:r>
            <a:r>
              <a:rPr lang="en-US" altLang="zh-CN" sz="2400" smtClean="0">
                <a:ea typeface="SimSun" pitchFamily="2" charset="-122"/>
              </a:rPr>
              <a:t>(gāng) and </a:t>
            </a:r>
            <a:r>
              <a:rPr lang="zh-CN" altLang="en-US" sz="2400" smtClean="0">
                <a:ea typeface="SimSun" pitchFamily="2" charset="-122"/>
              </a:rPr>
              <a:t>刚才 </a:t>
            </a:r>
            <a:r>
              <a:rPr lang="en-US" altLang="zh-CN" sz="2400" smtClean="0">
                <a:ea typeface="SimSun" pitchFamily="2" charset="-122"/>
              </a:rPr>
              <a:t>(gāngcái) are similar in meaning, they are classified as different parts of speech and are therefore used differently. 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844675"/>
            <a:ext cx="2967037" cy="4251325"/>
          </a:xfrm>
        </p:spPr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(gāng) </a:t>
            </a:r>
            <a:r>
              <a:rPr lang="en-US" altLang="zh-CN" smtClean="0">
                <a:ea typeface="SimSun" pitchFamily="2" charset="-122"/>
              </a:rPr>
              <a:t>can be followed by an expression that indicates the duration of time.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989138"/>
            <a:ext cx="4518025" cy="4106862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</a:t>
            </a:r>
            <a:r>
              <a:rPr lang="zh-CN" altLang="en-US" smtClean="0">
                <a:ea typeface="SimSun" pitchFamily="2" charset="-122"/>
              </a:rPr>
              <a:t>走了两天。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gāng</a:t>
            </a:r>
            <a:r>
              <a:rPr lang="en-US" altLang="zh-CN" smtClean="0">
                <a:ea typeface="SimSun" pitchFamily="2" charset="-122"/>
              </a:rPr>
              <a:t> zǒu le liǎng tiān. </a:t>
            </a:r>
          </a:p>
          <a:p>
            <a:r>
              <a:rPr lang="en-US" altLang="zh-CN" smtClean="0">
                <a:ea typeface="SimSun" pitchFamily="2" charset="-122"/>
              </a:rPr>
              <a:t>He left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only</a:t>
            </a:r>
            <a:r>
              <a:rPr lang="en-US" altLang="zh-CN" smtClean="0">
                <a:ea typeface="SimSun" pitchFamily="2" charset="-122"/>
              </a:rPr>
              <a:t> two days ago.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4581" name="Picture 2" descr="C:\Documents and Settings\yan.DINGFAMILY\Local Settings\Temporary Internet Files\Content.IE5\N6BUAKLR\MM90023472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4900"/>
            <a:ext cx="3752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Unlike </a:t>
            </a:r>
            <a:r>
              <a:rPr lang="zh-CN" altLang="en-US" sz="2400" smtClean="0">
                <a:ea typeface="SimSun" pitchFamily="2" charset="-122"/>
              </a:rPr>
              <a:t>刚才 </a:t>
            </a:r>
            <a:r>
              <a:rPr lang="en-US" altLang="zh-CN" sz="2400" smtClean="0">
                <a:ea typeface="SimSun" pitchFamily="2" charset="-122"/>
              </a:rPr>
              <a:t>(gāngcái), </a:t>
            </a:r>
            <a:r>
              <a:rPr lang="zh-CN" altLang="en-US" sz="2400" smtClean="0">
                <a:ea typeface="SimSun" pitchFamily="2" charset="-122"/>
              </a:rPr>
              <a:t>刚 </a:t>
            </a:r>
            <a:r>
              <a:rPr lang="en-US" altLang="zh-CN" sz="2400" smtClean="0">
                <a:ea typeface="SimSun" pitchFamily="2" charset="-122"/>
              </a:rPr>
              <a:t>(gāng) cannot be followed by the negation words </a:t>
            </a:r>
            <a:r>
              <a:rPr lang="zh-CN" altLang="en-US" sz="2400" smtClean="0">
                <a:ea typeface="SimSun" pitchFamily="2" charset="-122"/>
              </a:rPr>
              <a:t>不 </a:t>
            </a:r>
            <a:r>
              <a:rPr lang="en-US" altLang="zh-CN" sz="2400" smtClean="0">
                <a:ea typeface="SimSun" pitchFamily="2" charset="-122"/>
              </a:rPr>
              <a:t>(bù) or </a:t>
            </a:r>
            <a:r>
              <a:rPr lang="zh-CN" altLang="en-US" sz="2400" smtClean="0">
                <a:ea typeface="SimSun" pitchFamily="2" charset="-122"/>
              </a:rPr>
              <a:t>没 </a:t>
            </a:r>
            <a:r>
              <a:rPr lang="en-US" altLang="zh-CN" sz="2400" smtClean="0">
                <a:ea typeface="SimSun" pitchFamily="2" charset="-122"/>
              </a:rPr>
              <a:t>(méi).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16113"/>
            <a:ext cx="3810000" cy="41798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</a:p>
          <a:p>
            <a:r>
              <a:rPr lang="zh-CN" altLang="en-US" smtClean="0">
                <a:ea typeface="SimSun" pitchFamily="2" charset="-122"/>
              </a:rPr>
              <a:t>你刚才为什么没说？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gāngcái wèishénme méi shuō? </a:t>
            </a:r>
          </a:p>
          <a:p>
            <a:r>
              <a:rPr lang="en-US" altLang="zh-CN" smtClean="0">
                <a:ea typeface="SimSun" pitchFamily="2" charset="-122"/>
              </a:rPr>
              <a:t>Why didn’t you say it a moment ago.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</a:t>
            </a:r>
          </a:p>
          <a:p>
            <a:r>
              <a:rPr lang="zh-CN" altLang="en-US" smtClean="0">
                <a:ea typeface="SimSun" pitchFamily="2" charset="-122"/>
              </a:rPr>
              <a:t>我刚才不想说。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gāngcái bù xiǎng shuō. </a:t>
            </a:r>
          </a:p>
          <a:p>
            <a:r>
              <a:rPr lang="en-US" altLang="zh-CN" smtClean="0">
                <a:ea typeface="SimSun" pitchFamily="2" charset="-122"/>
              </a:rPr>
              <a:t>I didn’t want to say it a moment ago.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5605" name="Picture 2" descr="C:\Documents and Settings\yan.DINGFAMILY\Local Settings\Temporary Internet Files\Content.IE5\SZ26P93M\MM90028528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437063"/>
            <a:ext cx="208756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A sentence that includes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刚才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(gāngcái) often ends with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了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(le)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810000" cy="4467225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你刚才去哪儿了？老师要你去办公室找他。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gāngcái qù nǎr le? Lǎoshī yào nǐ qù bàngōngshì zhǎo tā. </a:t>
            </a:r>
          </a:p>
          <a:p>
            <a:r>
              <a:rPr lang="en-US" altLang="zh-CN" smtClean="0">
                <a:ea typeface="SimSun" pitchFamily="2" charset="-122"/>
              </a:rPr>
              <a:t>Where were you a moment ago? The teacher wanted you to go to his office.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16113"/>
            <a:ext cx="3810000" cy="41798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我刚才去图书馆了。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gāngcái qù túshūguǎn le. </a:t>
            </a:r>
          </a:p>
          <a:p>
            <a:r>
              <a:rPr lang="en-US" altLang="zh-CN" smtClean="0">
                <a:ea typeface="SimSun" pitchFamily="2" charset="-122"/>
              </a:rPr>
              <a:t>I went to the library.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6629" name="Picture 4" descr="C:\Documents and Settings\yan.DINGFAMILY\Local Settings\Temporary Internet Files\Content.IE5\VMME2KCV\MM90023641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005263"/>
            <a:ext cx="1423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Documents and Settings\yan.DINGFAMILY\Local Settings\Temporary Internet Files\Content.IE5\VMME2KCV\MM90023641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076700"/>
            <a:ext cx="142557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a sentence including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刚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(gāng) cannot have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了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(le) at the end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</a:p>
          <a:p>
            <a:r>
              <a:rPr lang="zh-CN" altLang="en-US" smtClean="0">
                <a:ea typeface="SimSun" pitchFamily="2" charset="-122"/>
              </a:rPr>
              <a:t>明天的考试你开始准备了吗？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Míngtiān de kǎo shì nǐ kāishǐ zhǔnbèi le ma? </a:t>
            </a:r>
          </a:p>
          <a:p>
            <a:r>
              <a:rPr lang="en-US" altLang="zh-CN" smtClean="0">
                <a:ea typeface="SimSun" pitchFamily="2" charset="-122"/>
              </a:rPr>
              <a:t>Have you started preparing for tomorrow’s test?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</a:t>
            </a:r>
          </a:p>
          <a:p>
            <a:r>
              <a:rPr lang="zh-CN" altLang="en-US" smtClean="0">
                <a:ea typeface="SimSun" pitchFamily="2" charset="-122"/>
              </a:rPr>
              <a:t>刚开始准备。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Gāng kāishǐ zhǔnbèi. </a:t>
            </a:r>
          </a:p>
          <a:p>
            <a:r>
              <a:rPr lang="en-US" altLang="zh-CN" smtClean="0">
                <a:ea typeface="SimSun" pitchFamily="2" charset="-122"/>
              </a:rPr>
              <a:t>I just got started.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7653" name="Picture 3" descr="C:\Documents and Settings\yan.DINGFAMILY\Local Settings\Temporary Internet Files\Content.IE5\54GL9AXQ\MM90028354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05263"/>
            <a:ext cx="34766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Resultative Complements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Following a verb, an adjective or another verb can be used to denote the result of the action, hence the term resultative complement.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小白菜卖完了。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Xiǎo báicài mài wán le. </a:t>
            </a:r>
          </a:p>
          <a:p>
            <a:r>
              <a:rPr lang="en-US" altLang="zh-CN" smtClean="0">
                <a:ea typeface="SimSun" pitchFamily="2" charset="-122"/>
              </a:rPr>
              <a:t>Baby bok choy is sold out.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9700" name="Picture 3" descr="C:\Documents and Settings\yan.DINGFAMILY\Local Settings\Temporary Internet Files\Content.IE5\TG83JF92\MC9000649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989138"/>
            <a:ext cx="31416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你找错钱了。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zhǎo cuò qián le. </a:t>
            </a:r>
          </a:p>
          <a:p>
            <a:r>
              <a:rPr lang="en-US" altLang="zh-CN" smtClean="0">
                <a:ea typeface="SimSun" pitchFamily="2" charset="-122"/>
              </a:rPr>
              <a:t>You gave me the incorrect change.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0724" name="Picture 4" descr="C:\Documents and Settings\yan.DINGFAMILY\Local Settings\Temporary Internet Files\Content.IE5\U11Y03IA\MM90028380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205038"/>
            <a:ext cx="30400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[</a:t>
            </a:r>
            <a:r>
              <a:rPr lang="zh-CN" altLang="en-US" smtClean="0">
                <a:ea typeface="SimSun" pitchFamily="2" charset="-122"/>
              </a:rPr>
              <a:t>清楚 </a:t>
            </a:r>
            <a:r>
              <a:rPr lang="en-US" altLang="zh-CN" smtClean="0">
                <a:ea typeface="SimSun" pitchFamily="2" charset="-122"/>
              </a:rPr>
              <a:t>qīngchu, clear]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那个人是谁你看清楚了吗</a:t>
            </a:r>
            <a:r>
              <a:rPr lang="en-US" altLang="zh-CN" smtClean="0">
                <a:ea typeface="SimSun" pitchFamily="2" charset="-122"/>
              </a:rPr>
              <a:t>? </a:t>
            </a:r>
          </a:p>
          <a:p>
            <a:r>
              <a:rPr lang="en-US" altLang="zh-CN" smtClean="0">
                <a:ea typeface="SimSun" pitchFamily="2" charset="-122"/>
              </a:rPr>
              <a:t>Nà ge rén shì shéi nǐ kàn qīngchu le ma? </a:t>
            </a:r>
          </a:p>
          <a:p>
            <a:r>
              <a:rPr lang="en-US" altLang="zh-CN" smtClean="0">
                <a:ea typeface="SimSun" pitchFamily="2" charset="-122"/>
              </a:rPr>
              <a:t>Did you see clearly who that person was?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1749" name="Picture 4" descr="C:\Documents and Settings\yan.DINGFAMILY\Local Settings\Temporary Internet Files\Content.IE5\TG83JF92\MM90029516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2852738"/>
            <a:ext cx="31051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Subject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一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(yī) + Measure Word + Object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也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都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(yě/dōu)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不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没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(bù/méi) + Verb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551362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小李一个朋友也没有。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Xiǎo Lǐ yí ge péngyou yě méiyǒu. </a:t>
            </a:r>
          </a:p>
          <a:p>
            <a:r>
              <a:rPr lang="en-US" altLang="zh-CN" smtClean="0">
                <a:ea typeface="SimSun" pitchFamily="2" charset="-122"/>
              </a:rPr>
              <a:t>Little Li does not have a single friend.</a:t>
            </a:r>
          </a:p>
          <a:p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If the noun after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is countable, a proper measure word should be used between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and the noun.</a:t>
            </a:r>
            <a:endParaRPr lang="zh-CN" altLang="en-US" smtClean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sz="half" idx="2"/>
          </p:nvPr>
        </p:nvSpPr>
        <p:spPr>
          <a:xfrm>
            <a:off x="5940425" y="1981200"/>
            <a:ext cx="3005138" cy="4114800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太好了，这个字你写对了。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Tài hǎo le, zhè ge zì nǐ xiě duì le. </a:t>
            </a:r>
          </a:p>
          <a:p>
            <a:r>
              <a:rPr lang="en-US" altLang="zh-CN" smtClean="0">
                <a:ea typeface="SimSun" pitchFamily="2" charset="-122"/>
              </a:rPr>
              <a:t>Great! You wrote this character correctly.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2773" name="Picture 3" descr="C:\Documents and Settings\yan.DINGFAMILY\Local Settings\Temporary Internet Files\Content.IE5\6BW67BPQ\MM90028893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205038"/>
            <a:ext cx="2628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smtClean="0">
                <a:ea typeface="SimSun" pitchFamily="2" charset="-122"/>
              </a:rPr>
              <a:t>Generally, the negative form of a resultative complement is formed by placing </a:t>
            </a:r>
            <a:r>
              <a:rPr lang="zh-CN" altLang="en-US" sz="2000" smtClean="0">
                <a:ea typeface="SimSun" pitchFamily="2" charset="-122"/>
              </a:rPr>
              <a:t>没 </a:t>
            </a:r>
            <a:r>
              <a:rPr lang="en-US" altLang="zh-CN" sz="2000" smtClean="0">
                <a:ea typeface="SimSun" pitchFamily="2" charset="-122"/>
              </a:rPr>
              <a:t>(méi, no, not) or </a:t>
            </a:r>
            <a:r>
              <a:rPr lang="zh-CN" altLang="en-US" sz="2000" smtClean="0">
                <a:ea typeface="SimSun" pitchFamily="2" charset="-122"/>
              </a:rPr>
              <a:t>没有 </a:t>
            </a:r>
            <a:r>
              <a:rPr lang="en-US" altLang="zh-CN" sz="2000" smtClean="0">
                <a:ea typeface="SimSun" pitchFamily="2" charset="-122"/>
              </a:rPr>
              <a:t>(méiyǒu, have not) before the verb.</a:t>
            </a:r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小白菜还没卖完。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Xiǎo báicài hái méi mài wán. </a:t>
            </a:r>
          </a:p>
          <a:p>
            <a:r>
              <a:rPr lang="en-US" altLang="zh-CN" smtClean="0">
                <a:ea typeface="SimSun" pitchFamily="2" charset="-122"/>
              </a:rPr>
              <a:t>Baby bok choy is not sold out yet.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3797" name="Picture 3" descr="C:\Documents and Settings\yan.DINGFAMILY\Local Settings\Temporary Internet Files\Content.IE5\BT86VC5O\MC9003312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30114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那个人我没看清楚。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Nà ge rén wǒ méi kàn qīngchu. </a:t>
            </a:r>
          </a:p>
          <a:p>
            <a:r>
              <a:rPr lang="en-US" altLang="zh-CN" smtClean="0">
                <a:ea typeface="SimSun" pitchFamily="2" charset="-122"/>
              </a:rPr>
              <a:t>I didn’t see clearly who that person was.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4821" name="Picture 3" descr="C:\Documents and Settings\yan.DINGFAMILY\Local Settings\Temporary Internet Files\Content.IE5\SZ26P93M\MM90023629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60575"/>
            <a:ext cx="251936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糟糕，这个字你没有写对。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Zāogāo, zhè ge zì nǐ méiyǒu xiě duì. </a:t>
            </a:r>
          </a:p>
          <a:p>
            <a:r>
              <a:rPr lang="en-US" altLang="zh-CN" smtClean="0">
                <a:ea typeface="SimSun" pitchFamily="2" charset="-122"/>
              </a:rPr>
              <a:t>Yikes! You didn’t write this character correctly.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5845" name="Picture 2" descr="C:\Documents and Settings\yan.DINGFAMILY\Local Settings\Temporary Internet Files\Content.IE5\TG83JF92\MM90017814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05038"/>
            <a:ext cx="3327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好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(hǎo) as a Resultative Complement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好 </a:t>
            </a:r>
            <a:r>
              <a:rPr lang="en-US" altLang="zh-CN" smtClean="0">
                <a:ea typeface="SimSun" pitchFamily="2" charset="-122"/>
              </a:rPr>
              <a:t>(hǎo) can serve as a complement following a verb, indicating the completion of an action. It often indicates readiness to start the next action or event.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饭做好了，快来吃吧。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Fàn zuò hǎo le, kuài lái chī ba. </a:t>
            </a:r>
          </a:p>
          <a:p>
            <a:r>
              <a:rPr lang="en-US" altLang="zh-CN" smtClean="0">
                <a:ea typeface="SimSun" pitchFamily="2" charset="-122"/>
              </a:rPr>
              <a:t>The food is ready. Come and eat.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7893" name="Picture 2" descr="C:\Documents and Settings\yan.DINGFAMILY\Local Settings\Temporary Internet Files\Content.IE5\VMME2KCV\MM9000465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060575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2492375"/>
            <a:ext cx="3810000" cy="36036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功课做好了，我要睡觉了。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Gōngkè zuò hǎo le, wǒ yào shuì jiào le. </a:t>
            </a:r>
          </a:p>
          <a:p>
            <a:r>
              <a:rPr lang="en-US" altLang="zh-CN" smtClean="0">
                <a:ea typeface="SimSun" pitchFamily="2" charset="-122"/>
              </a:rPr>
              <a:t>My homework is done.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I want to go to bed.</a:t>
            </a:r>
          </a:p>
        </p:txBody>
      </p:sp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8917" name="Picture 2" descr="C:\Documents and Settings\yan.DINGFAMILY\Local Settings\Temporary Internet Files\Content.IE5\U11Y03IA\MM90028391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852738"/>
            <a:ext cx="3589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234950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836613"/>
            <a:ext cx="7772400" cy="5259387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 衣服我已经帮你买好了</a:t>
            </a:r>
            <a:r>
              <a:rPr lang="en-US" altLang="zh-CN" smtClean="0">
                <a:ea typeface="SimSun" pitchFamily="2" charset="-122"/>
              </a:rPr>
              <a:t>, </a:t>
            </a:r>
            <a:r>
              <a:rPr lang="zh-CN" altLang="en-US" smtClean="0">
                <a:ea typeface="SimSun" pitchFamily="2" charset="-122"/>
              </a:rPr>
              <a:t>明天晚会你就可以穿了。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Yīfu wǒ yǐjīng bāng nǐ mǎi hǎo le, míngtiān wǎnhuì nǐ jiù kěyǐ chuān le. </a:t>
            </a:r>
          </a:p>
          <a:p>
            <a:r>
              <a:rPr lang="en-US" altLang="zh-CN" smtClean="0">
                <a:ea typeface="SimSun" pitchFamily="2" charset="-122"/>
              </a:rPr>
              <a:t>I’ve already bought the dress for you. You can wear it for the party tomorrow night.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9940" name="Picture 2" descr="C:\Documents and Settings\yan.DINGFAMILY\Local Settings\Temporary Internet Files\Content.IE5\BT86VC5O\MM90035678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284538"/>
            <a:ext cx="25987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Reduplication of Adjectives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Some Chinese adjectives can be reduplicated. </a:t>
            </a:r>
          </a:p>
          <a:p>
            <a:r>
              <a:rPr lang="en-US" altLang="zh-CN" smtClean="0">
                <a:ea typeface="SimSun" pitchFamily="2" charset="-122"/>
              </a:rPr>
              <a:t>When monosyllabic adjectives are reduplicated, the accent usually falls on the second occurrence. </a:t>
            </a:r>
          </a:p>
          <a:p>
            <a:r>
              <a:rPr lang="en-US" altLang="zh-CN" smtClean="0">
                <a:ea typeface="SimSun" pitchFamily="2" charset="-122"/>
              </a:rPr>
              <a:t>When the reduplicated monosyllabic adjective takes a “r” suffi x, like </a:t>
            </a:r>
            <a:r>
              <a:rPr lang="zh-CN" altLang="en-US" smtClean="0">
                <a:ea typeface="SimSun" pitchFamily="2" charset="-122"/>
              </a:rPr>
              <a:t>慢慢儿 </a:t>
            </a:r>
            <a:r>
              <a:rPr lang="en-US" altLang="zh-CN" smtClean="0">
                <a:ea typeface="SimSun" pitchFamily="2" charset="-122"/>
              </a:rPr>
              <a:t>(màn mānr, slow), its second occurrence is usually pronounced in the first tone, regardless what the adjective’s original tone is. </a:t>
            </a:r>
          </a:p>
          <a:p>
            <a:r>
              <a:rPr lang="en-US" altLang="zh-CN" smtClean="0">
                <a:ea typeface="SimSun" pitchFamily="2" charset="-122"/>
              </a:rPr>
              <a:t>Reduplication of adjectives often suggests an approving and appreciative attitude on the speaker’s part.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itchFamily="2" charset="-122"/>
              </a:rPr>
              <a:t>Reduplication of adjectives usually does not appear in the negative form.</a:t>
            </a:r>
            <a:endParaRPr lang="zh-CN" altLang="en-US" sz="36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王朋高高的，很帅。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Wáng Péng gāo gāo de, hěn shuài. </a:t>
            </a:r>
          </a:p>
          <a:p>
            <a:r>
              <a:rPr lang="en-US" altLang="zh-CN" smtClean="0">
                <a:ea typeface="SimSun" pitchFamily="2" charset="-122"/>
              </a:rPr>
              <a:t>Wang Peng is tall and handsome.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1988" name="Content Placeholder 7" descr="Screen-Shot-2016-10-24-at-2.10.30-P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060575"/>
            <a:ext cx="4113213" cy="2305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767262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爸爸今天一杯茶都没喝。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Bàba jīntiān yì bēi chá dōu méi hē. </a:t>
            </a:r>
          </a:p>
          <a:p>
            <a:r>
              <a:rPr lang="en-US" altLang="zh-CN" smtClean="0">
                <a:ea typeface="SimSun" pitchFamily="2" charset="-122"/>
              </a:rPr>
              <a:t>My father didn’t have a single cup of tea today.</a:t>
            </a:r>
          </a:p>
          <a:p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If the noun after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is countable, a proper measure word should be used between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and the noun.</a:t>
            </a:r>
            <a:endParaRPr lang="zh-CN" altLang="en-US" smtClean="0">
              <a:solidFill>
                <a:srgbClr val="0070C0"/>
              </a:solidFill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6372225" y="1981200"/>
            <a:ext cx="2573338" cy="4114800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6149" name="Picture 3" descr="C:\Documents and Settings\yan.DINGFAMILY\Local Settings\Temporary Internet Files\Content.IE5\N6BUAKLR\MM90035660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924175"/>
            <a:ext cx="24193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可乐凉凉的，很好喝。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Kělè liáng liáng de, hěn hǎo hē. </a:t>
            </a:r>
          </a:p>
          <a:p>
            <a:r>
              <a:rPr lang="en-US" altLang="zh-CN" smtClean="0">
                <a:ea typeface="SimSun" pitchFamily="2" charset="-122"/>
              </a:rPr>
              <a:t>The cola is nicely chilled and tastes good.</a:t>
            </a:r>
          </a:p>
        </p:txBody>
      </p:sp>
      <p:pic>
        <p:nvPicPr>
          <p:cNvPr id="43012" name="Picture 3" descr="C:\Documents and Settings\yan.DINGFAMILY\Local Settings\Temporary Internet Files\Content.IE5\U11Y03IA\MP9004304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60575"/>
            <a:ext cx="16954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酸辣汤酸酸的、辣辣的，非常好喝。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Suānlà tāng suān suān de, là là de, fēicháng hǎo hē. </a:t>
            </a:r>
          </a:p>
          <a:p>
            <a:r>
              <a:rPr lang="en-US" altLang="zh-CN" smtClean="0">
                <a:ea typeface="SimSun" pitchFamily="2" charset="-122"/>
              </a:rPr>
              <a:t>The hot and sour soup is a bit sour and a bit hot; it tastes great.</a:t>
            </a:r>
          </a:p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44036" name="Picture 2" descr="C:\Documents and Settings\yan.DINGFAMILY\Local Settings\Temporary Internet Files\Content.IE5\BT86VC5O\MM90028378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644900"/>
            <a:ext cx="333851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Verb </a:t>
            </a:r>
            <a:r>
              <a:rPr lang="zh-CN" altLang="en-US" smtClean="0">
                <a:ea typeface="SimSun" pitchFamily="2" charset="-122"/>
              </a:rPr>
              <a:t>来 </a:t>
            </a:r>
            <a:r>
              <a:rPr lang="en-US" altLang="zh-CN" smtClean="0">
                <a:ea typeface="SimSun" pitchFamily="2" charset="-122"/>
              </a:rPr>
              <a:t>(lái)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 colloquial expressions, the verb </a:t>
            </a:r>
            <a:r>
              <a:rPr lang="zh-CN" altLang="en-US" smtClean="0">
                <a:ea typeface="SimSun" pitchFamily="2" charset="-122"/>
              </a:rPr>
              <a:t>来 </a:t>
            </a:r>
            <a:r>
              <a:rPr lang="en-US" altLang="zh-CN" smtClean="0">
                <a:ea typeface="SimSun" pitchFamily="2" charset="-122"/>
              </a:rPr>
              <a:t>(lái) can serve as a substitute for certain verbs, mostly in imperative sentences.</a:t>
            </a:r>
          </a:p>
          <a:p>
            <a:r>
              <a:rPr lang="en-US" altLang="zh-CN" smtClean="0">
                <a:ea typeface="SimSun" pitchFamily="2" charset="-122"/>
              </a:rPr>
              <a:t>The use of </a:t>
            </a:r>
            <a:r>
              <a:rPr lang="zh-CN" altLang="en-US" smtClean="0">
                <a:ea typeface="SimSun" pitchFamily="2" charset="-122"/>
              </a:rPr>
              <a:t>来 </a:t>
            </a:r>
            <a:r>
              <a:rPr lang="en-US" altLang="zh-CN" smtClean="0">
                <a:ea typeface="SimSun" pitchFamily="2" charset="-122"/>
              </a:rPr>
              <a:t>(lái) is rather limited. It is usually used in restaurants and stores, especially when buying small things or coaxing someone to sing a song.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379413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052513"/>
            <a:ext cx="3810000" cy="41148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</a:t>
            </a:r>
            <a:r>
              <a:rPr lang="zh-CN" altLang="en-US" smtClean="0">
                <a:ea typeface="SimSun" pitchFamily="2" charset="-122"/>
              </a:rPr>
              <a:t>：</a:t>
            </a:r>
            <a:endParaRPr lang="en-US" altLang="zh-CN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先生，你们想吃点儿什么？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Xiānsheng, nǐmen xiǎng chī diǎnr shénme? </a:t>
            </a:r>
          </a:p>
          <a:p>
            <a:r>
              <a:rPr lang="en-US" altLang="zh-CN" smtClean="0">
                <a:ea typeface="SimSun" pitchFamily="2" charset="-122"/>
              </a:rPr>
              <a:t>Sir, what would you like?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981075"/>
            <a:ext cx="3810000" cy="5114925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</a:t>
            </a:r>
            <a:r>
              <a:rPr lang="zh-CN" altLang="en-US" smtClean="0">
                <a:ea typeface="SimSun" pitchFamily="2" charset="-122"/>
              </a:rPr>
              <a:t>： </a:t>
            </a:r>
            <a:endParaRPr lang="en-US" altLang="zh-CN" smtClean="0">
              <a:ea typeface="SimSun" pitchFamily="2" charset="-122"/>
            </a:endParaRPr>
          </a:p>
          <a:p>
            <a:r>
              <a:rPr lang="zh-CN" altLang="en-US" smtClean="0">
                <a:ea typeface="SimSun" pitchFamily="2" charset="-122"/>
              </a:rPr>
              <a:t>来一盘糖醋鱼，一碗酸辣汤，和一碗米饭。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Lái yì pán tángcùyú, yì wǎn suānlàtāng, hé yì wǎn mǐfàn. </a:t>
            </a:r>
          </a:p>
          <a:p>
            <a:r>
              <a:rPr lang="en-US" altLang="zh-CN" smtClean="0">
                <a:ea typeface="SimSun" pitchFamily="2" charset="-122"/>
              </a:rPr>
              <a:t>Give me a plate of sweet and sour fish, a bowl of hot and sour soup, and a bowl of rice, please.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46085" name="Picture 3" descr="C:\Documents and Settings\yan.DINGFAMILY\Local Settings\Temporary Internet Files\Content.IE5\VMME2KCV\MM90028300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005263"/>
            <a:ext cx="374491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(At a party, when someone has sung a song)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再来一个！   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Zài lái yí ge! </a:t>
            </a:r>
          </a:p>
          <a:p>
            <a:r>
              <a:rPr lang="en-US" altLang="zh-CN" smtClean="0">
                <a:ea typeface="SimSun" pitchFamily="2" charset="-122"/>
              </a:rPr>
              <a:t>Encore!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7108" name="Picture 2" descr="C:\Documents and Settings\yan.DINGFAMILY\Local Settings\Temporary Internet Files\Content.IE5\N6BUAKLR\MM90028416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852738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:\Documents and Settings\yan.DINGFAMILY\Local Settings\Temporary Internet Files\Content.IE5\54GL9AXQ\MC9004451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292600"/>
            <a:ext cx="508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Content Placeholder 9" descr="IC2_4E_TB_img1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2133600"/>
            <a:ext cx="4440238" cy="2959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5724525"/>
          </a:xfrm>
        </p:spPr>
        <p:txBody>
          <a:bodyPr/>
          <a:lstStyle/>
          <a:p>
            <a:pPr algn="ctr"/>
            <a:r>
              <a:rPr lang="zh-CN" altLang="en-US" sz="9000" dirty="0" smtClean="0">
                <a:solidFill>
                  <a:schemeClr val="tx1"/>
                </a:solidFill>
                <a:ea typeface="SimSun" pitchFamily="2" charset="-122"/>
              </a:rPr>
              <a:t>谢谢</a:t>
            </a:r>
            <a: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  <a:t>再见</a:t>
            </a:r>
            <a:r>
              <a:rPr lang="en-US" altLang="zh-CN" sz="9600" dirty="0" smtClean="0">
                <a:solidFill>
                  <a:schemeClr val="tx1"/>
                </a:solidFill>
                <a:ea typeface="SimSun" pitchFamily="2" charset="-122"/>
              </a:rPr>
              <a:t>!</a:t>
            </a:r>
            <a: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</a:br>
            <a:endParaRPr lang="zh-CN" altLang="en-US" sz="9000" dirty="0" smtClean="0">
              <a:solidFill>
                <a:schemeClr val="tx1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Topic (+ Subject)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一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(yī) + Measure Word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也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都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(yě/dōu)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不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没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(bù/méi) + Verb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5199062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这些衬衫我一件也不喜欢。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Zhè xiē chènshān wǒ yí jiàn yě bù xǐhuan. </a:t>
            </a:r>
          </a:p>
          <a:p>
            <a:r>
              <a:rPr lang="en-US" altLang="zh-CN" smtClean="0">
                <a:ea typeface="SimSun" pitchFamily="2" charset="-122"/>
              </a:rPr>
              <a:t>I don’t like any of these shirts.</a:t>
            </a:r>
          </a:p>
          <a:p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If the noun after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is countable, a proper measure word should be used between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and the noun.</a:t>
            </a:r>
            <a:endParaRPr lang="zh-CN" altLang="en-US" smtClean="0">
              <a:solidFill>
                <a:srgbClr val="0070C0"/>
              </a:solidFill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6372225" y="1981200"/>
            <a:ext cx="2573338" cy="4114800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7173" name="Picture 6" descr="C:\Documents and Settings\yan.DINGFAMILY\Local Settings\Temporary Internet Files\Content.IE5\U11Y03IA\MC9000600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36838"/>
            <a:ext cx="26257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404813"/>
            <a:ext cx="4119562" cy="5691187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哥哥的鞋，弟弟一双都不能穿。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Gēge de xié, dìdi yì shuāng dōu bù néng chuān. </a:t>
            </a:r>
          </a:p>
          <a:p>
            <a:r>
              <a:rPr lang="en-US" altLang="zh-CN" smtClean="0">
                <a:ea typeface="SimSun" pitchFamily="2" charset="-122"/>
              </a:rPr>
              <a:t>The younger brother cannot wear any of his older brother’s shoes.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If the noun after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is countable, a proper measure word should be used between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(yī) and the noun.</a:t>
            </a:r>
            <a:endParaRPr lang="zh-CN" altLang="en-US" smtClean="0">
              <a:solidFill>
                <a:srgbClr val="0070C0"/>
              </a:solidFill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8195" name="Content Placeholder 7" descr="IC2_4E_TB_img013_v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916113"/>
            <a:ext cx="2309813" cy="1682750"/>
          </a:xfrm>
        </p:spPr>
      </p:pic>
      <p:pic>
        <p:nvPicPr>
          <p:cNvPr id="8196" name="Content Placeholder 5" descr="IC2_4E_TB_img0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644900"/>
            <a:ext cx="2033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Subject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一点儿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(yì diǎnr) + Object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也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都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(yě/dōu) + 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不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</a:t>
            </a:r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没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(bù/méi) + Verb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5343525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他去了商店，可是一点儿东西也没买。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qù le shāngdiàn, kěshì yì diǎnr dōngxi yě méi mǎi. </a:t>
            </a:r>
          </a:p>
          <a:p>
            <a:r>
              <a:rPr lang="en-US" altLang="zh-CN" smtClean="0">
                <a:ea typeface="SimSun" pitchFamily="2" charset="-122"/>
              </a:rPr>
              <a:t>He went to the store, but he didn’t buy anything at all.</a:t>
            </a:r>
          </a:p>
          <a:p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If the noun is uncountable, the phrase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一点儿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(yì diǎnr) is usually used instead.</a:t>
            </a:r>
            <a:endParaRPr lang="zh-CN" altLang="en-US" smtClean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22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557338"/>
            <a:ext cx="4838700" cy="4538662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妈妈做菜一点儿味精都不放。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Māma zuò cài yì diǎnr wèijīng dōu bú fàng. </a:t>
            </a:r>
          </a:p>
          <a:p>
            <a:r>
              <a:rPr lang="en-US" altLang="zh-CN" smtClean="0">
                <a:ea typeface="SimSun" pitchFamily="2" charset="-122"/>
              </a:rPr>
              <a:t>Mom doesn’t use any MSG in her cooking.</a:t>
            </a:r>
          </a:p>
          <a:p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If the noun is uncountable, the phrase </a:t>
            </a:r>
            <a:r>
              <a:rPr lang="zh-CN" altLang="en-US" smtClean="0">
                <a:solidFill>
                  <a:srgbClr val="0070C0"/>
                </a:solidFill>
                <a:ea typeface="SimSun" pitchFamily="2" charset="-122"/>
              </a:rPr>
              <a:t>一点儿 </a:t>
            </a: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(yì diǎnr) is usually used instead.</a:t>
            </a:r>
            <a:endParaRPr lang="zh-CN" altLang="en-US" smtClean="0">
              <a:solidFill>
                <a:srgbClr val="0070C0"/>
              </a:solidFill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0244" name="Picture 4" descr="C:\Documents and Settings\yan.DINGFAMILY\Local Settings\Temporary Internet Files\Content.IE5\BT86VC5O\MM90029698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636838"/>
            <a:ext cx="31321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  <a:t>The construction </a:t>
            </a:r>
            <a:r>
              <a:rPr lang="zh-CN" altLang="en-US" sz="2000" smtClean="0">
                <a:solidFill>
                  <a:srgbClr val="002060"/>
                </a:solidFill>
                <a:ea typeface="SimSun" pitchFamily="2" charset="-122"/>
              </a:rPr>
              <a:t>一点儿 </a:t>
            </a:r>
            <a: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  <a:t>(yìdiǎnr) + </a:t>
            </a:r>
            <a:r>
              <a:rPr lang="zh-CN" altLang="en-US" sz="2000" smtClean="0">
                <a:solidFill>
                  <a:srgbClr val="002060"/>
                </a:solidFill>
                <a:ea typeface="SimSun" pitchFamily="2" charset="-122"/>
              </a:rPr>
              <a:t>也</a:t>
            </a:r>
            <a: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  <a:t>/</a:t>
            </a:r>
            <a:r>
              <a:rPr lang="zh-CN" altLang="en-US" sz="2000" smtClean="0">
                <a:solidFill>
                  <a:srgbClr val="002060"/>
                </a:solidFill>
                <a:ea typeface="SimSun" pitchFamily="2" charset="-122"/>
              </a:rPr>
              <a:t>都 </a:t>
            </a:r>
            <a: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  <a:t>(yě/dōu) + </a:t>
            </a:r>
            <a:r>
              <a:rPr lang="zh-CN" altLang="en-US" sz="2000" smtClean="0">
                <a:solidFill>
                  <a:srgbClr val="002060"/>
                </a:solidFill>
                <a:ea typeface="SimSun" pitchFamily="2" charset="-122"/>
              </a:rPr>
              <a:t>不 </a:t>
            </a:r>
            <a: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  <a:t>(bù/méi) </a:t>
            </a:r>
            <a:b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</a:br>
            <a:r>
              <a:rPr lang="en-US" altLang="zh-CN" sz="2000" smtClean="0">
                <a:solidFill>
                  <a:srgbClr val="002060"/>
                </a:solidFill>
                <a:ea typeface="SimSun" pitchFamily="2" charset="-122"/>
              </a:rPr>
              <a:t>can also be used before an adjective to express emphatic negation.</a:t>
            </a:r>
            <a:endParaRPr lang="zh-CN" altLang="en-US" sz="2000" smtClean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这儿的冬天一点儿也不冷。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Zhèr de dōngtiān yì diǎnr yě bù lěng. </a:t>
            </a:r>
          </a:p>
          <a:p>
            <a:r>
              <a:rPr lang="en-US" altLang="zh-CN" smtClean="0">
                <a:ea typeface="SimSun" pitchFamily="2" charset="-122"/>
              </a:rPr>
              <a:t>Winter here is not cold at all.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1268" name="Picture 2" descr="C:\Documents and Settings\yan.DINGFAMILY\Local Settings\Temporary Internet Files\Content.IE5\VMME2KCV\MM90016300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284538"/>
            <a:ext cx="2108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13-D1">
  <a:themeElements>
    <a:clrScheme name="C13-D1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C13-D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13-D1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13-D1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13-D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13-D1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13-D1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13-D1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Settings\yan.DINGFAMILY\Desktop\C13-D1.ppt</Template>
  <TotalTime>380</TotalTime>
  <Words>2148</Words>
  <Application>Microsoft Office PowerPoint</Application>
  <PresentationFormat>On-screen Show (4:3)</PresentationFormat>
  <Paragraphs>174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MS PGothic</vt:lpstr>
      <vt:lpstr>宋体</vt:lpstr>
      <vt:lpstr>宋体</vt:lpstr>
      <vt:lpstr>Arial</vt:lpstr>
      <vt:lpstr>Calibri</vt:lpstr>
      <vt:lpstr>Times New Roman</vt:lpstr>
      <vt:lpstr>Wingdings</vt:lpstr>
      <vt:lpstr>C13-D1</vt:lpstr>
      <vt:lpstr>PowerPoint Presentation</vt:lpstr>
      <vt:lpstr>一…也/都…不/没… (yì...yě/dōu...bù/méi)</vt:lpstr>
      <vt:lpstr>Subject + 一(yī) + Measure Word + Object + 也/都(yě/dōu) + 不/没 (bù/méi) + Verb</vt:lpstr>
      <vt:lpstr>PowerPoint Presentation</vt:lpstr>
      <vt:lpstr>Topic (+ Subject) + 一(yī) + Measure Word + 也/都(yě/dōu) + 不/没 (bù/méi) + Verb</vt:lpstr>
      <vt:lpstr>PowerPoint Presentation</vt:lpstr>
      <vt:lpstr>Subject + 一点儿 (yì diǎnr) + Object + 也/都 (yě/dōu) + 不/没 (bù/méi) + Verb</vt:lpstr>
      <vt:lpstr>PowerPoint Presentation</vt:lpstr>
      <vt:lpstr>The construction 一点儿 (yìdiǎnr) + 也/都 (yě/dōu) + 不 (bù/méi)  can also be used before an adjective to express emphatic negation.</vt:lpstr>
      <vt:lpstr>PowerPoint Presentation</vt:lpstr>
      <vt:lpstr>PowerPoint Presentation</vt:lpstr>
      <vt:lpstr>Adverb 多/少 (duō/shǎo) + V</vt:lpstr>
      <vt:lpstr>PowerPoint Presentation</vt:lpstr>
      <vt:lpstr>PowerPoint Presentation</vt:lpstr>
      <vt:lpstr>This “多/少 (duō/shǎo) + verb” construction can sometimes denote a deviation from the correct  amount or number.</vt:lpstr>
      <vt:lpstr>PowerPoint Presentation</vt:lpstr>
      <vt:lpstr>刚 (gāng) vs. 刚才 (gāngcái)</vt:lpstr>
      <vt:lpstr>PowerPoint Presentation</vt:lpstr>
      <vt:lpstr>PowerPoint Presentation</vt:lpstr>
      <vt:lpstr>PowerPoint Presentation</vt:lpstr>
      <vt:lpstr>PowerPoint Presentation</vt:lpstr>
      <vt:lpstr>Although 刚 (gāng) and 刚才 (gāngcái) are similar in meaning, they are classified as different parts of speech and are therefore used differently. </vt:lpstr>
      <vt:lpstr>Unlike 刚才 (gāngcái), 刚 (gāng) cannot be followed by the negation words 不 (bù) or 没 (méi).</vt:lpstr>
      <vt:lpstr>A sentence that includes 刚才 (gāngcái) often ends with了 (le)</vt:lpstr>
      <vt:lpstr>a sentence including 刚 (gāng) cannot have了 (le) at the end</vt:lpstr>
      <vt:lpstr>Resultative Complements</vt:lpstr>
      <vt:lpstr>PowerPoint Presentation</vt:lpstr>
      <vt:lpstr>PowerPoint Presentation</vt:lpstr>
      <vt:lpstr>[清楚 qīngchu, clear]</vt:lpstr>
      <vt:lpstr>PowerPoint Presentation</vt:lpstr>
      <vt:lpstr>Generally, the negative form of a resultative complement is formed by placing 没 (méi, no, not) or 没有 (méiyǒu, have not) before the verb.</vt:lpstr>
      <vt:lpstr>PowerPoint Presentation</vt:lpstr>
      <vt:lpstr>PowerPoint Presentation</vt:lpstr>
      <vt:lpstr>好 (hǎo) as a Resultative Complement</vt:lpstr>
      <vt:lpstr>PowerPoint Presentation</vt:lpstr>
      <vt:lpstr>PowerPoint Presentation</vt:lpstr>
      <vt:lpstr>PowerPoint Presentation</vt:lpstr>
      <vt:lpstr>Reduplication of Adjectives</vt:lpstr>
      <vt:lpstr>Reduplication of adjectives usually does not appear in the negative form.</vt:lpstr>
      <vt:lpstr>PowerPoint Presentation</vt:lpstr>
      <vt:lpstr>PowerPoint Presentation</vt:lpstr>
      <vt:lpstr>The Verb 来 (lái)</vt:lpstr>
      <vt:lpstr>PowerPoint Presentation</vt:lpstr>
      <vt:lpstr>(At a party, when someone has sung a song)</vt:lpstr>
      <vt:lpstr>谢谢  再见! </vt:lpstr>
    </vt:vector>
  </TitlesOfParts>
  <Company>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13  Asking  Directions I</dc:title>
  <dc:creator>yan</dc:creator>
  <cp:lastModifiedBy>Lotus Perry</cp:lastModifiedBy>
  <cp:revision>47</cp:revision>
  <cp:lastPrinted>1601-01-01T00:00:00Z</cp:lastPrinted>
  <dcterms:created xsi:type="dcterms:W3CDTF">2011-10-31T22:34:27Z</dcterms:created>
  <dcterms:modified xsi:type="dcterms:W3CDTF">2019-09-25T07:29:16Z</dcterms:modified>
</cp:coreProperties>
</file>