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304" r:id="rId2"/>
    <p:sldId id="309" r:id="rId3"/>
    <p:sldId id="311" r:id="rId4"/>
    <p:sldId id="257" r:id="rId5"/>
    <p:sldId id="259" r:id="rId6"/>
    <p:sldId id="306" r:id="rId7"/>
    <p:sldId id="307" r:id="rId8"/>
    <p:sldId id="30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6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1C3C58-D26D-4DC3-AD09-88297A21DED1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EC26BC-727C-4E7A-A96F-8B8161AAEE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51032E-B8DD-4C00-97FC-B8675D3D47A8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29BEFB-9D0A-4648-BC8D-0DC6DF45A05E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99802A-0402-449D-9679-8BCE5E88E35B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7D6A9B-488A-46E3-A7A4-C49E641D6C9A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F19866-176F-4DDA-B465-16F5FB500F60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33696D-807F-4005-9D6A-528FA0E5560D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74A5FA-0887-4537-A004-FDDA20CE0282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4DB9A3-0205-4650-BCAC-9187F411CE22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5CE661-28DC-42F9-A7DF-4C164F5A7A3B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F9BBB4-9362-4E51-B5AD-2AABFC273C87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DE975-BDCA-4C59-A16A-DD6D3A2CA073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9E5288-9119-4C9E-9F8C-4F64DF77D45C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E1A6DE-AB2C-4AF5-97C7-AF54BDFAEA7F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2B9AC-FB88-4CCB-99B3-03B94EF9D162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978BAC-FD10-4246-895F-4F263B1253AB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40957C-E38C-41D1-B6F8-6DD15B389945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CCC88F-830C-4762-A83A-E6358B5AB0B0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0886151-EA13-40C6-ACA5-A1055EB80F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5DA71-0A7B-4546-98F7-C57858B283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44DA-7F66-4DE4-AD1A-5E5CE32E13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7772400" cy="19812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3163" y="4114800"/>
            <a:ext cx="7772400" cy="19812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94B4-5CF7-49A4-834C-337C4A3818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zh-CN" altLang="en-US" noProof="0" dirty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C5635-6A93-4AB3-8947-80313B161D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2CEF1-58C8-4A9D-BCDD-00AF844237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2C44-649B-4931-B9FC-3AC826403B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9FBC-9771-4C83-85FC-EDFD3FB5AA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A733B-2017-49DA-90D6-4FFF6B2EFD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19A7-9E4F-4954-AA2C-12BF8E50D8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5FC7C-9CA7-41F3-AF6E-5C11488F9E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9BBF-F61D-4622-AE68-0CB3CAA041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5F8D2-6765-497A-8918-C130E4A8A3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773F1-1ECB-4DBC-AC1E-818210CAC5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087CDE6-17AB-4AED-ACC6-E2C121DB30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+mn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2_4E_TB_img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5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484438" y="5013325"/>
            <a:ext cx="7488237" cy="1439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Lesson 13 </a:t>
            </a:r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问路 </a:t>
            </a: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Wèn</a:t>
            </a: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lù</a:t>
            </a: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  </a:t>
            </a:r>
          </a:p>
          <a:p>
            <a:pPr>
              <a:defRPr/>
            </a:pP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Asking Directions</a:t>
            </a:r>
            <a:endParaRPr lang="en-US" sz="4400" dirty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Comparative Sentences with </a:t>
            </a:r>
            <a:r>
              <a:rPr lang="zh-CN" altLang="en-US" smtClean="0">
                <a:ea typeface="SimSun" pitchFamily="2" charset="-122"/>
              </a:rPr>
              <a:t>没有 (</a:t>
            </a:r>
            <a:r>
              <a:rPr lang="en-US" altLang="zh-CN" smtClean="0">
                <a:ea typeface="SimSun" pitchFamily="2" charset="-122"/>
              </a:rPr>
              <a:t>méiyǒu)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My younger brother is not as tall as I am.</a:t>
            </a:r>
          </a:p>
          <a:p>
            <a:r>
              <a:rPr lang="zh-CN" altLang="en-US" smtClean="0">
                <a:ea typeface="SimSun" pitchFamily="2" charset="-122"/>
              </a:rPr>
              <a:t>我弟弟没有我高。</a:t>
            </a:r>
          </a:p>
          <a:p>
            <a:r>
              <a:rPr lang="en-US" altLang="zh-CN" smtClean="0">
                <a:ea typeface="SimSun" pitchFamily="2" charset="-122"/>
              </a:rPr>
              <a:t>Wǒ dìdi méiyǒu wǒ gāo. 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10244" name="Picture 2" descr="C:\Documents and Settings\yan.DINGFAMILY\Local Settings\Temporary Internet Files\Content.IE5\VMME2KCV\MM90029519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789363"/>
            <a:ext cx="2974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Documents and Settings\yan.DINGFAMILY\Local Settings\Temporary Internet Files\Content.IE5\VMME2KCV\MM90029519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933825"/>
            <a:ext cx="29765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mtClean="0">
                <a:ea typeface="SimSun" pitchFamily="2" charset="-122"/>
              </a:rPr>
              <a:t>A </a:t>
            </a:r>
            <a:r>
              <a:rPr lang="zh-CN" altLang="en-US" smtClean="0">
                <a:ea typeface="SimSun" pitchFamily="2" charset="-122"/>
              </a:rPr>
              <a:t>没有 </a:t>
            </a:r>
            <a:r>
              <a:rPr lang="en-US" altLang="zh-CN" smtClean="0">
                <a:ea typeface="SimSun" pitchFamily="2" charset="-122"/>
              </a:rPr>
              <a:t>(méiyǒu) B…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vs.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A </a:t>
            </a:r>
            <a:r>
              <a:rPr lang="zh-CN" altLang="en-US" smtClean="0">
                <a:ea typeface="SimSun" pitchFamily="2" charset="-122"/>
              </a:rPr>
              <a:t>不比 </a:t>
            </a:r>
            <a:r>
              <a:rPr lang="en-US" altLang="zh-CN" smtClean="0">
                <a:ea typeface="SimSun" pitchFamily="2" charset="-122"/>
              </a:rPr>
              <a:t>(bù bǐ) B…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42988" y="2276475"/>
            <a:ext cx="7772400" cy="3171825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My younger brother is not taller than me. </a:t>
            </a:r>
          </a:p>
          <a:p>
            <a:r>
              <a:rPr lang="zh-CN" altLang="en-US" smtClean="0">
                <a:ea typeface="SimSun" pitchFamily="2" charset="-122"/>
              </a:rPr>
              <a:t>我弟弟不比我高。</a:t>
            </a:r>
          </a:p>
          <a:p>
            <a:r>
              <a:rPr lang="zh-CN" altLang="en-US" smtClean="0">
                <a:ea typeface="SimSun" pitchFamily="2" charset="-122"/>
              </a:rPr>
              <a:t> </a:t>
            </a:r>
            <a:r>
              <a:rPr lang="en-US" altLang="zh-CN" smtClean="0">
                <a:ea typeface="SimSun" pitchFamily="2" charset="-122"/>
              </a:rPr>
              <a:t>Wǒ dìdì bù bǐ wǒ gāo. </a:t>
            </a:r>
          </a:p>
          <a:p>
            <a:r>
              <a:rPr lang="zh-CN" altLang="en-US" smtClean="0">
                <a:ea typeface="SimSun" pitchFamily="2" charset="-122"/>
              </a:rPr>
              <a:t>（</a:t>
            </a:r>
            <a:r>
              <a:rPr lang="en-US" altLang="zh-CN" smtClean="0">
                <a:ea typeface="SimSun" pitchFamily="2" charset="-122"/>
              </a:rPr>
              <a:t>They can be same tall.)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11268" name="Picture 2" descr="C:\Documents and Settings\yan.DINGFAMILY\Local Settings\Temporary Internet Files\Content.IE5\VMME2KCV\MM90029519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292600"/>
            <a:ext cx="297656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Documents and Settings\yan.DINGFAMILY\Local Settings\Temporary Internet Files\Content.IE5\VMME2KCV\MM90029519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149725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 Quick Summary of Comparative Sentences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 </a:t>
            </a:r>
            <a:r>
              <a:rPr lang="zh-CN" altLang="en-US" smtClean="0">
                <a:ea typeface="SimSun" pitchFamily="2" charset="-122"/>
              </a:rPr>
              <a:t>比 </a:t>
            </a:r>
            <a:r>
              <a:rPr lang="en-US" altLang="zh-CN" smtClean="0">
                <a:ea typeface="SimSun" pitchFamily="2" charset="-122"/>
              </a:rPr>
              <a:t>(bǐ) B </a:t>
            </a:r>
            <a:r>
              <a:rPr lang="zh-CN" altLang="en-US" smtClean="0">
                <a:ea typeface="SimSun" pitchFamily="2" charset="-122"/>
              </a:rPr>
              <a:t>大 </a:t>
            </a:r>
            <a:r>
              <a:rPr lang="en-US" altLang="zh-CN" smtClean="0">
                <a:ea typeface="SimSun" pitchFamily="2" charset="-122"/>
              </a:rPr>
              <a:t>(dà) A&gt;B    </a:t>
            </a:r>
          </a:p>
          <a:p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A </a:t>
            </a:r>
            <a:r>
              <a:rPr lang="zh-CN" altLang="en-US" smtClean="0">
                <a:ea typeface="SimSun" pitchFamily="2" charset="-122"/>
              </a:rPr>
              <a:t>没有 </a:t>
            </a:r>
            <a:r>
              <a:rPr lang="en-US" altLang="zh-CN" smtClean="0">
                <a:ea typeface="SimSun" pitchFamily="2" charset="-122"/>
              </a:rPr>
              <a:t>(méiyǒu) B </a:t>
            </a:r>
            <a:r>
              <a:rPr lang="zh-CN" altLang="en-US" smtClean="0">
                <a:ea typeface="SimSun" pitchFamily="2" charset="-122"/>
              </a:rPr>
              <a:t>大 </a:t>
            </a:r>
            <a:r>
              <a:rPr lang="en-US" altLang="zh-CN" smtClean="0">
                <a:ea typeface="SimSun" pitchFamily="2" charset="-122"/>
              </a:rPr>
              <a:t>(dà) A&lt;B</a:t>
            </a:r>
          </a:p>
          <a:p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A </a:t>
            </a:r>
            <a:r>
              <a:rPr lang="zh-CN" altLang="en-US" smtClean="0">
                <a:ea typeface="SimSun" pitchFamily="2" charset="-122"/>
              </a:rPr>
              <a:t>不比 </a:t>
            </a:r>
            <a:r>
              <a:rPr lang="en-US" altLang="zh-CN" smtClean="0">
                <a:ea typeface="SimSun" pitchFamily="2" charset="-122"/>
              </a:rPr>
              <a:t>(bù bǐ) B </a:t>
            </a:r>
            <a:r>
              <a:rPr lang="zh-CN" altLang="en-US" smtClean="0">
                <a:ea typeface="SimSun" pitchFamily="2" charset="-122"/>
              </a:rPr>
              <a:t>大 </a:t>
            </a:r>
            <a:r>
              <a:rPr lang="en-US" altLang="zh-CN" smtClean="0">
                <a:ea typeface="SimSun" pitchFamily="2" charset="-122"/>
              </a:rPr>
              <a:t>(dà) A≤B</a:t>
            </a:r>
          </a:p>
          <a:p>
            <a:pPr>
              <a:buFont typeface="Wingdings" pitchFamily="2" charset="2"/>
              <a:buNone/>
            </a:pP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那么 </a:t>
            </a:r>
            <a:r>
              <a:rPr lang="en-US" altLang="zh-CN" smtClean="0">
                <a:ea typeface="SimSun" pitchFamily="2" charset="-122"/>
              </a:rPr>
              <a:t>(nàme) Indicating Degree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那么 </a:t>
            </a:r>
            <a:r>
              <a:rPr lang="en-US" altLang="zh-CN" smtClean="0">
                <a:ea typeface="SimSun" pitchFamily="2" charset="-122"/>
              </a:rPr>
              <a:t>(nàme) is often placed before adjectives or verbs such as </a:t>
            </a:r>
            <a:r>
              <a:rPr lang="zh-CN" altLang="en-US" smtClean="0">
                <a:ea typeface="SimSun" pitchFamily="2" charset="-122"/>
              </a:rPr>
              <a:t>想 </a:t>
            </a:r>
            <a:r>
              <a:rPr lang="en-US" altLang="zh-CN" smtClean="0">
                <a:ea typeface="SimSun" pitchFamily="2" charset="-122"/>
              </a:rPr>
              <a:t>(xiǎng), </a:t>
            </a:r>
            <a:r>
              <a:rPr lang="zh-CN" altLang="en-US" smtClean="0">
                <a:ea typeface="SimSun" pitchFamily="2" charset="-122"/>
              </a:rPr>
              <a:t>喜欢 </a:t>
            </a:r>
            <a:r>
              <a:rPr lang="en-US" altLang="zh-CN" smtClean="0">
                <a:ea typeface="SimSun" pitchFamily="2" charset="-122"/>
              </a:rPr>
              <a:t>(xǐhuan), </a:t>
            </a:r>
            <a:r>
              <a:rPr lang="zh-CN" altLang="en-US" smtClean="0">
                <a:ea typeface="SimSun" pitchFamily="2" charset="-122"/>
              </a:rPr>
              <a:t>会 </a:t>
            </a:r>
            <a:r>
              <a:rPr lang="en-US" altLang="zh-CN" smtClean="0">
                <a:ea typeface="SimSun" pitchFamily="2" charset="-122"/>
              </a:rPr>
              <a:t>(huì), </a:t>
            </a:r>
            <a:r>
              <a:rPr lang="zh-CN" altLang="en-US" smtClean="0">
                <a:ea typeface="SimSun" pitchFamily="2" charset="-122"/>
              </a:rPr>
              <a:t>能 </a:t>
            </a:r>
            <a:r>
              <a:rPr lang="en-US" altLang="zh-CN" smtClean="0">
                <a:ea typeface="SimSun" pitchFamily="2" charset="-122"/>
              </a:rPr>
              <a:t>(néng), and </a:t>
            </a:r>
            <a:r>
              <a:rPr lang="zh-CN" altLang="en-US" smtClean="0">
                <a:ea typeface="SimSun" pitchFamily="2" charset="-122"/>
              </a:rPr>
              <a:t>希望 </a:t>
            </a:r>
            <a:r>
              <a:rPr lang="en-US" altLang="zh-CN" smtClean="0">
                <a:ea typeface="SimSun" pitchFamily="2" charset="-122"/>
              </a:rPr>
              <a:t>(xīwàng), to denote a high degree.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older brother is so handsome and cool.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哥哥那么帅，那么酷。</a:t>
            </a:r>
          </a:p>
          <a:p>
            <a:r>
              <a:rPr lang="en-US" altLang="zh-CN" smtClean="0">
                <a:ea typeface="SimSun" pitchFamily="2" charset="-122"/>
              </a:rPr>
              <a:t>Gēge nàme shuài, nàme kù. </a:t>
            </a:r>
          </a:p>
        </p:txBody>
      </p:sp>
      <p:pic>
        <p:nvPicPr>
          <p:cNvPr id="14340" name="Picture 2" descr="C:\Documents and Settings\yan.DINGFAMILY\Local Settings\Temporary Internet Files\Content.IE5\VMME2KCV\MM90029519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068638"/>
            <a:ext cx="43211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没有</a:t>
            </a:r>
            <a:r>
              <a:rPr lang="en-US" altLang="zh-CN" smtClean="0">
                <a:ea typeface="SimSun" pitchFamily="2" charset="-122"/>
              </a:rPr>
              <a:t>…</a:t>
            </a:r>
            <a:r>
              <a:rPr lang="zh-CN" altLang="en-US" smtClean="0">
                <a:ea typeface="SimSun" pitchFamily="2" charset="-122"/>
              </a:rPr>
              <a:t>那么</a:t>
            </a:r>
            <a:r>
              <a:rPr lang="en-US" altLang="zh-CN" smtClean="0">
                <a:ea typeface="SimSun" pitchFamily="2" charset="-122"/>
              </a:rPr>
              <a:t>…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(méiyǒu… nàme…)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没有</a:t>
            </a:r>
            <a:r>
              <a:rPr lang="en-US" altLang="zh-CN" smtClean="0">
                <a:ea typeface="SimSun" pitchFamily="2" charset="-122"/>
              </a:rPr>
              <a:t>…</a:t>
            </a:r>
            <a:r>
              <a:rPr lang="zh-CN" altLang="en-US" smtClean="0">
                <a:ea typeface="SimSun" pitchFamily="2" charset="-122"/>
              </a:rPr>
              <a:t>那么</a:t>
            </a:r>
            <a:r>
              <a:rPr lang="en-US" altLang="zh-CN" smtClean="0">
                <a:ea typeface="SimSun" pitchFamily="2" charset="-122"/>
              </a:rPr>
              <a:t>… (méiyǒu… nàme…) means “not reaching the point of.”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younger brother is not as handsome and cool as the older brother.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弟弟没有哥哥那么帅，那么酷。</a:t>
            </a:r>
          </a:p>
          <a:p>
            <a:r>
              <a:rPr lang="en-US" altLang="zh-CN" smtClean="0">
                <a:ea typeface="SimSun" pitchFamily="2" charset="-122"/>
              </a:rPr>
              <a:t>Dìdi méiyǒu gēge nàme shuài, nàme kù. 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052513"/>
            <a:ext cx="7772400" cy="5043487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By using </a:t>
            </a:r>
            <a:r>
              <a:rPr lang="zh-CN" altLang="en-US" smtClean="0">
                <a:ea typeface="SimSun" pitchFamily="2" charset="-122"/>
              </a:rPr>
              <a:t>那么</a:t>
            </a:r>
            <a:r>
              <a:rPr lang="en-US" altLang="zh-CN" smtClean="0">
                <a:ea typeface="SimSun" pitchFamily="2" charset="-122"/>
              </a:rPr>
              <a:t>(nàme), the speaker affirms the certain attribute of something or somebody in question. </a:t>
            </a:r>
          </a:p>
          <a:p>
            <a:r>
              <a:rPr lang="en-US" altLang="zh-CN" smtClean="0">
                <a:ea typeface="SimSun" pitchFamily="2" charset="-122"/>
              </a:rPr>
              <a:t>By stating that the younger brother does not reach the same standard of handsomeness and coolness as the older brother, for instance, acknowledges that the older brother is handsome and cool.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到 </a:t>
            </a:r>
            <a:r>
              <a:rPr lang="en-US" altLang="zh-CN" smtClean="0">
                <a:ea typeface="SimSun" pitchFamily="2" charset="-122"/>
              </a:rPr>
              <a:t>(dào) + Place + </a:t>
            </a:r>
            <a:r>
              <a:rPr lang="zh-CN" altLang="en-US" smtClean="0">
                <a:ea typeface="SimSun" pitchFamily="2" charset="-122"/>
              </a:rPr>
              <a:t>去 </a:t>
            </a:r>
            <a:r>
              <a:rPr lang="en-US" altLang="zh-CN" smtClean="0">
                <a:ea typeface="SimSun" pitchFamily="2" charset="-122"/>
              </a:rPr>
              <a:t>(qù) + Action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combination of “</a:t>
            </a:r>
            <a:r>
              <a:rPr lang="zh-CN" altLang="en-US" smtClean="0">
                <a:ea typeface="SimSun" pitchFamily="2" charset="-122"/>
              </a:rPr>
              <a:t>到 </a:t>
            </a:r>
            <a:r>
              <a:rPr lang="en-US" altLang="zh-CN" smtClean="0">
                <a:ea typeface="SimSun" pitchFamily="2" charset="-122"/>
              </a:rPr>
              <a:t>(dào) + Place + </a:t>
            </a:r>
            <a:r>
              <a:rPr lang="zh-CN" altLang="en-US" smtClean="0">
                <a:ea typeface="SimSun" pitchFamily="2" charset="-122"/>
              </a:rPr>
              <a:t>去 </a:t>
            </a:r>
            <a:r>
              <a:rPr lang="en-US" altLang="zh-CN" smtClean="0">
                <a:ea typeface="SimSun" pitchFamily="2" charset="-122"/>
              </a:rPr>
              <a:t>(qù) + Action” denotes the purpose of going somewhere.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4046537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我要到电脑中心去上网。</a:t>
            </a:r>
          </a:p>
          <a:p>
            <a:r>
              <a:rPr lang="en-US" altLang="zh-CN" smtClean="0">
                <a:ea typeface="SimSun" pitchFamily="2" charset="-122"/>
              </a:rPr>
              <a:t>Wǒ yào dào diànnǎo zhōngxīn qù shàng wǎng. </a:t>
            </a:r>
          </a:p>
          <a:p>
            <a:r>
              <a:rPr lang="en-US" altLang="zh-CN" smtClean="0">
                <a:ea typeface="SimSun" pitchFamily="2" charset="-122"/>
              </a:rPr>
              <a:t>I want to go to the computer center to use the internet.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19461" name="Picture 2" descr="C:\Documents and Settings\yan.DINGFAMILY\Local Settings\Temporary Internet Files\Content.IE5\6BW67BPQ\MM90028677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060575"/>
            <a:ext cx="27051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and Location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dirty="0" smtClean="0">
                <a:ea typeface="SimSun" pitchFamily="2" charset="-122"/>
                <a:cs typeface="Times New Roman" pitchFamily="18" charset="0"/>
              </a:rPr>
              <a:t>左</a:t>
            </a:r>
            <a:r>
              <a:rPr lang="zh-CN" altLang="en-US" dirty="0">
                <a:ea typeface="SimSun" pitchFamily="2" charset="-122"/>
                <a:cs typeface="Times New Roman" pitchFamily="18" charset="0"/>
              </a:rPr>
              <a:t>/右/东/南/西/北</a:t>
            </a:r>
            <a:r>
              <a:rPr lang="zh-CN" altLang="en-US" dirty="0" smtClean="0">
                <a:ea typeface="SimSun" pitchFamily="2" charset="-122"/>
                <a:cs typeface="Times New Roman" pitchFamily="18" charset="0"/>
              </a:rPr>
              <a:t>/旁 </a:t>
            </a:r>
            <a:endParaRPr lang="zh-CN" altLang="en-US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zh-CN" dirty="0">
                <a:ea typeface="SimSun" pitchFamily="2" charset="-122"/>
                <a:cs typeface="Times New Roman" pitchFamily="18" charset="0"/>
              </a:rPr>
              <a:t>often combine with suffixes such as </a:t>
            </a:r>
            <a:r>
              <a:rPr lang="zh-TW" altLang="en-US" dirty="0" smtClean="0">
                <a:ea typeface="SimSun" pitchFamily="2" charset="-122"/>
                <a:cs typeface="Times New Roman" pitchFamily="18" charset="0"/>
              </a:rPr>
              <a:t>邊</a:t>
            </a:r>
            <a:r>
              <a:rPr lang="en-US" altLang="zh-TW" dirty="0" smtClean="0">
                <a:ea typeface="SimSun" pitchFamily="2" charset="-122"/>
                <a:cs typeface="Times New Roman" pitchFamily="18" charset="0"/>
              </a:rPr>
              <a:t>/</a:t>
            </a:r>
            <a:r>
              <a:rPr lang="zh-CN" altLang="en-US" dirty="0" smtClean="0">
                <a:ea typeface="SimSun" pitchFamily="2" charset="-122"/>
                <a:cs typeface="Times New Roman" pitchFamily="18" charset="0"/>
              </a:rPr>
              <a:t>边 </a:t>
            </a:r>
            <a:r>
              <a:rPr lang="zh-CN" altLang="en-US" dirty="0">
                <a:ea typeface="SimSun" pitchFamily="2" charset="-122"/>
                <a:cs typeface="Times New Roman" pitchFamily="18" charset="0"/>
              </a:rPr>
              <a:t>(</a:t>
            </a:r>
            <a:r>
              <a:rPr lang="en-US" altLang="zh-CN" dirty="0" err="1">
                <a:ea typeface="SimSun" pitchFamily="2" charset="-122"/>
                <a:cs typeface="Times New Roman" pitchFamily="18" charset="0"/>
              </a:rPr>
              <a:t>biān</a:t>
            </a:r>
            <a:r>
              <a:rPr lang="en-US" altLang="zh-CN" dirty="0" smtClean="0">
                <a:ea typeface="SimSun" pitchFamily="2" charset="-122"/>
                <a:cs typeface="Times New Roman" pitchFamily="18" charset="0"/>
              </a:rPr>
              <a:t>) </a:t>
            </a:r>
            <a:endParaRPr lang="en-US" altLang="zh-CN" dirty="0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54844"/>
            <a:ext cx="6840760" cy="144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99" y="2804178"/>
            <a:ext cx="2304256" cy="12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他到朋友的宿舍去聊天儿了。</a:t>
            </a:r>
          </a:p>
          <a:p>
            <a:r>
              <a:rPr lang="en-US" altLang="zh-CN" smtClean="0">
                <a:ea typeface="SimSun" pitchFamily="2" charset="-122"/>
              </a:rPr>
              <a:t>Tā dào péngyou de sùshè qù liáo tiānr le. </a:t>
            </a:r>
          </a:p>
          <a:p>
            <a:r>
              <a:rPr lang="en-US" altLang="zh-CN" smtClean="0">
                <a:ea typeface="SimSun" pitchFamily="2" charset="-122"/>
              </a:rPr>
              <a:t>He went to his friend’s dorm to chat.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20484" name="Picture 10" descr="C:\Documents and Settings\yan.DINGFAMILY\Local Settings\Temporary Internet Files\Content.IE5\N6BUAKLR\MC90008895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989138"/>
            <a:ext cx="4022725" cy="2487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我们到飞机场去送李小姐。</a:t>
            </a:r>
          </a:p>
          <a:p>
            <a:r>
              <a:rPr lang="en-US" altLang="zh-CN" smtClean="0">
                <a:ea typeface="SimSun" pitchFamily="2" charset="-122"/>
              </a:rPr>
              <a:t>Wǒmen dào fēijīchǎng qù sòng Lǐ xiǎojiě. </a:t>
            </a:r>
          </a:p>
          <a:p>
            <a:r>
              <a:rPr lang="en-US" altLang="zh-CN" smtClean="0">
                <a:ea typeface="SimSun" pitchFamily="2" charset="-122"/>
              </a:rPr>
              <a:t>We went to the airport to see Miss Li off.</a:t>
            </a:r>
          </a:p>
        </p:txBody>
      </p:sp>
      <p:pic>
        <p:nvPicPr>
          <p:cNvPr id="21508" name="Picture 3" descr="C:\Documents and Settings\yan.DINGFAMILY\Local Settings\Temporary Internet Files\Content.IE5\U11Y03IA\MM90016303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429000"/>
            <a:ext cx="42497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>The Dynamic Particle </a:t>
            </a:r>
            <a:r>
              <a:rPr lang="zh-CN" altLang="en-US" smtClean="0">
                <a:solidFill>
                  <a:srgbClr val="C00000"/>
                </a:solidFill>
                <a:ea typeface="SimSun" pitchFamily="2" charset="-122"/>
              </a:rPr>
              <a:t>过 </a:t>
            </a:r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>(guo)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dynamic particle </a:t>
            </a:r>
            <a:r>
              <a:rPr lang="zh-CN" altLang="en-US" smtClean="0">
                <a:ea typeface="SimSun" pitchFamily="2" charset="-122"/>
              </a:rPr>
              <a:t>过 </a:t>
            </a:r>
            <a:r>
              <a:rPr lang="en-US" altLang="zh-CN" smtClean="0">
                <a:ea typeface="SimSun" pitchFamily="2" charset="-122"/>
              </a:rPr>
              <a:t>(guo) is used to denote a past experience or occurrence that did not continue to the present but, typically, had an impact on the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013325"/>
            <a:ext cx="7772400" cy="1143000"/>
          </a:xfrm>
        </p:spPr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The fact that the speaker worked in Chinatown for a year is the reason why he/she knows how to get there.</a:t>
            </a:r>
            <a:br>
              <a:rPr lang="en-US" altLang="zh-CN" sz="2400" smtClean="0">
                <a:ea typeface="SimSun" pitchFamily="2" charset="-122"/>
              </a:rPr>
            </a:br>
            <a:endParaRPr lang="en-US" altLang="zh-CN" sz="2400" smtClean="0">
              <a:ea typeface="SimSun" pitchFamily="2" charset="-122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981075"/>
            <a:ext cx="3940175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我在中国城工作过一年，所以我知道怎么走。</a:t>
            </a:r>
          </a:p>
          <a:p>
            <a:r>
              <a:rPr lang="en-US" altLang="zh-CN" smtClean="0">
                <a:ea typeface="SimSun" pitchFamily="2" charset="-122"/>
              </a:rPr>
              <a:t>Wǒ zài Zhōngguóchéng gōngzuò guo yì nián, suǒyǐ wǒ zhīdào zěnme zǒu. </a:t>
            </a:r>
          </a:p>
          <a:p>
            <a:r>
              <a:rPr lang="en-US" altLang="zh-CN" smtClean="0">
                <a:ea typeface="SimSun" pitchFamily="2" charset="-122"/>
              </a:rPr>
              <a:t>I worked in Chinatown for a year, so I know how to get there.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628775"/>
            <a:ext cx="4006850" cy="2671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我见过李友，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zh-CN" altLang="en-US" smtClean="0">
                <a:ea typeface="SimSun" pitchFamily="2" charset="-122"/>
              </a:rPr>
              <a:t>所以知道</a:t>
            </a:r>
            <a:r>
              <a:rPr lang="en-US" altLang="zh-CN" smtClean="0">
                <a:ea typeface="SimSun" pitchFamily="2" charset="-122"/>
              </a:rPr>
              <a:t>)</a:t>
            </a:r>
            <a:r>
              <a:rPr lang="zh-CN" altLang="en-US" smtClean="0">
                <a:ea typeface="SimSun" pitchFamily="2" charset="-122"/>
              </a:rPr>
              <a:t>她很高。</a:t>
            </a:r>
          </a:p>
          <a:p>
            <a:r>
              <a:rPr lang="en-US" altLang="zh-CN" smtClean="0">
                <a:ea typeface="SimSun" pitchFamily="2" charset="-122"/>
              </a:rPr>
              <a:t>Wǒ jiàn guo Lǐ Yǒu, (suǒyǐ zhīdào) tā hěn gāo. </a:t>
            </a:r>
          </a:p>
          <a:p>
            <a:r>
              <a:rPr lang="en-US" altLang="zh-CN" smtClean="0">
                <a:ea typeface="SimSun" pitchFamily="2" charset="-122"/>
              </a:rPr>
              <a:t>I’ve met Li You before,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(so I know) she is tall.</a:t>
            </a:r>
          </a:p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774950"/>
            <a:ext cx="4157663" cy="23320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76400" y="908050"/>
            <a:ext cx="5943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zh-CN" sz="3200">
                <a:ea typeface="SimSun" pitchFamily="2" charset="-122"/>
              </a:rPr>
              <a:t>Expressions of time are often either unspecified or completely absent. </a:t>
            </a:r>
          </a:p>
          <a:p>
            <a:r>
              <a:rPr lang="en-US" altLang="zh-CN" sz="3200">
                <a:ea typeface="SimSun" pitchFamily="2" charset="-122"/>
              </a:rPr>
              <a:t>If there is no time expression, the implied time for the action or event is </a:t>
            </a:r>
            <a:r>
              <a:rPr lang="zh-CN" altLang="en-US" sz="3200">
                <a:ea typeface="SimSun" pitchFamily="2" charset="-122"/>
              </a:rPr>
              <a:t>以前 </a:t>
            </a:r>
            <a:r>
              <a:rPr lang="en-US" altLang="zh-CN" sz="3200">
                <a:ea typeface="SimSun" pitchFamily="2" charset="-122"/>
              </a:rPr>
              <a:t>(yǐqián, before; previously). </a:t>
            </a:r>
          </a:p>
          <a:p>
            <a:r>
              <a:rPr lang="en-US" altLang="zh-CN" sz="3200">
                <a:ea typeface="SimSun" pitchFamily="2" charset="-122"/>
              </a:rPr>
              <a:t>Sometimes </a:t>
            </a:r>
            <a:r>
              <a:rPr lang="zh-CN" altLang="en-US" sz="3200">
                <a:ea typeface="SimSun" pitchFamily="2" charset="-122"/>
              </a:rPr>
              <a:t>以前 </a:t>
            </a:r>
            <a:r>
              <a:rPr lang="en-US" altLang="zh-CN" sz="3200">
                <a:ea typeface="SimSun" pitchFamily="2" charset="-122"/>
              </a:rPr>
              <a:t>(yǐqián) can appear in the sentence as well.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04813"/>
            <a:ext cx="7543800" cy="10795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Chinatown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我以前去过中国城，</a:t>
            </a:r>
            <a:endParaRPr lang="en-US" altLang="zh-CN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SimSun" pitchFamily="2" charset="-122"/>
              </a:rPr>
              <a:t>	</a:t>
            </a:r>
            <a:r>
              <a:rPr lang="zh-CN" altLang="en-US" smtClean="0">
                <a:ea typeface="SimSun" pitchFamily="2" charset="-122"/>
              </a:rPr>
              <a:t>知道怎么走。</a:t>
            </a:r>
          </a:p>
          <a:p>
            <a:r>
              <a:rPr lang="en-US" altLang="zh-CN" smtClean="0">
                <a:ea typeface="SimSun" pitchFamily="2" charset="-122"/>
              </a:rPr>
              <a:t>Wǒ yǐqián qù guo Zhōngguóchéng, zhīdào zěnme zǒu. </a:t>
            </a:r>
          </a:p>
          <a:p>
            <a:r>
              <a:rPr lang="en-US" altLang="zh-CN" smtClean="0">
                <a:ea typeface="SimSun" pitchFamily="2" charset="-122"/>
              </a:rPr>
              <a:t>I’ve been to Chinatown before. I know how to get there.</a:t>
            </a:r>
          </a:p>
        </p:txBody>
      </p:sp>
      <p:pic>
        <p:nvPicPr>
          <p:cNvPr id="26628" name="Picture 2" descr="C:\Documents and Settings\yan.DINGFAMILY\Local Settings\Temporary Internet Files\Content.IE5\54GL9AXQ\MC9000580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565400"/>
            <a:ext cx="3995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>
                <a:solidFill>
                  <a:schemeClr val="tx1"/>
                </a:solidFill>
                <a:ea typeface="SimSun" pitchFamily="2" charset="-122"/>
              </a:rPr>
              <a:t>An expression indicating a specifi c time can also occasionally appear in a sentence with </a:t>
            </a:r>
            <a:r>
              <a:rPr lang="zh-CN" altLang="en-US" sz="2400" smtClean="0">
                <a:solidFill>
                  <a:schemeClr val="tx1"/>
                </a:solidFill>
                <a:ea typeface="SimSun" pitchFamily="2" charset="-122"/>
              </a:rPr>
              <a:t>过 </a:t>
            </a:r>
            <a:r>
              <a:rPr lang="en-US" altLang="zh-CN" sz="2400" smtClean="0">
                <a:solidFill>
                  <a:schemeClr val="tx1"/>
                </a:solidFill>
                <a:ea typeface="SimSun" pitchFamily="2" charset="-122"/>
              </a:rPr>
              <a:t>(guo).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你见过李小姐吗？ </a:t>
            </a:r>
          </a:p>
          <a:p>
            <a:r>
              <a:rPr lang="en-US" altLang="zh-CN" smtClean="0">
                <a:ea typeface="SimSun" pitchFamily="2" charset="-122"/>
              </a:rPr>
              <a:t>Nǐ jiàn guo Lǐ xiǎojiě ma? </a:t>
            </a:r>
          </a:p>
          <a:p>
            <a:r>
              <a:rPr lang="en-US" altLang="zh-CN" smtClean="0">
                <a:ea typeface="SimSun" pitchFamily="2" charset="-122"/>
              </a:rPr>
              <a:t>Have you ever met Miss Li?</a:t>
            </a:r>
          </a:p>
          <a:p>
            <a:pPr>
              <a:buFont typeface="Wingdings" pitchFamily="2" charset="2"/>
              <a:buNone/>
            </a:pPr>
            <a:endParaRPr lang="en-US" altLang="zh-CN" smtClean="0">
              <a:ea typeface="SimSun" pitchFamily="2" charset="-122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见过，上个月还见过她。</a:t>
            </a:r>
          </a:p>
          <a:p>
            <a:r>
              <a:rPr lang="en-US" altLang="zh-CN" smtClean="0">
                <a:ea typeface="SimSun" pitchFamily="2" charset="-122"/>
              </a:rPr>
              <a:t>Jiàn guo, shàng ge yuè hái jiàn guo tā. </a:t>
            </a:r>
          </a:p>
          <a:p>
            <a:r>
              <a:rPr lang="en-US" altLang="zh-CN" smtClean="0">
                <a:ea typeface="SimSun" pitchFamily="2" charset="-122"/>
              </a:rPr>
              <a:t>Yes. I saw her as recently as last month.</a:t>
            </a:r>
          </a:p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27653" name="Picture 3" descr="C:\Documents and Settings\yan.DINGFAMILY\Local Settings\Temporary Internet Files\Content.IE5\TG83JF92\MM90028396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076700"/>
            <a:ext cx="37449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  <p:bldP spid="17306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>Reduplication of Verbs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Like adjectives, verbs can also be reduplicated.</a:t>
            </a:r>
          </a:p>
          <a:p>
            <a:r>
              <a:rPr lang="en-US" altLang="zh-CN" smtClean="0">
                <a:ea typeface="SimSun" pitchFamily="2" charset="-122"/>
              </a:rPr>
              <a:t> Reduplication of a verb in this lesson refers to an anticipated or requested action, and it makes the tone of the sentence milder.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620000" cy="487362"/>
          </a:xfrm>
        </p:spPr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/>
            </a:r>
            <a:br>
              <a:rPr lang="en-US" altLang="zh-CN" sz="2400" smtClean="0">
                <a:ea typeface="SimSun" pitchFamily="2" charset="-122"/>
              </a:rPr>
            </a:br>
            <a:endParaRPr lang="en-US" altLang="zh-CN" sz="2400" smtClean="0">
              <a:ea typeface="SimSun" pitchFamily="2" charset="-122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268413"/>
            <a:ext cx="4046537" cy="4827587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 </a:t>
            </a:r>
            <a:r>
              <a:rPr lang="zh-CN" altLang="en-US" smtClean="0">
                <a:ea typeface="SimSun" pitchFamily="2" charset="-122"/>
              </a:rPr>
              <a:t>我用用你的电脑可以吗？</a:t>
            </a:r>
          </a:p>
          <a:p>
            <a:r>
              <a:rPr lang="en-US" altLang="zh-CN" smtClean="0">
                <a:ea typeface="SimSun" pitchFamily="2" charset="-122"/>
              </a:rPr>
              <a:t>Wǒ yòng yong nǐ de diànnǎo kěyǐ ma? </a:t>
            </a:r>
          </a:p>
          <a:p>
            <a:r>
              <a:rPr lang="en-US" altLang="zh-CN" smtClean="0">
                <a:ea typeface="SimSun" pitchFamily="2" charset="-122"/>
              </a:rPr>
              <a:t>May I use your computer for a minute?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2349500"/>
            <a:ext cx="3082925" cy="2676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and Location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zh-TW" altLang="en-US" dirty="0">
                <a:ea typeface="SimSun" pitchFamily="2" charset="-122"/>
                <a:cs typeface="Times New Roman" pitchFamily="18" charset="0"/>
              </a:rPr>
              <a:t>上</a:t>
            </a:r>
            <a:r>
              <a:rPr lang="en-US" altLang="zh-TW" dirty="0">
                <a:ea typeface="SimSun" pitchFamily="2" charset="-122"/>
                <a:cs typeface="Times New Roman" pitchFamily="18" charset="0"/>
              </a:rPr>
              <a:t>/</a:t>
            </a:r>
            <a:r>
              <a:rPr lang="zh-TW" altLang="en-US" dirty="0">
                <a:ea typeface="SimSun" pitchFamily="2" charset="-122"/>
                <a:cs typeface="Times New Roman" pitchFamily="18" charset="0"/>
              </a:rPr>
              <a:t>下</a:t>
            </a:r>
            <a:r>
              <a:rPr lang="en-US" altLang="zh-TW" dirty="0">
                <a:ea typeface="SimSun" pitchFamily="2" charset="-122"/>
                <a:cs typeface="Times New Roman" pitchFamily="18" charset="0"/>
              </a:rPr>
              <a:t>/</a:t>
            </a:r>
            <a:r>
              <a:rPr lang="zh-TW" altLang="en-US" dirty="0">
                <a:ea typeface="SimSun" pitchFamily="2" charset="-122"/>
                <a:cs typeface="Times New Roman" pitchFamily="18" charset="0"/>
              </a:rPr>
              <a:t>前</a:t>
            </a:r>
            <a:r>
              <a:rPr lang="en-US" altLang="zh-TW" dirty="0">
                <a:ea typeface="SimSun" pitchFamily="2" charset="-122"/>
                <a:cs typeface="Times New Roman" pitchFamily="18" charset="0"/>
              </a:rPr>
              <a:t>/</a:t>
            </a:r>
            <a:r>
              <a:rPr lang="zh-TW" altLang="en-US" dirty="0">
                <a:ea typeface="SimSun" pitchFamily="2" charset="-122"/>
                <a:cs typeface="Times New Roman" pitchFamily="18" charset="0"/>
              </a:rPr>
              <a:t>後</a:t>
            </a:r>
            <a:r>
              <a:rPr lang="en-US" altLang="zh-TW" dirty="0">
                <a:ea typeface="SimSun" pitchFamily="2" charset="-122"/>
                <a:cs typeface="Times New Roman" pitchFamily="18" charset="0"/>
              </a:rPr>
              <a:t>(</a:t>
            </a:r>
            <a:r>
              <a:rPr lang="zh-TW" altLang="en-US" dirty="0">
                <a:ea typeface="SimSun" pitchFamily="2" charset="-122"/>
                <a:cs typeface="Times New Roman" pitchFamily="18" charset="0"/>
              </a:rPr>
              <a:t>后</a:t>
            </a:r>
            <a:r>
              <a:rPr lang="en-US" altLang="zh-TW" dirty="0">
                <a:ea typeface="SimSun" pitchFamily="2" charset="-122"/>
                <a:cs typeface="Times New Roman" pitchFamily="18" charset="0"/>
              </a:rPr>
              <a:t>)/</a:t>
            </a:r>
            <a:r>
              <a:rPr lang="zh-TW" altLang="en-US" dirty="0">
                <a:ea typeface="SimSun" pitchFamily="2" charset="-122"/>
                <a:cs typeface="Times New Roman" pitchFamily="18" charset="0"/>
              </a:rPr>
              <a:t>裡</a:t>
            </a:r>
            <a:r>
              <a:rPr lang="en-US" altLang="zh-TW" dirty="0">
                <a:ea typeface="SimSun" pitchFamily="2" charset="-122"/>
                <a:cs typeface="Times New Roman" pitchFamily="18" charset="0"/>
              </a:rPr>
              <a:t>(</a:t>
            </a:r>
            <a:r>
              <a:rPr lang="zh-TW" altLang="en-US" dirty="0">
                <a:ea typeface="SimSun" pitchFamily="2" charset="-122"/>
                <a:cs typeface="Times New Roman" pitchFamily="18" charset="0"/>
              </a:rPr>
              <a:t>里</a:t>
            </a:r>
            <a:r>
              <a:rPr lang="en-US" altLang="zh-TW" dirty="0">
                <a:ea typeface="SimSun" pitchFamily="2" charset="-122"/>
                <a:cs typeface="Times New Roman" pitchFamily="18" charset="0"/>
              </a:rPr>
              <a:t>)/</a:t>
            </a:r>
            <a:r>
              <a:rPr lang="zh-TW" altLang="en-US" dirty="0" smtClean="0">
                <a:ea typeface="SimSun" pitchFamily="2" charset="-122"/>
                <a:cs typeface="Times New Roman" pitchFamily="18" charset="0"/>
              </a:rPr>
              <a:t>外</a:t>
            </a:r>
            <a:r>
              <a:rPr lang="en-US" altLang="zh-CN" dirty="0" smtClean="0">
                <a:ea typeface="SimSun" pitchFamily="2" charset="-122"/>
                <a:cs typeface="Times New Roman" pitchFamily="18" charset="0"/>
              </a:rPr>
              <a:t>/</a:t>
            </a:r>
            <a:r>
              <a:rPr lang="zh-TW" altLang="en-US" dirty="0" smtClean="0">
                <a:ea typeface="SimSun" pitchFamily="2" charset="-122"/>
                <a:cs typeface="Times New Roman" pitchFamily="18" charset="0"/>
              </a:rPr>
              <a:t>對</a:t>
            </a:r>
            <a:r>
              <a:rPr lang="en-US" altLang="zh-TW" dirty="0" smtClean="0">
                <a:ea typeface="SimSun" pitchFamily="2" charset="-122"/>
                <a:cs typeface="Times New Roman" pitchFamily="18" charset="0"/>
              </a:rPr>
              <a:t>(</a:t>
            </a:r>
            <a:r>
              <a:rPr lang="zh-CN" altLang="en-US" dirty="0" smtClean="0">
                <a:ea typeface="SimSun" pitchFamily="2" charset="-122"/>
                <a:cs typeface="Times New Roman" pitchFamily="18" charset="0"/>
              </a:rPr>
              <a:t>对</a:t>
            </a:r>
            <a:r>
              <a:rPr lang="en-US" altLang="zh-TW" dirty="0" smtClean="0">
                <a:ea typeface="SimSun" pitchFamily="2" charset="-122"/>
                <a:cs typeface="Times New Roman" pitchFamily="18" charset="0"/>
              </a:rPr>
              <a:t>)</a:t>
            </a:r>
            <a:r>
              <a:rPr lang="zh-TW" altLang="en-US" dirty="0" smtClean="0">
                <a:ea typeface="SimSun" pitchFamily="2" charset="-122"/>
                <a:cs typeface="Times New Roman" pitchFamily="18" charset="0"/>
              </a:rPr>
              <a:t> </a:t>
            </a:r>
            <a:endParaRPr lang="en-US" altLang="zh-TW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dirty="0" smtClean="0">
                <a:ea typeface="SimSun" pitchFamily="2" charset="-122"/>
                <a:cs typeface="Times New Roman" pitchFamily="18" charset="0"/>
              </a:rPr>
              <a:t>(</a:t>
            </a:r>
            <a:r>
              <a:rPr lang="en-US" altLang="zh-CN" dirty="0" err="1" smtClean="0">
                <a:ea typeface="SimSun" pitchFamily="2" charset="-122"/>
                <a:cs typeface="Times New Roman" pitchFamily="18" charset="0"/>
              </a:rPr>
              <a:t>shàng</a:t>
            </a:r>
            <a:r>
              <a:rPr lang="en-US" altLang="zh-CN" dirty="0" smtClean="0">
                <a:ea typeface="SimSun" pitchFamily="2" charset="-122"/>
                <a:cs typeface="Times New Roman" pitchFamily="18" charset="0"/>
              </a:rPr>
              <a:t>/</a:t>
            </a:r>
            <a:r>
              <a:rPr lang="en-US" altLang="zh-CN" dirty="0" err="1" smtClean="0">
                <a:ea typeface="SimSun" pitchFamily="2" charset="-122"/>
                <a:cs typeface="Times New Roman" pitchFamily="18" charset="0"/>
              </a:rPr>
              <a:t>xià</a:t>
            </a:r>
            <a:r>
              <a:rPr lang="en-US" altLang="zh-CN" dirty="0" smtClean="0">
                <a:ea typeface="SimSun" pitchFamily="2" charset="-122"/>
                <a:cs typeface="Times New Roman" pitchFamily="18" charset="0"/>
              </a:rPr>
              <a:t>/</a:t>
            </a:r>
            <a:r>
              <a:rPr lang="en-US" altLang="zh-CN" dirty="0" err="1" smtClean="0">
                <a:ea typeface="SimSun" pitchFamily="2" charset="-122"/>
                <a:cs typeface="Times New Roman" pitchFamily="18" charset="0"/>
              </a:rPr>
              <a:t>qián</a:t>
            </a:r>
            <a:r>
              <a:rPr lang="en-US" altLang="zh-CN" dirty="0" smtClean="0">
                <a:ea typeface="SimSun" pitchFamily="2" charset="-122"/>
                <a:cs typeface="Times New Roman" pitchFamily="18" charset="0"/>
              </a:rPr>
              <a:t>/</a:t>
            </a:r>
            <a:r>
              <a:rPr lang="en-US" altLang="zh-CN" dirty="0" err="1" smtClean="0">
                <a:ea typeface="SimSun" pitchFamily="2" charset="-122"/>
                <a:cs typeface="Times New Roman" pitchFamily="18" charset="0"/>
              </a:rPr>
              <a:t>hòu</a:t>
            </a:r>
            <a:r>
              <a:rPr lang="en-US" altLang="zh-CN" dirty="0" smtClean="0">
                <a:ea typeface="SimSun" pitchFamily="2" charset="-122"/>
                <a:cs typeface="Times New Roman" pitchFamily="18" charset="0"/>
              </a:rPr>
              <a:t>/</a:t>
            </a:r>
            <a:r>
              <a:rPr lang="en-US" altLang="zh-CN" dirty="0" err="1" smtClean="0">
                <a:ea typeface="SimSun" pitchFamily="2" charset="-122"/>
                <a:cs typeface="Times New Roman" pitchFamily="18" charset="0"/>
              </a:rPr>
              <a:t>lǐ</a:t>
            </a:r>
            <a:r>
              <a:rPr lang="en-US" altLang="zh-CN" dirty="0" smtClean="0">
                <a:ea typeface="SimSun" pitchFamily="2" charset="-122"/>
                <a:cs typeface="Times New Roman" pitchFamily="18" charset="0"/>
              </a:rPr>
              <a:t>/</a:t>
            </a:r>
            <a:r>
              <a:rPr lang="en-US" altLang="zh-CN" dirty="0" err="1" smtClean="0">
                <a:ea typeface="SimSun" pitchFamily="2" charset="-122"/>
                <a:cs typeface="Times New Roman" pitchFamily="18" charset="0"/>
              </a:rPr>
              <a:t>wài</a:t>
            </a:r>
            <a:r>
              <a:rPr lang="en-US" altLang="zh-CN" dirty="0" smtClean="0">
                <a:ea typeface="SimSun" pitchFamily="2" charset="-122"/>
                <a:cs typeface="Times New Roman" pitchFamily="18" charset="0"/>
              </a:rPr>
              <a:t>/</a:t>
            </a:r>
            <a:r>
              <a:rPr lang="en-US" altLang="ja-JP" dirty="0" err="1" smtClean="0">
                <a:ea typeface="SimSun" pitchFamily="2" charset="-122"/>
                <a:cs typeface="Times New Roman" pitchFamily="18" charset="0"/>
              </a:rPr>
              <a:t>duì</a:t>
            </a:r>
            <a:r>
              <a:rPr lang="en-US" altLang="zh-CN" dirty="0" smtClean="0">
                <a:ea typeface="SimSun" pitchFamily="2" charset="-122"/>
                <a:cs typeface="Times New Roman" pitchFamily="18" charset="0"/>
              </a:rPr>
              <a:t>) </a:t>
            </a: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zh-CN" dirty="0">
                <a:ea typeface="SimSun" pitchFamily="2" charset="-122"/>
                <a:cs typeface="Times New Roman" pitchFamily="18" charset="0"/>
              </a:rPr>
              <a:t>often combine with suffixes such as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dirty="0">
                <a:ea typeface="SimSun" pitchFamily="2" charset="-122"/>
                <a:cs typeface="Times New Roman" pitchFamily="18" charset="0"/>
              </a:rPr>
              <a:t>面 (</a:t>
            </a:r>
            <a:r>
              <a:rPr lang="en-US" altLang="zh-CN" dirty="0" err="1">
                <a:ea typeface="SimSun" pitchFamily="2" charset="-122"/>
                <a:cs typeface="Times New Roman" pitchFamily="18" charset="0"/>
              </a:rPr>
              <a:t>miàn</a:t>
            </a:r>
            <a:r>
              <a:rPr lang="en-US" altLang="zh-CN" dirty="0">
                <a:ea typeface="SimSun" pitchFamily="2" charset="-122"/>
                <a:cs typeface="Times New Roman" pitchFamily="18" charset="0"/>
              </a:rPr>
              <a:t>), and </a:t>
            </a:r>
            <a:r>
              <a:rPr lang="zh-TW" altLang="en-US" dirty="0">
                <a:ea typeface="SimSun" pitchFamily="2" charset="-122"/>
                <a:cs typeface="Times New Roman" pitchFamily="18" charset="0"/>
              </a:rPr>
              <a:t>頭</a:t>
            </a:r>
            <a:r>
              <a:rPr lang="en-US" altLang="zh-TW" dirty="0">
                <a:ea typeface="SimSun" pitchFamily="2" charset="-122"/>
                <a:cs typeface="Times New Roman" pitchFamily="18" charset="0"/>
              </a:rPr>
              <a:t>/</a:t>
            </a:r>
            <a:r>
              <a:rPr lang="zh-CN" altLang="en-US" dirty="0">
                <a:ea typeface="SimSun" pitchFamily="2" charset="-122"/>
                <a:cs typeface="Times New Roman" pitchFamily="18" charset="0"/>
              </a:rPr>
              <a:t>头 (</a:t>
            </a:r>
            <a:r>
              <a:rPr lang="en-US" altLang="zh-CN" dirty="0" err="1">
                <a:ea typeface="SimSun" pitchFamily="2" charset="-122"/>
                <a:cs typeface="Times New Roman" pitchFamily="18" charset="0"/>
              </a:rPr>
              <a:t>tóu</a:t>
            </a:r>
            <a:r>
              <a:rPr lang="en-US" altLang="zh-CN" dirty="0">
                <a:ea typeface="SimSun" pitchFamily="2" charset="-122"/>
                <a:cs typeface="Times New Roman" pitchFamily="18" charset="0"/>
              </a:rPr>
              <a:t>). </a:t>
            </a:r>
            <a:r>
              <a:rPr lang="en-US" altLang="zh-CN" dirty="0" smtClean="0">
                <a:ea typeface="SimSun" pitchFamily="2" charset="-122"/>
                <a:cs typeface="Times New Roman" pitchFamily="18" charset="0"/>
              </a:rPr>
              <a:t>*</a:t>
            </a:r>
            <a:r>
              <a:rPr lang="en-US" altLang="ja-JP" dirty="0" err="1" smtClean="0">
                <a:solidFill>
                  <a:srgbClr val="FF0000"/>
                </a:solidFill>
                <a:ea typeface="SimSun" pitchFamily="2" charset="-122"/>
                <a:cs typeface="Times New Roman" pitchFamily="18" charset="0"/>
              </a:rPr>
              <a:t>duìmiàn</a:t>
            </a:r>
            <a:r>
              <a:rPr lang="en-US" altLang="ja-JP" dirty="0" smtClean="0">
                <a:solidFill>
                  <a:srgbClr val="FF0000"/>
                </a:solidFill>
                <a:ea typeface="SimSun" pitchFamily="2" charset="-122"/>
                <a:cs typeface="Times New Roman" pitchFamily="18" charset="0"/>
              </a:rPr>
              <a:t> only</a:t>
            </a:r>
            <a:endParaRPr lang="en-US" altLang="zh-CN" dirty="0">
              <a:solidFill>
                <a:srgbClr val="FF0000"/>
              </a:solidFill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45" y="2835200"/>
            <a:ext cx="3290963" cy="1241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78" y="1383472"/>
            <a:ext cx="8117979" cy="11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/>
            </a:r>
            <a:br>
              <a:rPr lang="en-US" altLang="zh-CN" smtClean="0">
                <a:ea typeface="SimSun" pitchFamily="2" charset="-122"/>
              </a:rPr>
            </a:br>
            <a:endParaRPr lang="en-US" altLang="zh-CN" smtClean="0">
              <a:ea typeface="SimSun" pitchFamily="2" charset="-122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3810000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你考完试，我们一起去公园走走，聊聊天儿。</a:t>
            </a:r>
          </a:p>
          <a:p>
            <a:r>
              <a:rPr lang="en-US" altLang="zh-CN" smtClean="0">
                <a:ea typeface="SimSun" pitchFamily="2" charset="-122"/>
              </a:rPr>
              <a:t>Nǐ kǎo wán shì, wǒmen yìqǐ qù gōngyuán zǒu zou, liáo liao tiānr. </a:t>
            </a:r>
          </a:p>
          <a:p>
            <a:r>
              <a:rPr lang="en-US" altLang="zh-CN" smtClean="0">
                <a:ea typeface="SimSun" pitchFamily="2" charset="-122"/>
              </a:rPr>
              <a:t>Let’s take a walk in the park and have a chat after your exam.</a:t>
            </a:r>
          </a:p>
        </p:txBody>
      </p:sp>
      <p:pic>
        <p:nvPicPr>
          <p:cNvPr id="30724" name="Picture 5" descr="I:\IntegratedChinese2_Textbook_Traditional(IC2_TB_TRAD)_4E\IC2_TB_4E_Production(PRO)\PRO_IC2_TB_TRAD_4E_10-WebAppFiles\JPG 72 DPI\IC2_4E_TB_img095_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484313"/>
            <a:ext cx="4375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solidFill>
                  <a:srgbClr val="CC0000"/>
                </a:solidFill>
                <a:ea typeface="SimSun" pitchFamily="2" charset="-122"/>
              </a:rPr>
              <a:t>If a sentence includes both a modal verb and an action verb, only the action verb can be reduplicated. 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她想看看我的新手机。</a:t>
            </a:r>
          </a:p>
          <a:p>
            <a:r>
              <a:rPr lang="en-US" altLang="zh-CN" smtClean="0">
                <a:ea typeface="SimSun" pitchFamily="2" charset="-122"/>
              </a:rPr>
              <a:t>Tā xiǎng kàn kan wǒ </a:t>
            </a: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SimSun" pitchFamily="2" charset="-122"/>
              </a:rPr>
              <a:t>	de xīn shǒujī. </a:t>
            </a:r>
          </a:p>
          <a:p>
            <a:r>
              <a:rPr lang="en-US" altLang="zh-CN" smtClean="0">
                <a:ea typeface="SimSun" pitchFamily="2" charset="-122"/>
              </a:rPr>
              <a:t>She wants to take a look at my new cell phone. </a:t>
            </a:r>
            <a:endParaRPr lang="en-US" altLang="zh-CN" smtClean="0">
              <a:solidFill>
                <a:srgbClr val="CC0000"/>
              </a:solidFill>
              <a:ea typeface="SimSun" pitchFamily="2" charset="-122"/>
            </a:endParaRPr>
          </a:p>
        </p:txBody>
      </p:sp>
      <p:pic>
        <p:nvPicPr>
          <p:cNvPr id="31748" name="Picture 3" descr="C:\Documents and Settings\yan.DINGFAMILY\Local Settings\Temporary Internet Files\Content.IE5\BT86VC5O\MM90028891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2349500"/>
            <a:ext cx="42132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Resultative Complements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28775"/>
            <a:ext cx="7772400" cy="44672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完 </a:t>
            </a:r>
            <a:r>
              <a:rPr lang="en-US" altLang="zh-CN" smtClean="0">
                <a:ea typeface="SimSun" pitchFamily="2" charset="-122"/>
              </a:rPr>
              <a:t>(wán)</a:t>
            </a:r>
          </a:p>
          <a:p>
            <a:r>
              <a:rPr lang="zh-CN" altLang="en-US" smtClean="0">
                <a:ea typeface="SimSun" pitchFamily="2" charset="-122"/>
              </a:rPr>
              <a:t>到 </a:t>
            </a:r>
            <a:r>
              <a:rPr lang="en-US" altLang="zh-CN" smtClean="0">
                <a:ea typeface="SimSun" pitchFamily="2" charset="-122"/>
              </a:rPr>
              <a:t>(dào)</a:t>
            </a:r>
          </a:p>
          <a:p>
            <a:r>
              <a:rPr lang="zh-CN" altLang="en-US" smtClean="0">
                <a:ea typeface="SimSun" pitchFamily="2" charset="-122"/>
              </a:rPr>
              <a:t>见 </a:t>
            </a:r>
            <a:r>
              <a:rPr lang="en-US" altLang="zh-CN" smtClean="0">
                <a:ea typeface="SimSun" pitchFamily="2" charset="-122"/>
              </a:rPr>
              <a:t>(jiàn)</a:t>
            </a:r>
          </a:p>
          <a:p>
            <a:r>
              <a:rPr lang="zh-CN" altLang="en-US" smtClean="0">
                <a:ea typeface="SimSun" pitchFamily="2" charset="-122"/>
              </a:rPr>
              <a:t>好 </a:t>
            </a:r>
            <a:r>
              <a:rPr lang="en-US" altLang="zh-CN" smtClean="0">
                <a:ea typeface="SimSun" pitchFamily="2" charset="-122"/>
              </a:rPr>
              <a:t>(hǎo)</a:t>
            </a:r>
          </a:p>
          <a:p>
            <a:r>
              <a:rPr lang="zh-CN" altLang="en-US" smtClean="0">
                <a:ea typeface="SimSun" pitchFamily="2" charset="-122"/>
              </a:rPr>
              <a:t>错 </a:t>
            </a:r>
            <a:r>
              <a:rPr lang="en-US" altLang="zh-CN" smtClean="0">
                <a:ea typeface="SimSun" pitchFamily="2" charset="-122"/>
              </a:rPr>
              <a:t>(cuò)</a:t>
            </a:r>
          </a:p>
          <a:p>
            <a:r>
              <a:rPr lang="zh-CN" altLang="en-US" smtClean="0">
                <a:ea typeface="SimSun" pitchFamily="2" charset="-122"/>
              </a:rPr>
              <a:t>懂 </a:t>
            </a:r>
            <a:r>
              <a:rPr lang="en-US" altLang="zh-CN" smtClean="0">
                <a:ea typeface="SimSun" pitchFamily="2" charset="-122"/>
              </a:rPr>
              <a:t>(dǒng)</a:t>
            </a:r>
          </a:p>
          <a:p>
            <a:r>
              <a:rPr lang="zh-CN" altLang="en-US" smtClean="0">
                <a:ea typeface="SimSun" pitchFamily="2" charset="-122"/>
              </a:rPr>
              <a:t>清楚 </a:t>
            </a:r>
            <a:r>
              <a:rPr lang="en-US" altLang="zh-CN" smtClean="0">
                <a:ea typeface="SimSun" pitchFamily="2" charset="-122"/>
              </a:rPr>
              <a:t>(qīngchu)</a:t>
            </a:r>
          </a:p>
          <a:p>
            <a:r>
              <a:rPr lang="zh-CN" altLang="en-US" smtClean="0">
                <a:ea typeface="SimSun" pitchFamily="2" charset="-122"/>
              </a:rPr>
              <a:t>会 </a:t>
            </a:r>
            <a:r>
              <a:rPr lang="en-US" altLang="zh-CN" smtClean="0">
                <a:ea typeface="SimSun" pitchFamily="2" charset="-122"/>
              </a:rPr>
              <a:t>(huì)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772400" cy="1411288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完 </a:t>
            </a:r>
            <a:r>
              <a:rPr lang="en-US" altLang="zh-CN" smtClean="0">
                <a:ea typeface="SimSun" pitchFamily="2" charset="-122"/>
              </a:rPr>
              <a:t>(wán):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268413"/>
            <a:ext cx="4321175" cy="44037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看完 </a:t>
            </a:r>
            <a:r>
              <a:rPr lang="en-US" altLang="zh-CN" smtClean="0">
                <a:ea typeface="SimSun" pitchFamily="2" charset="-122"/>
              </a:rPr>
              <a:t>(kàn wán) (finish reading)</a:t>
            </a:r>
          </a:p>
          <a:p>
            <a:r>
              <a:rPr lang="zh-CN" altLang="en-US" smtClean="0">
                <a:ea typeface="SimSun" pitchFamily="2" charset="-122"/>
              </a:rPr>
              <a:t>吃完 </a:t>
            </a:r>
            <a:r>
              <a:rPr lang="en-US" altLang="zh-CN" smtClean="0">
                <a:ea typeface="SimSun" pitchFamily="2" charset="-122"/>
              </a:rPr>
              <a:t>(chī wán) (finish eating)</a:t>
            </a:r>
          </a:p>
          <a:p>
            <a:r>
              <a:rPr lang="zh-CN" altLang="en-US" smtClean="0">
                <a:ea typeface="SimSun" pitchFamily="2" charset="-122"/>
              </a:rPr>
              <a:t>喝完 </a:t>
            </a:r>
            <a:r>
              <a:rPr lang="en-US" altLang="zh-CN" smtClean="0">
                <a:ea typeface="SimSun" pitchFamily="2" charset="-122"/>
              </a:rPr>
              <a:t>(hē wán) (finish drinking)</a:t>
            </a:r>
          </a:p>
          <a:p>
            <a:r>
              <a:rPr lang="zh-CN" altLang="en-US" smtClean="0">
                <a:ea typeface="SimSun" pitchFamily="2" charset="-122"/>
              </a:rPr>
              <a:t>考完 </a:t>
            </a:r>
            <a:r>
              <a:rPr lang="en-US" altLang="zh-CN" smtClean="0">
                <a:ea typeface="SimSun" pitchFamily="2" charset="-122"/>
              </a:rPr>
              <a:t>(kǎo wán) (finish taking a test)</a:t>
            </a:r>
          </a:p>
          <a:p>
            <a:r>
              <a:rPr lang="zh-CN" altLang="en-US" smtClean="0">
                <a:ea typeface="SimSun" pitchFamily="2" charset="-122"/>
              </a:rPr>
              <a:t>买完 </a:t>
            </a:r>
            <a:r>
              <a:rPr lang="en-US" altLang="zh-CN" smtClean="0">
                <a:ea typeface="SimSun" pitchFamily="2" charset="-122"/>
              </a:rPr>
              <a:t>(mǎi wán) (finish buying)</a:t>
            </a:r>
          </a:p>
          <a:p>
            <a:r>
              <a:rPr lang="zh-CN" altLang="en-US" smtClean="0">
                <a:ea typeface="SimSun" pitchFamily="2" charset="-122"/>
              </a:rPr>
              <a:t>卖完 </a:t>
            </a:r>
            <a:r>
              <a:rPr lang="en-US" altLang="zh-CN" smtClean="0">
                <a:ea typeface="SimSun" pitchFamily="2" charset="-122"/>
              </a:rPr>
              <a:t>(mài wán) (sell out)</a:t>
            </a:r>
          </a:p>
        </p:txBody>
      </p:sp>
      <p:pic>
        <p:nvPicPr>
          <p:cNvPr id="33796" name="Picture 5" descr="C:\Documents and Settings\yan.DINGFAMILY\Local Settings\Temporary Internet Files\Content.IE5\U11Y03IA\MM900286784[2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268413"/>
            <a:ext cx="20161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I:\IntegratedChinese2_Textbook_Traditional(IC2_TB_TRAD)_4E\IC2_TB_4E_Production(PRO)\PRO_IC2_TB_TRAD_4E_10-WebAppFiles\JPG 72 DPI\IC2_4E_TB_img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933825"/>
            <a:ext cx="1625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I:\IntegratedChinese2_Textbook_Traditional(IC2_TB_TRAD)_4E\IC2_TB_4E_Production(PRO)\PRO_IC2_TB_TRAD_4E_10-WebAppFiles\JPG 72 DPI\IC2_4E_TB_img274_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781300"/>
            <a:ext cx="1573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到 </a:t>
            </a:r>
            <a:r>
              <a:rPr lang="en-US" altLang="zh-CN" smtClean="0">
                <a:ea typeface="SimSun" pitchFamily="2" charset="-122"/>
              </a:rPr>
              <a:t>(dào):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557338"/>
            <a:ext cx="3810000" cy="4538662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找到 </a:t>
            </a:r>
            <a:r>
              <a:rPr lang="en-US" altLang="zh-CN" smtClean="0">
                <a:ea typeface="SimSun" pitchFamily="2" charset="-122"/>
              </a:rPr>
              <a:t>(zhǎo dào) (find [something or someone] successfully)</a:t>
            </a:r>
          </a:p>
          <a:p>
            <a:r>
              <a:rPr lang="zh-CN" altLang="en-US" smtClean="0">
                <a:ea typeface="SimSun" pitchFamily="2" charset="-122"/>
              </a:rPr>
              <a:t>看到 </a:t>
            </a:r>
            <a:r>
              <a:rPr lang="en-US" altLang="zh-CN" smtClean="0">
                <a:ea typeface="SimSun" pitchFamily="2" charset="-122"/>
              </a:rPr>
              <a:t>(kàn dào) (see [something or someone])</a:t>
            </a:r>
          </a:p>
          <a:p>
            <a:r>
              <a:rPr lang="zh-CN" altLang="en-US" smtClean="0">
                <a:ea typeface="SimSun" pitchFamily="2" charset="-122"/>
              </a:rPr>
              <a:t>听到 </a:t>
            </a:r>
            <a:r>
              <a:rPr lang="en-US" altLang="zh-CN" smtClean="0">
                <a:ea typeface="SimSun" pitchFamily="2" charset="-122"/>
              </a:rPr>
              <a:t>(tīng dào) (hear [something or someone])</a:t>
            </a:r>
          </a:p>
          <a:p>
            <a:r>
              <a:rPr lang="zh-CN" altLang="en-US" smtClean="0">
                <a:ea typeface="SimSun" pitchFamily="2" charset="-122"/>
              </a:rPr>
              <a:t>买到 </a:t>
            </a:r>
            <a:r>
              <a:rPr lang="en-US" altLang="zh-CN" smtClean="0">
                <a:ea typeface="SimSun" pitchFamily="2" charset="-122"/>
              </a:rPr>
              <a:t>(mǎi dào) (buy [something] successfully)</a:t>
            </a:r>
          </a:p>
        </p:txBody>
      </p:sp>
      <p:pic>
        <p:nvPicPr>
          <p:cNvPr id="34820" name="Picture 5" descr="C:\Documents and Settings\yan.DINGFAMILY\Local Settings\Temporary Internet Files\Content.IE5\U11Y03IA\MM900286784[2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268413"/>
            <a:ext cx="20161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Documents and Settings\yan.DINGFAMILY\Local Settings\Temporary Internet Files\Content.IE5\U11Y03IA\MM900286784[2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781300"/>
            <a:ext cx="10572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I:\IntegratedChinese2_Textbook_Traditional(IC2_TB_TRAD)_4E\IC2_TB_4E_Production(PRO)\PRO_IC2_TB_TRAD_4E_10-WebAppFiles\JPG 72 DPI\IC2_4E_TB_img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644900"/>
            <a:ext cx="20161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见 </a:t>
            </a:r>
            <a:r>
              <a:rPr lang="en-US" altLang="zh-CN" smtClean="0">
                <a:ea typeface="SimSun" pitchFamily="2" charset="-122"/>
              </a:rPr>
              <a:t>(jiàn):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看见 </a:t>
            </a:r>
            <a:r>
              <a:rPr lang="en-US" altLang="zh-CN" smtClean="0">
                <a:ea typeface="SimSun" pitchFamily="2" charset="-122"/>
              </a:rPr>
              <a:t>(kàn jiàn) (see [something or someone]) — same as </a:t>
            </a:r>
            <a:r>
              <a:rPr lang="zh-CN" altLang="en-US" smtClean="0">
                <a:ea typeface="SimSun" pitchFamily="2" charset="-122"/>
              </a:rPr>
              <a:t>看到 </a:t>
            </a:r>
            <a:r>
              <a:rPr lang="en-US" altLang="zh-CN" smtClean="0">
                <a:ea typeface="SimSun" pitchFamily="2" charset="-122"/>
              </a:rPr>
              <a:t>(kàn dào)</a:t>
            </a:r>
          </a:p>
          <a:p>
            <a:r>
              <a:rPr lang="zh-CN" altLang="en-US" smtClean="0">
                <a:ea typeface="SimSun" pitchFamily="2" charset="-122"/>
              </a:rPr>
              <a:t>听见 </a:t>
            </a:r>
            <a:r>
              <a:rPr lang="en-US" altLang="zh-CN" smtClean="0">
                <a:ea typeface="SimSun" pitchFamily="2" charset="-122"/>
              </a:rPr>
              <a:t>(tīng jiàn) (hear [something or someone]) — same as   </a:t>
            </a:r>
            <a:r>
              <a:rPr lang="zh-CN" altLang="en-US" smtClean="0">
                <a:ea typeface="SimSun" pitchFamily="2" charset="-122"/>
              </a:rPr>
              <a:t>听到 </a:t>
            </a:r>
            <a:r>
              <a:rPr lang="en-US" altLang="zh-CN" smtClean="0">
                <a:ea typeface="SimSun" pitchFamily="2" charset="-122"/>
              </a:rPr>
              <a:t>(tīng dào)</a:t>
            </a:r>
          </a:p>
        </p:txBody>
      </p:sp>
      <p:pic>
        <p:nvPicPr>
          <p:cNvPr id="35844" name="Picture 5" descr="C:\Documents and Settings\yan.DINGFAMILY\Local Settings\Temporary Internet Files\Content.IE5\U11Y03IA\MM900286784[2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557338"/>
            <a:ext cx="271938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C:\Documents and Settings\yan.DINGFAMILY\Local Settings\Temporary Internet Files\Content.IE5\U11Y03IA\MM900286784[2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860800"/>
            <a:ext cx="10572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好 </a:t>
            </a:r>
            <a:r>
              <a:rPr lang="en-US" altLang="zh-CN" smtClean="0">
                <a:ea typeface="SimSun" pitchFamily="2" charset="-122"/>
              </a:rPr>
              <a:t>(hǎo):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做好 </a:t>
            </a:r>
            <a:r>
              <a:rPr lang="en-US" altLang="zh-CN" smtClean="0">
                <a:ea typeface="SimSun" pitchFamily="2" charset="-122"/>
              </a:rPr>
              <a:t>(zuò hǎo) (complete doing something, which is now ready)</a:t>
            </a:r>
          </a:p>
          <a:p>
            <a:r>
              <a:rPr lang="zh-CN" altLang="en-US" smtClean="0">
                <a:ea typeface="SimSun" pitchFamily="2" charset="-122"/>
              </a:rPr>
              <a:t>买好 </a:t>
            </a:r>
            <a:r>
              <a:rPr lang="en-US" altLang="zh-CN" smtClean="0">
                <a:ea typeface="SimSun" pitchFamily="2" charset="-122"/>
              </a:rPr>
              <a:t>(mǎi hǎo) (complete buying something, which is now ready)</a:t>
            </a:r>
          </a:p>
          <a:p>
            <a:r>
              <a:rPr lang="zh-CN" altLang="en-US" smtClean="0">
                <a:ea typeface="SimSun" pitchFamily="2" charset="-122"/>
              </a:rPr>
              <a:t>准备好 </a:t>
            </a:r>
            <a:r>
              <a:rPr lang="en-US" altLang="zh-CN" smtClean="0">
                <a:ea typeface="SimSun" pitchFamily="2" charset="-122"/>
              </a:rPr>
              <a:t>(zhǔnbèi hǎo) (prepare something, which is ready)</a:t>
            </a:r>
          </a:p>
        </p:txBody>
      </p:sp>
      <p:pic>
        <p:nvPicPr>
          <p:cNvPr id="36868" name="Picture 6" descr="I:\IntegratedChinese2_Textbook_Traditional(IC2_TB_TRAD)_4E\IC2_TB_4E_Production(PRO)\PRO_IC2_TB_TRAD_4E_10-WebAppFiles\JPG 72 DPI\IC2_4E_TB_img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852738"/>
            <a:ext cx="22621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错 </a:t>
            </a:r>
            <a:r>
              <a:rPr lang="en-US" altLang="zh-CN" smtClean="0">
                <a:ea typeface="SimSun" pitchFamily="2" charset="-122"/>
              </a:rPr>
              <a:t>(cuò):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484313"/>
            <a:ext cx="3810000" cy="4611687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买错 </a:t>
            </a:r>
            <a:r>
              <a:rPr lang="en-US" altLang="zh-CN" smtClean="0">
                <a:ea typeface="SimSun" pitchFamily="2" charset="-122"/>
              </a:rPr>
              <a:t>(mǎi cuò) (buy the wrong thing)</a:t>
            </a:r>
          </a:p>
          <a:p>
            <a:r>
              <a:rPr lang="zh-CN" altLang="en-US" smtClean="0">
                <a:ea typeface="SimSun" pitchFamily="2" charset="-122"/>
              </a:rPr>
              <a:t>找错 </a:t>
            </a:r>
            <a:r>
              <a:rPr lang="en-US" altLang="zh-CN" smtClean="0">
                <a:ea typeface="SimSun" pitchFamily="2" charset="-122"/>
              </a:rPr>
              <a:t>(zhǎo cuò) (give the wrong change; fi nd the wrong person   or thing)</a:t>
            </a:r>
          </a:p>
          <a:p>
            <a:r>
              <a:rPr lang="zh-CN" altLang="en-US" smtClean="0">
                <a:ea typeface="SimSun" pitchFamily="2" charset="-122"/>
              </a:rPr>
              <a:t>写错 </a:t>
            </a:r>
            <a:r>
              <a:rPr lang="en-US" altLang="zh-CN" smtClean="0">
                <a:ea typeface="SimSun" pitchFamily="2" charset="-122"/>
              </a:rPr>
              <a:t>(xiě cuò) (write [something] incorrectly)</a:t>
            </a:r>
          </a:p>
          <a:p>
            <a:r>
              <a:rPr lang="zh-CN" altLang="en-US" smtClean="0">
                <a:ea typeface="SimSun" pitchFamily="2" charset="-122"/>
              </a:rPr>
              <a:t>说错 </a:t>
            </a:r>
            <a:r>
              <a:rPr lang="en-US" altLang="zh-CN" smtClean="0">
                <a:ea typeface="SimSun" pitchFamily="2" charset="-122"/>
              </a:rPr>
              <a:t>(shuō cuò) (say [something] incorrectly)</a:t>
            </a:r>
          </a:p>
          <a:p>
            <a:r>
              <a:rPr lang="zh-CN" altLang="en-US" smtClean="0">
                <a:ea typeface="SimSun" pitchFamily="2" charset="-122"/>
              </a:rPr>
              <a:t>走错 </a:t>
            </a:r>
            <a:r>
              <a:rPr lang="en-US" altLang="zh-CN" smtClean="0">
                <a:ea typeface="SimSun" pitchFamily="2" charset="-122"/>
              </a:rPr>
              <a:t>(zǒu cuò) (go the wrong way)</a:t>
            </a:r>
          </a:p>
        </p:txBody>
      </p:sp>
      <p:pic>
        <p:nvPicPr>
          <p:cNvPr id="37892" name="Picture 9" descr="C:\Documents and Settings\yan.DINGFAMILY\Local Settings\Temporary Internet Files\Content.IE5\BT86VC5O\MC900441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652963"/>
            <a:ext cx="266541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I:\IntegratedChinese2_Textbook_Traditional(IC2_TB_TRAD)_4E\IC2_TB_4E_Production(PRO)\PRO_IC2_TB_TRAD_4E_10-WebAppFiles\JPG 72 DPI\IC2_4E_TB_img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924175"/>
            <a:ext cx="267176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懂 </a:t>
            </a:r>
            <a:r>
              <a:rPr lang="en-US" altLang="zh-CN" smtClean="0">
                <a:ea typeface="SimSun" pitchFamily="2" charset="-122"/>
              </a:rPr>
              <a:t>(dǒng):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听懂 </a:t>
            </a:r>
            <a:r>
              <a:rPr lang="en-US" altLang="zh-CN" smtClean="0">
                <a:ea typeface="SimSun" pitchFamily="2" charset="-122"/>
              </a:rPr>
              <a:t>(tīng dǒng) (comprehend what one hears)</a:t>
            </a:r>
          </a:p>
          <a:p>
            <a:r>
              <a:rPr lang="zh-CN" altLang="en-US" smtClean="0">
                <a:ea typeface="SimSun" pitchFamily="2" charset="-122"/>
              </a:rPr>
              <a:t>看懂 </a:t>
            </a:r>
            <a:r>
              <a:rPr lang="en-US" altLang="zh-CN" smtClean="0">
                <a:ea typeface="SimSun" pitchFamily="2" charset="-122"/>
              </a:rPr>
              <a:t>(kàn dǒng) (comprehend what one reads or sees)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4149725"/>
            <a:ext cx="4249738" cy="2390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清楚 </a:t>
            </a:r>
            <a:r>
              <a:rPr lang="en-US" altLang="zh-CN" smtClean="0">
                <a:ea typeface="SimSun" pitchFamily="2" charset="-122"/>
              </a:rPr>
              <a:t>(qīngchu):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看清楚 </a:t>
            </a:r>
            <a:r>
              <a:rPr lang="en-US" altLang="zh-CN" smtClean="0">
                <a:ea typeface="SimSun" pitchFamily="2" charset="-122"/>
              </a:rPr>
              <a:t>(kàn qīngchu) (see [something] clearly)</a:t>
            </a:r>
          </a:p>
          <a:p>
            <a:r>
              <a:rPr lang="zh-CN" altLang="en-US" smtClean="0">
                <a:ea typeface="SimSun" pitchFamily="2" charset="-122"/>
              </a:rPr>
              <a:t>听清楚 </a:t>
            </a:r>
            <a:r>
              <a:rPr lang="en-US" altLang="zh-CN" smtClean="0">
                <a:ea typeface="SimSun" pitchFamily="2" charset="-122"/>
              </a:rPr>
              <a:t>(tīng qīngchu) (hear [something] clearly)</a:t>
            </a:r>
          </a:p>
        </p:txBody>
      </p:sp>
      <p:pic>
        <p:nvPicPr>
          <p:cNvPr id="39940" name="Picture 5" descr="C:\Documents and Settings\yan.DINGFAMILY\Local Settings\Temporary Internet Files\Content.IE5\U11Y03IA\MM900286784[2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05038"/>
            <a:ext cx="30337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Direction and Location Words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185" y="1844824"/>
            <a:ext cx="3254388" cy="108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3356992"/>
            <a:ext cx="4530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 the middle; in between A &amp; B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 </a:t>
            </a:r>
            <a:r>
              <a:rPr lang="zh-CN" altLang="en-US" dirty="0" smtClean="0">
                <a:latin typeface="+mn-lt"/>
              </a:rPr>
              <a:t>和 </a:t>
            </a:r>
            <a:r>
              <a:rPr lang="en-US" altLang="zh-CN" dirty="0" smtClean="0">
                <a:latin typeface="+mn-lt"/>
              </a:rPr>
              <a:t>B </a:t>
            </a:r>
            <a:r>
              <a:rPr lang="zh-CN" altLang="en-US" dirty="0" smtClean="0">
                <a:latin typeface="+mn-lt"/>
              </a:rPr>
              <a:t>中间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  <a:ea typeface="SimSun" pitchFamily="2" charset="-122"/>
              </a:rPr>
              <a:t>会 </a:t>
            </a:r>
            <a:r>
              <a:rPr lang="en-US" altLang="zh-CN" smtClean="0">
                <a:solidFill>
                  <a:schemeClr val="tx1"/>
                </a:solidFill>
                <a:ea typeface="SimSun" pitchFamily="2" charset="-122"/>
              </a:rPr>
              <a:t>(huì)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学会 </a:t>
            </a:r>
            <a:r>
              <a:rPr lang="en-US" altLang="zh-CN" smtClean="0">
                <a:ea typeface="SimSun" pitchFamily="2" charset="-122"/>
              </a:rPr>
              <a:t>(xué huì) </a:t>
            </a:r>
          </a:p>
          <a:p>
            <a:r>
              <a:rPr lang="en-US" altLang="zh-CN" smtClean="0">
                <a:ea typeface="SimSun" pitchFamily="2" charset="-122"/>
              </a:rPr>
              <a:t>acquire the skills [for doing something that one   was previously unable to do]</a:t>
            </a:r>
          </a:p>
        </p:txBody>
      </p:sp>
      <p:pic>
        <p:nvPicPr>
          <p:cNvPr id="40964" name="Picture 5" descr="I:\IntegratedChinese2_Textbook_Traditional(IC2_TB_TRAD)_4E\IC2_TB_4E_Production(PRO)\PRO_IC2_TB_TRAD_4E_10-WebAppFiles\JPG 72 DPI\IC2_4E_TB_img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989138"/>
            <a:ext cx="216058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600825" cy="2303462"/>
          </a:xfrm>
        </p:spPr>
        <p:txBody>
          <a:bodyPr/>
          <a:lstStyle/>
          <a:p>
            <a:r>
              <a:rPr lang="zh-CN" altLang="en-US" smtClean="0">
                <a:solidFill>
                  <a:srgbClr val="C00000"/>
                </a:solidFill>
                <a:ea typeface="SimSun" pitchFamily="2" charset="-122"/>
              </a:rPr>
              <a:t>一</a:t>
            </a:r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>…</a:t>
            </a:r>
            <a:r>
              <a:rPr lang="zh-CN" altLang="en-US" smtClean="0">
                <a:solidFill>
                  <a:srgbClr val="C00000"/>
                </a:solidFill>
                <a:ea typeface="SimSun" pitchFamily="2" charset="-122"/>
              </a:rPr>
              <a:t>就</a:t>
            </a:r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>… </a:t>
            </a:r>
            <a:b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</a:br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>(yī...jiù..., as soon as...then...)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2565400"/>
            <a:ext cx="7772400" cy="35306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This structure connects two actions. </a:t>
            </a:r>
          </a:p>
          <a:p>
            <a:r>
              <a:rPr lang="en-US" altLang="zh-CN" smtClean="0">
                <a:ea typeface="SimSun" pitchFamily="2" charset="-122"/>
              </a:rPr>
              <a:t>It can be used to combine actions in two different types of situations: habitual situations or one-time situations. </a:t>
            </a:r>
          </a:p>
          <a:p>
            <a:r>
              <a:rPr lang="en-US" altLang="zh-CN" smtClean="0">
                <a:ea typeface="SimSun" pitchFamily="2" charset="-122"/>
              </a:rPr>
              <a:t>In a habitual situation, whenever the first action occurs, the second action immediately follows</a:t>
            </a:r>
          </a:p>
          <a:p>
            <a:endParaRPr lang="en-US" altLang="zh-CN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03238"/>
            <a:ext cx="6781800" cy="487362"/>
          </a:xfrm>
        </p:spPr>
        <p:txBody>
          <a:bodyPr/>
          <a:lstStyle/>
          <a:p>
            <a:endParaRPr lang="en-US" altLang="zh-CN" sz="2400" smtClean="0">
              <a:ea typeface="SimSun" pitchFamily="2" charset="-122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他一上课就想睡觉。</a:t>
            </a:r>
          </a:p>
          <a:p>
            <a:r>
              <a:rPr lang="en-US" altLang="zh-CN" smtClean="0">
                <a:ea typeface="SimSun" pitchFamily="2" charset="-122"/>
              </a:rPr>
              <a:t>Tā yí shàng kè jiù xiǎng shuì jiào. </a:t>
            </a:r>
          </a:p>
          <a:p>
            <a:r>
              <a:rPr lang="en-US" altLang="zh-CN" smtClean="0">
                <a:ea typeface="SimSun" pitchFamily="2" charset="-122"/>
              </a:rPr>
              <a:t>He feels sleepy every time the class starts.</a:t>
            </a:r>
          </a:p>
          <a:p>
            <a:pPr>
              <a:buFont typeface="Wingdings" pitchFamily="2" charset="2"/>
              <a:buNone/>
            </a:pPr>
            <a:endParaRPr lang="en-US" altLang="zh-CN" smtClean="0">
              <a:ea typeface="SimSun" pitchFamily="2" charset="-122"/>
            </a:endParaRPr>
          </a:p>
        </p:txBody>
      </p:sp>
      <p:sp>
        <p:nvSpPr>
          <p:cNvPr id="43012" name="ClipArt Placeholder 4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43013" name="Picture 5" descr="I:\IntegratedChinese2_Textbook_Traditional(IC2_TB_TRAD)_4E\IC2_TB_4E_Production(PRO)\PRO_IC2_TB_TRAD_4E_10-WebAppFiles\JPG 72 DPI\IC2_4E_TB_img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916113"/>
            <a:ext cx="3028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391400" cy="487363"/>
          </a:xfrm>
        </p:spPr>
        <p:txBody>
          <a:bodyPr/>
          <a:lstStyle/>
          <a:p>
            <a:endParaRPr lang="en-US" altLang="zh-CN" sz="2400" smtClean="0">
              <a:ea typeface="SimSun" pitchFamily="2" charset="-122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李律师一累就喝咖啡。</a:t>
            </a:r>
          </a:p>
          <a:p>
            <a:r>
              <a:rPr lang="en-US" altLang="zh-CN" smtClean="0">
                <a:ea typeface="SimSun" pitchFamily="2" charset="-122"/>
              </a:rPr>
              <a:t>Lǐ lǜshī yí lèi jiù hē kāfēi. </a:t>
            </a:r>
          </a:p>
          <a:p>
            <a:r>
              <a:rPr lang="en-US" altLang="zh-CN" smtClean="0">
                <a:ea typeface="SimSun" pitchFamily="2" charset="-122"/>
              </a:rPr>
              <a:t>Attorney Li drinks coffee whenever he feels tired.</a:t>
            </a:r>
          </a:p>
        </p:txBody>
      </p:sp>
      <p:sp>
        <p:nvSpPr>
          <p:cNvPr id="44036" name="ClipArt Placeholder 4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44037" name="Picture 5" descr="I:\IntegratedChinese2_Textbook_Traditional(IC2_TB_TRAD)_4E\IC2_TB_4E_Production(PRO)\PRO_IC2_TB_TRAD_4E_10-WebAppFiles\JPG 72 DPI\IC2_4E_TB_img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205038"/>
            <a:ext cx="14208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In a one-time situation, the second action takes place as soon as the first is completed.</a:t>
            </a:r>
            <a:r>
              <a:rPr lang="en-US" altLang="zh-CN" sz="2400" smtClean="0">
                <a:ea typeface="SimSun" pitchFamily="2" charset="-122"/>
              </a:rPr>
              <a:t/>
            </a:r>
            <a:br>
              <a:rPr lang="en-US" altLang="zh-CN" sz="2400" smtClean="0">
                <a:ea typeface="SimSun" pitchFamily="2" charset="-122"/>
              </a:rPr>
            </a:br>
            <a:endParaRPr lang="en-US" altLang="zh-CN" sz="2400" smtClean="0">
              <a:ea typeface="SimSun" pitchFamily="2" charset="-122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我们一进饭馆儿，服务员就告诉我们没位子了。</a:t>
            </a:r>
          </a:p>
          <a:p>
            <a:r>
              <a:rPr lang="en-US" altLang="zh-CN" smtClean="0">
                <a:ea typeface="SimSun" pitchFamily="2" charset="-122"/>
              </a:rPr>
              <a:t>Wǒmen yí jìn fànguǎnr, fúwùyuán jiù gàosù wǒmen méi wèizi le. </a:t>
            </a:r>
          </a:p>
          <a:p>
            <a:r>
              <a:rPr lang="en-US" altLang="zh-CN" smtClean="0">
                <a:ea typeface="SimSun" pitchFamily="2" charset="-122"/>
              </a:rPr>
              <a:t>As soon as we got into the restaurant, the waiter told us there were no seats available.</a:t>
            </a:r>
          </a:p>
        </p:txBody>
      </p:sp>
      <p:pic>
        <p:nvPicPr>
          <p:cNvPr id="45060" name="Picture 2" descr="C:\Documents and Settings\yan.DINGFAMILY\Local Settings\Temporary Internet Files\Content.IE5\6BW67BPQ\MM90004658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708275"/>
            <a:ext cx="4095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2400" smtClean="0">
              <a:ea typeface="SimSun" pitchFamily="2" charset="-122"/>
            </a:endParaRPr>
          </a:p>
        </p:txBody>
      </p:sp>
      <p:sp>
        <p:nvSpPr>
          <p:cNvPr id="172035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这课的语法很容易，我一看就懂。</a:t>
            </a:r>
          </a:p>
          <a:p>
            <a:r>
              <a:rPr lang="en-US" altLang="zh-CN" smtClean="0">
                <a:ea typeface="SimSun" pitchFamily="2" charset="-122"/>
              </a:rPr>
              <a:t>Zhè kè de yǔfǎ hěn ròngyì, wǒ yí kàn jiù dǒng. </a:t>
            </a:r>
          </a:p>
          <a:p>
            <a:r>
              <a:rPr lang="en-US" altLang="zh-CN" smtClean="0">
                <a:ea typeface="SimSun" pitchFamily="2" charset="-122"/>
              </a:rPr>
              <a:t>The grammar in this lesson was very easy.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I understood it the moment I read it.</a:t>
            </a:r>
          </a:p>
        </p:txBody>
      </p:sp>
      <p:sp>
        <p:nvSpPr>
          <p:cNvPr id="46084" name="ClipArt Placeholder 6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46085" name="Picture 4" descr="C:\Documents and Settings\yan.DINGFAMILY\Local Settings\Temporary Internet Files\Content.IE5\BT86VC5O\MM90028354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6588" y="2492375"/>
            <a:ext cx="247808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5724525"/>
          </a:xfrm>
        </p:spPr>
        <p:txBody>
          <a:bodyPr/>
          <a:lstStyle/>
          <a:p>
            <a:pPr algn="ctr"/>
            <a:r>
              <a:rPr lang="zh-CN" altLang="en-US" sz="9000" dirty="0" smtClean="0">
                <a:solidFill>
                  <a:schemeClr val="tx1"/>
                </a:solidFill>
                <a:ea typeface="SimSun" pitchFamily="2" charset="-122"/>
              </a:rPr>
              <a:t>谢谢</a:t>
            </a:r>
            <a: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  <a:t/>
            </a:r>
            <a:b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</a:br>
            <a: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  <a:t/>
            </a:r>
            <a:b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</a:br>
            <a:r>
              <a:rPr lang="zh-CN" altLang="en-US" sz="9600" dirty="0" smtClean="0">
                <a:solidFill>
                  <a:schemeClr val="tx1"/>
                </a:solidFill>
                <a:ea typeface="SimSun" pitchFamily="2" charset="-122"/>
              </a:rPr>
              <a:t>再见</a:t>
            </a:r>
            <a:r>
              <a:rPr lang="en-US" altLang="zh-CN" sz="9600" dirty="0" smtClean="0">
                <a:solidFill>
                  <a:schemeClr val="tx1"/>
                </a:solidFill>
                <a:ea typeface="SimSun" pitchFamily="2" charset="-122"/>
              </a:rPr>
              <a:t>!</a:t>
            </a:r>
            <a:r>
              <a:rPr lang="zh-CN" altLang="en-US" sz="9600" dirty="0" smtClean="0">
                <a:solidFill>
                  <a:schemeClr val="tx1"/>
                </a:solidFill>
                <a:ea typeface="SimSun" pitchFamily="2" charset="-122"/>
              </a:rPr>
              <a:t/>
            </a:r>
            <a:br>
              <a:rPr lang="zh-CN" altLang="en-US" sz="9600" dirty="0" smtClean="0">
                <a:solidFill>
                  <a:schemeClr val="tx1"/>
                </a:solidFill>
                <a:ea typeface="SimSun" pitchFamily="2" charset="-122"/>
              </a:rPr>
            </a:br>
            <a:endParaRPr lang="zh-CN" altLang="en-US" sz="9000" dirty="0" smtClean="0">
              <a:solidFill>
                <a:schemeClr val="tx1"/>
              </a:solidFill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512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125538"/>
            <a:ext cx="8612188" cy="431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6147" name="Picture 2" descr="I:\IntegratedChinese2_Textbook_Traditional(IC2_TB_TRAD)_4E\IC2_TB_4E_Production(PRO)\PRO_IC2_TB_TRAD_4E_10-WebAppFiles\JPG 72 DPI\IC2_4E_TB_img298_SIMP_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85740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717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2" descr="I:\IntegratedChinese2_Textbook_Traditional(IC2_TB_TRAD)_4E\IC2_TB_4E_Production(PRO)\PRO_IC2_TB_TRAD_4E_10-WebAppFiles\JPG 72 DPI\IC2_4E_TB_img299_SIMP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76250"/>
            <a:ext cx="6707188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7" name="Picture 2" descr="I:\IntegratedChinese2_Textbook_Traditional(IC2_TB_TRAD)_4E\IC2_TB_4E_Production(PRO)\PRO_IC2_TB_TRAD_4E_10-WebAppFiles\JPG 72 DPI\IC2_4E_TB_img297_SIMP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92150"/>
            <a:ext cx="76295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42988" y="457200"/>
            <a:ext cx="8101012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Comparative Sentences with</a:t>
            </a:r>
            <a:r>
              <a:rPr lang="zh-CN" altLang="en-US" smtClean="0">
                <a:ea typeface="SimSun" pitchFamily="2" charset="-122"/>
              </a:rPr>
              <a:t>比</a:t>
            </a:r>
            <a:r>
              <a:rPr lang="en-US" altLang="zh-CN" smtClean="0">
                <a:ea typeface="SimSun" pitchFamily="2" charset="-122"/>
              </a:rPr>
              <a:t>(bǐ)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 am taller than my brother.</a:t>
            </a:r>
          </a:p>
          <a:p>
            <a:r>
              <a:rPr lang="zh-CN" altLang="en-US" smtClean="0">
                <a:ea typeface="SimSun" pitchFamily="2" charset="-122"/>
              </a:rPr>
              <a:t>我比弟弟高。</a:t>
            </a:r>
          </a:p>
          <a:p>
            <a:r>
              <a:rPr lang="en-US" altLang="zh-CN" smtClean="0">
                <a:ea typeface="SimSun" pitchFamily="2" charset="-122"/>
              </a:rPr>
              <a:t>Wǒ bǐ dìdì gāo . 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9220" name="Picture 2" descr="C:\Documents and Settings\yan.DINGFAMILY\Local Settings\Temporary Internet Files\Content.IE5\VMME2KCV\MM90029519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789363"/>
            <a:ext cx="2974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C:\Documents and Settings\yan.DINGFAMILY\Local Settings\Temporary Internet Files\Content.IE5\VMME2KCV\MM90029519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933825"/>
            <a:ext cx="29765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734</TotalTime>
  <Words>1765</Words>
  <Application>Microsoft Office PowerPoint</Application>
  <PresentationFormat>On-screen Show (4:3)</PresentationFormat>
  <Paragraphs>191</Paragraphs>
  <Slides>46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宋体</vt:lpstr>
      <vt:lpstr>宋体</vt:lpstr>
      <vt:lpstr>Arial</vt:lpstr>
      <vt:lpstr>Calibri</vt:lpstr>
      <vt:lpstr>Times New Roman</vt:lpstr>
      <vt:lpstr>Wingdings</vt:lpstr>
      <vt:lpstr>Dad`s Tie</vt:lpstr>
      <vt:lpstr>PowerPoint Presentation</vt:lpstr>
      <vt:lpstr>Direction and Location Words</vt:lpstr>
      <vt:lpstr>Direction and Location Words</vt:lpstr>
      <vt:lpstr>Direction and Location Words</vt:lpstr>
      <vt:lpstr>PowerPoint Presentation</vt:lpstr>
      <vt:lpstr>PowerPoint Presentation</vt:lpstr>
      <vt:lpstr>PowerPoint Presentation</vt:lpstr>
      <vt:lpstr>PowerPoint Presentation</vt:lpstr>
      <vt:lpstr>Comparative Sentences with比(bǐ)</vt:lpstr>
      <vt:lpstr>Comparative Sentences with 没有 (méiyǒu)</vt:lpstr>
      <vt:lpstr>A 没有 (méiyǒu) B…  vs.  A 不比 (bù bǐ) B…</vt:lpstr>
      <vt:lpstr>A Quick Summary of Comparative Sentences</vt:lpstr>
      <vt:lpstr>那么 (nàme) Indicating Degree</vt:lpstr>
      <vt:lpstr>The older brother is so handsome and cool. </vt:lpstr>
      <vt:lpstr>没有…那么…  (méiyǒu… nàme…) </vt:lpstr>
      <vt:lpstr>The younger brother is not as handsome and cool as the older brother.</vt:lpstr>
      <vt:lpstr>PowerPoint Presentation</vt:lpstr>
      <vt:lpstr>到 (dào) + Place + 去 (qù) + Action</vt:lpstr>
      <vt:lpstr>PowerPoint Presentation</vt:lpstr>
      <vt:lpstr>PowerPoint Presentation</vt:lpstr>
      <vt:lpstr>PowerPoint Presentation</vt:lpstr>
      <vt:lpstr>The Dynamic Particle 过 (guo)</vt:lpstr>
      <vt:lpstr>The fact that the speaker worked in Chinatown for a year is the reason why he/she knows how to get there. </vt:lpstr>
      <vt:lpstr>PowerPoint Presentation</vt:lpstr>
      <vt:lpstr>PowerPoint Presentation</vt:lpstr>
      <vt:lpstr>Chinatown</vt:lpstr>
      <vt:lpstr>An expression indicating a specifi c time can also occasionally appear in a sentence with 过 (guo).</vt:lpstr>
      <vt:lpstr>Reduplication of Verbs</vt:lpstr>
      <vt:lpstr> </vt:lpstr>
      <vt:lpstr> </vt:lpstr>
      <vt:lpstr>If a sentence includes both a modal verb and an action verb, only the action verb can be reduplicated. </vt:lpstr>
      <vt:lpstr>Resultative Complements </vt:lpstr>
      <vt:lpstr>完 (wán):</vt:lpstr>
      <vt:lpstr>到 (dào):</vt:lpstr>
      <vt:lpstr>见 (jiàn):</vt:lpstr>
      <vt:lpstr>好 (hǎo):</vt:lpstr>
      <vt:lpstr>错 (cuò):</vt:lpstr>
      <vt:lpstr>懂 (dǒng):</vt:lpstr>
      <vt:lpstr>清楚 (qīngchu):</vt:lpstr>
      <vt:lpstr>会 (huì)</vt:lpstr>
      <vt:lpstr>一…就…  (yī...jiù..., as soon as...then...)</vt:lpstr>
      <vt:lpstr>PowerPoint Presentation</vt:lpstr>
      <vt:lpstr>PowerPoint Presentation</vt:lpstr>
      <vt:lpstr>In a one-time situation, the second action takes place as soon as the first is completed. </vt:lpstr>
      <vt:lpstr>PowerPoint Presentation</vt:lpstr>
      <vt:lpstr>谢谢  再见! </vt:lpstr>
    </vt:vector>
  </TitlesOfParts>
  <Company>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Dialogue 1</dc:title>
  <dc:creator>yan</dc:creator>
  <cp:lastModifiedBy>Lotus Perry</cp:lastModifiedBy>
  <cp:revision>28</cp:revision>
  <cp:lastPrinted>1601-01-01T00:00:00Z</cp:lastPrinted>
  <dcterms:created xsi:type="dcterms:W3CDTF">2011-11-12T15:49:05Z</dcterms:created>
  <dcterms:modified xsi:type="dcterms:W3CDTF">2020-10-23T03:18:48Z</dcterms:modified>
</cp:coreProperties>
</file>