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77" r:id="rId3"/>
    <p:sldId id="259" r:id="rId4"/>
    <p:sldId id="290" r:id="rId5"/>
    <p:sldId id="291" r:id="rId6"/>
    <p:sldId id="292" r:id="rId7"/>
    <p:sldId id="293" r:id="rId8"/>
    <p:sldId id="294" r:id="rId9"/>
    <p:sldId id="351" r:id="rId10"/>
    <p:sldId id="352" r:id="rId11"/>
    <p:sldId id="295" r:id="rId12"/>
    <p:sldId id="296" r:id="rId13"/>
    <p:sldId id="297" r:id="rId14"/>
    <p:sldId id="353" r:id="rId15"/>
    <p:sldId id="354" r:id="rId16"/>
    <p:sldId id="298" r:id="rId17"/>
    <p:sldId id="299" r:id="rId18"/>
    <p:sldId id="300" r:id="rId19"/>
    <p:sldId id="301" r:id="rId20"/>
    <p:sldId id="303" r:id="rId21"/>
    <p:sldId id="355" r:id="rId22"/>
    <p:sldId id="356" r:id="rId23"/>
    <p:sldId id="305" r:id="rId24"/>
    <p:sldId id="317" r:id="rId25"/>
    <p:sldId id="306" r:id="rId26"/>
    <p:sldId id="307" r:id="rId27"/>
    <p:sldId id="321" r:id="rId28"/>
    <p:sldId id="322" r:id="rId29"/>
    <p:sldId id="323" r:id="rId30"/>
    <p:sldId id="324" r:id="rId31"/>
    <p:sldId id="309" r:id="rId32"/>
    <p:sldId id="310" r:id="rId33"/>
    <p:sldId id="311" r:id="rId34"/>
    <p:sldId id="312" r:id="rId35"/>
    <p:sldId id="314" r:id="rId36"/>
    <p:sldId id="315" r:id="rId37"/>
    <p:sldId id="357" r:id="rId38"/>
    <p:sldId id="326" r:id="rId39"/>
    <p:sldId id="328" r:id="rId40"/>
    <p:sldId id="329" r:id="rId41"/>
    <p:sldId id="330" r:id="rId42"/>
    <p:sldId id="331" r:id="rId43"/>
    <p:sldId id="358" r:id="rId44"/>
    <p:sldId id="333" r:id="rId45"/>
    <p:sldId id="334" r:id="rId46"/>
    <p:sldId id="335" r:id="rId47"/>
    <p:sldId id="336" r:id="rId48"/>
    <p:sldId id="337" r:id="rId49"/>
    <p:sldId id="339" r:id="rId50"/>
    <p:sldId id="340" r:id="rId51"/>
    <p:sldId id="342" r:id="rId52"/>
    <p:sldId id="344" r:id="rId53"/>
    <p:sldId id="345" r:id="rId54"/>
    <p:sldId id="346" r:id="rId55"/>
    <p:sldId id="348" r:id="rId56"/>
    <p:sldId id="349" r:id="rId57"/>
    <p:sldId id="350" r:id="rId58"/>
    <p:sldId id="276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1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70396" autoAdjust="0"/>
  </p:normalViewPr>
  <p:slideViewPr>
    <p:cSldViewPr>
      <p:cViewPr varScale="1">
        <p:scale>
          <a:sx n="51" d="100"/>
          <a:sy n="51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550BC3-0055-4F96-B7E7-0A225C4CEA52}" type="datetimeFigureOut">
              <a:rPr lang="zh-CN" altLang="en-US"/>
              <a:pPr>
                <a:defRPr/>
              </a:pPr>
              <a:t>2021/2/16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03AFCE-B33E-455D-841D-9D3640A367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DC51A0-1DE0-4D1E-A127-50F9B4B833CF}" type="slidenum">
              <a:rPr lang="zh-CN" altLang="en-US" smtClean="0">
                <a:latin typeface="Arial" pitchFamily="34" charset="0"/>
              </a:rPr>
              <a:pPr/>
              <a:t>2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PRODUCTION_GENERAL\Image Processing\processed\PRO_IC1_4e_TB_ConvertedImages\JPG 72 DPI-for webscreen\AdobeStock_9280834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3501008"/>
            <a:ext cx="7239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6375"/>
            <a:ext cx="2133600" cy="134938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38500" y="6578600"/>
            <a:ext cx="2895600" cy="1714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88125"/>
            <a:ext cx="457200" cy="168275"/>
          </a:xfrm>
        </p:spPr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43BD1D81-8FC2-4175-92FA-4802E7E6C2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5917-1E14-4253-9609-CB9DBD7723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412750"/>
            <a:ext cx="2076450" cy="5911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2750"/>
            <a:ext cx="6076950" cy="5911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28AB-0FBD-4036-8CA3-746AB5E808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12750"/>
            <a:ext cx="82296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EE88E-0B53-4477-9AE6-39CE69ECA9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8389D-C114-4B0E-B55C-346F5ACB54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F84E0-F312-441E-8408-0EC185C8BE3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55D50-5900-4E1D-89EE-910D9A5667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3234-5B02-4815-88BA-6A5BFD0E18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32491-97E3-414A-851E-4FA65C97B4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35D2-8148-4AF5-9F79-3B906033F0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05085-6518-4DBA-8B17-EF222BFE6F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2DA4-E185-4683-A6F6-5573764778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044" name="Freeform 20" descr="gbc_3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5465" y="563"/>
              </a:cxn>
              <a:cxn ang="0">
                <a:pos x="5616" y="0"/>
              </a:cxn>
              <a:cxn ang="0">
                <a:pos x="0" y="0"/>
              </a:cxn>
              <a:cxn ang="0">
                <a:pos x="0" y="576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043" name="Freeform 19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22" y="0"/>
              </a:cxn>
              <a:cxn ang="0">
                <a:pos x="4457" y="4313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rgbClr val="173D89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0663"/>
            <a:ext cx="21336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553200"/>
            <a:ext cx="12192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FD261B49-611B-42CE-A0BF-7A7B8969D8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42" name="Freeform 18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384"/>
              </a:cxn>
              <a:cxn ang="0">
                <a:pos x="288" y="384"/>
              </a:cxn>
              <a:cxn ang="0">
                <a:pos x="288" y="0"/>
              </a:cxn>
              <a:cxn ang="0">
                <a:pos x="96" y="0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1275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38.xml"/><Relationship Id="rId3" Type="http://schemas.openxmlformats.org/officeDocument/2006/relationships/slide" Target="slide3.xml"/><Relationship Id="rId7" Type="http://schemas.openxmlformats.org/officeDocument/2006/relationships/slide" Target="slide35.xml"/><Relationship Id="rId12" Type="http://schemas.openxmlformats.org/officeDocument/2006/relationships/slide" Target="slide5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52.xml"/><Relationship Id="rId5" Type="http://schemas.openxmlformats.org/officeDocument/2006/relationships/slide" Target="slide23.xml"/><Relationship Id="rId10" Type="http://schemas.openxmlformats.org/officeDocument/2006/relationships/slide" Target="slide49.xml"/><Relationship Id="rId4" Type="http://schemas.openxmlformats.org/officeDocument/2006/relationships/slide" Target="slide20.xml"/><Relationship Id="rId9" Type="http://schemas.openxmlformats.org/officeDocument/2006/relationships/slide" Target="slide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0"/>
            <a:ext cx="7239000" cy="1989138"/>
          </a:xfrm>
        </p:spPr>
        <p:txBody>
          <a:bodyPr/>
          <a:lstStyle/>
          <a:p>
            <a:pPr algn="r" eaLnBrk="1" hangingPunct="1"/>
            <a:r>
              <a:rPr lang="en-US" altLang="zh-CN" sz="6000" b="1" dirty="0" smtClean="0">
                <a:solidFill>
                  <a:schemeClr val="tx1"/>
                </a:solidFill>
                <a:latin typeface="Verdana" pitchFamily="34" charset="0"/>
                <a:ea typeface="宋体" pitchFamily="2" charset="-122"/>
              </a:rPr>
              <a:t>Lesson 6</a:t>
            </a:r>
            <a:br>
              <a:rPr lang="en-US" altLang="zh-CN" sz="6000" b="1" dirty="0" smtClean="0">
                <a:solidFill>
                  <a:schemeClr val="tx1"/>
                </a:solidFill>
                <a:latin typeface="Verdana" pitchFamily="34" charset="0"/>
                <a:ea typeface="宋体" pitchFamily="2" charset="-122"/>
              </a:rPr>
            </a:br>
            <a:r>
              <a:rPr lang="zh-TW" altLang="en-US" sz="6000" b="1" dirty="0" smtClean="0">
                <a:solidFill>
                  <a:schemeClr val="tx1"/>
                </a:solidFill>
                <a:latin typeface="Verdana" pitchFamily="34" charset="0"/>
                <a:ea typeface="宋体" pitchFamily="2" charset="-122"/>
              </a:rPr>
              <a:t>約時間</a:t>
            </a:r>
            <a:endParaRPr lang="en-US" altLang="zh-CN" sz="6000" b="1" dirty="0" smtClean="0">
              <a:solidFill>
                <a:schemeClr val="tx1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2825"/>
            <a:ext cx="35131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© Cheng &amp;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Tsui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Company,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打電話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270" name="矩形 6"/>
          <p:cNvSpPr>
            <a:spLocks noChangeArrowheads="1"/>
          </p:cNvSpPr>
          <p:nvPr/>
        </p:nvSpPr>
        <p:spPr bwMode="auto">
          <a:xfrm>
            <a:off x="500063" y="2786063"/>
            <a:ext cx="86439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6600" dirty="0" smtClean="0">
                <a:latin typeface="楷体_GB2312" pitchFamily="49" charset="-122"/>
                <a:ea typeface="楷体_GB2312" pitchFamily="49" charset="-122"/>
              </a:rPr>
              <a:t>你常常給誰打電話</a:t>
            </a:r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zh-CN" altLang="en-US" sz="66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TW" altLang="en-US" sz="6600" dirty="0" smtClean="0">
                <a:latin typeface="楷体_GB2312" pitchFamily="49" charset="-122"/>
                <a:ea typeface="楷体_GB2312" pitchFamily="49" charset="-122"/>
              </a:rPr>
              <a:t>昨天你給誰打電話了</a:t>
            </a:r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？</a:t>
            </a:r>
            <a:endParaRPr lang="zh-CN" altLang="en-US" sz="6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2" name="矩形 3"/>
          <p:cNvSpPr>
            <a:spLocks noChangeArrowheads="1"/>
          </p:cNvSpPr>
          <p:nvPr/>
        </p:nvSpPr>
        <p:spPr bwMode="auto">
          <a:xfrm>
            <a:off x="357188" y="1143000"/>
            <a:ext cx="211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(Pair work)</a:t>
            </a:r>
            <a:endParaRPr lang="zh-CN" altLang="en-US" sz="3200" b="1">
              <a:solidFill>
                <a:schemeClr val="tx2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打電話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292" name="矩形 4"/>
          <p:cNvSpPr>
            <a:spLocks noChangeArrowheads="1"/>
          </p:cNvSpPr>
          <p:nvPr/>
        </p:nvSpPr>
        <p:spPr bwMode="auto">
          <a:xfrm>
            <a:off x="1538288" y="1071563"/>
            <a:ext cx="66415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他在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哪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兒給媽媽打電話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zh-CN" altLang="en-US" sz="44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2293" name="矩形 5"/>
          <p:cNvSpPr>
            <a:spLocks noChangeArrowheads="1"/>
          </p:cNvSpPr>
          <p:nvPr/>
        </p:nvSpPr>
        <p:spPr bwMode="auto">
          <a:xfrm>
            <a:off x="7092950" y="2492375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家</a:t>
            </a:r>
            <a:endParaRPr lang="zh-CN" altLang="en-US" sz="320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2294" name="矩形 6"/>
          <p:cNvSpPr>
            <a:spLocks noChangeArrowheads="1"/>
          </p:cNvSpPr>
          <p:nvPr/>
        </p:nvSpPr>
        <p:spPr bwMode="auto">
          <a:xfrm>
            <a:off x="714375" y="4071938"/>
            <a:ext cx="4801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</a:t>
            </a:r>
            <a:r>
              <a:rPr lang="zh-CN" altLang="en-US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在</a:t>
            </a:r>
            <a:r>
              <a:rPr lang="zh-CN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家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給媽媽打電話</a:t>
            </a:r>
            <a:endParaRPr lang="zh-CN" altLang="en-US" sz="4000" dirty="0"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13318" name="Picture 7" descr="G:\PRODUCTION_GENERAL\Image Processing\processed\PRO_IC1_4e_TB_ConvertedImages\JPG 72 DPI-for webscreen\AdobeStock_27784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284538"/>
            <a:ext cx="314325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打電話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1571625" y="1143000"/>
            <a:ext cx="66415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在哪兒給同學打電話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zh-CN" altLang="en-US" sz="44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3317" name="矩形 5"/>
          <p:cNvSpPr>
            <a:spLocks noChangeArrowheads="1"/>
          </p:cNvSpPr>
          <p:nvPr/>
        </p:nvSpPr>
        <p:spPr bwMode="auto">
          <a:xfrm>
            <a:off x="3924300" y="2060575"/>
            <a:ext cx="1415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圖書館</a:t>
            </a:r>
            <a:endParaRPr lang="zh-CN" altLang="en-US" sz="32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3318" name="矩形 6"/>
          <p:cNvSpPr>
            <a:spLocks noChangeArrowheads="1"/>
          </p:cNvSpPr>
          <p:nvPr/>
        </p:nvSpPr>
        <p:spPr bwMode="auto">
          <a:xfrm>
            <a:off x="1571625" y="5357813"/>
            <a:ext cx="63401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在圖書館給同學打電話。</a:t>
            </a:r>
            <a:endParaRPr lang="zh-CN" altLang="en-US" sz="4000" dirty="0"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14342" name="Picture 7" descr="G:\PRODUCTION_GENERAL\Image Processing\processed\PRO_IC1_4e_TB_ConvertedImages\JPG 72 DPI-for webscreen\AdobeStock_34714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708275"/>
            <a:ext cx="378777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打電話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1330325" y="1071563"/>
            <a:ext cx="6955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她在哪兒給男朋友打電話</a:t>
            </a:r>
            <a:r>
              <a:rPr lang="zh-TW" altLang="en-US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zh-CN" altLang="en-US" sz="44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4341" name="矩形 5"/>
          <p:cNvSpPr>
            <a:spLocks noChangeArrowheads="1"/>
          </p:cNvSpPr>
          <p:nvPr/>
        </p:nvSpPr>
        <p:spPr bwMode="auto">
          <a:xfrm>
            <a:off x="3635375" y="1916113"/>
            <a:ext cx="1415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辦公室</a:t>
            </a:r>
            <a:endParaRPr lang="zh-CN" altLang="en-US" sz="32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4342" name="矩形 6"/>
          <p:cNvSpPr>
            <a:spLocks noChangeArrowheads="1"/>
          </p:cNvSpPr>
          <p:nvPr/>
        </p:nvSpPr>
        <p:spPr bwMode="auto">
          <a:xfrm>
            <a:off x="1277938" y="5435600"/>
            <a:ext cx="6853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她在辦公室給男朋友打電話</a:t>
            </a:r>
            <a:r>
              <a:rPr lang="zh-TW" altLang="en-US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altLang="en-US" sz="4000" dirty="0"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15366" name="Picture 7" descr="G:\PRODUCTION_GENERAL\Image Processing\processed\PRO_IC1_4e_TB_ConvertedImages\JPG 72 DPI-for webscreen\AdobeStock_22573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565400"/>
            <a:ext cx="393382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打電話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928938"/>
            <a:ext cx="828675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6600" dirty="0" smtClean="0">
                <a:latin typeface="Times New Roman" pitchFamily="18" charset="0"/>
                <a:ea typeface="华文楷体" pitchFamily="2" charset="-122"/>
              </a:rPr>
              <a:t>Sub.(</a:t>
            </a:r>
            <a:r>
              <a:rPr lang="zh-CN" sz="6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在</a:t>
            </a:r>
            <a:r>
              <a:rPr lang="en-US" altLang="zh-CN" sz="6600" dirty="0" smtClean="0">
                <a:latin typeface="Times New Roman" pitchFamily="18" charset="0"/>
                <a:ea typeface="华文楷体" pitchFamily="2" charset="-122"/>
              </a:rPr>
              <a:t>...)(</a:t>
            </a:r>
            <a:r>
              <a:rPr lang="zh-TW" altLang="en-US" sz="6600" dirty="0" smtClean="0">
                <a:latin typeface="Times New Roman" pitchFamily="18" charset="0"/>
                <a:ea typeface="华文楷体" pitchFamily="2" charset="-122"/>
              </a:rPr>
              <a:t>給</a:t>
            </a:r>
            <a:r>
              <a:rPr lang="en-US" altLang="zh-CN" sz="6600" dirty="0" smtClean="0">
                <a:latin typeface="Times New Roman" pitchFamily="18" charset="0"/>
                <a:ea typeface="华文楷体" pitchFamily="2" charset="-122"/>
              </a:rPr>
              <a:t>...)</a:t>
            </a:r>
            <a:r>
              <a:rPr lang="zh-TW" altLang="en-US" sz="6600" dirty="0" smtClean="0">
                <a:latin typeface="Times New Roman" pitchFamily="18" charset="0"/>
                <a:ea typeface="华文楷体" pitchFamily="2" charset="-122"/>
              </a:rPr>
              <a:t>打電話</a:t>
            </a:r>
            <a:endParaRPr lang="en-US" altLang="zh-CN" sz="6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打电话</a:t>
            </a:r>
            <a:endParaRPr lang="en-US" altLang="zh-CN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571750"/>
            <a:ext cx="8286750" cy="24288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CN" altLang="en-US" sz="6600" dirty="0" smtClean="0">
                <a:latin typeface="楷体_GB2312" pitchFamily="49" charset="-122"/>
                <a:ea typeface="楷体_GB2312" pitchFamily="49" charset="-122"/>
              </a:rPr>
              <a:t>你常常在哪</a:t>
            </a:r>
            <a:r>
              <a:rPr lang="zh-TW" altLang="en-US" sz="6600" dirty="0" smtClean="0">
                <a:latin typeface="楷体_GB2312" pitchFamily="49" charset="-122"/>
                <a:ea typeface="楷体_GB2312" pitchFamily="49" charset="-122"/>
              </a:rPr>
              <a:t>兒給朋友打電話？</a:t>
            </a:r>
            <a:endParaRPr lang="zh-CN" altLang="en-US" sz="6600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357188" y="1143000"/>
            <a:ext cx="211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(Pair work)</a:t>
            </a:r>
            <a:endParaRPr lang="zh-CN" altLang="en-US" sz="3200" b="1" i="1">
              <a:solidFill>
                <a:schemeClr val="tx2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... </a:t>
            </a:r>
            <a:r>
              <a:rPr lang="zh-TW" altLang="en-US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給</a:t>
            </a:r>
            <a:r>
              <a:rPr lang="en-US" altLang="zh-CN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...</a:t>
            </a: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VO</a:t>
            </a:r>
            <a:endParaRPr lang="zh-CN" altLang="en-US" dirty="0" smtClean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85875"/>
            <a:ext cx="8858250" cy="428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华文楷体" pitchFamily="2" charset="-122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給</a:t>
            </a:r>
            <a:r>
              <a:rPr lang="en-US" altLang="zh-CN" sz="2800" dirty="0" smtClean="0">
                <a:latin typeface="Times New Roman" pitchFamily="18" charset="0"/>
                <a:ea typeface="华文楷体" pitchFamily="2" charset="-122"/>
              </a:rPr>
              <a:t>...) indicates the “recipient” or “beneficiary” of the action</a:t>
            </a:r>
            <a:endParaRPr lang="zh-CN" altLang="en-US" sz="3300" dirty="0" smtClean="0">
              <a:ea typeface="宋体" pitchFamily="2" charset="-122"/>
            </a:endParaRPr>
          </a:p>
        </p:txBody>
      </p:sp>
      <p:pic>
        <p:nvPicPr>
          <p:cNvPr id="18436" name="Picture 5" descr="G:\PRODUCTION_GENERAL\Image Processing\processed\PRO_IC1_4e_TB_ConvertedImages\JPG 72 DPI-for webscreen\AdobeStock_94568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133600"/>
            <a:ext cx="518477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G:\PRODUCTION_GENERAL\Image Processing\processed\PRO_IC1_4e_TB_ConvertedImages\JPG 72 DPI-for webscreen\img-how_10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412875"/>
            <a:ext cx="417671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矩形 4"/>
          <p:cNvSpPr>
            <a:spLocks noChangeArrowheads="1"/>
          </p:cNvSpPr>
          <p:nvPr/>
        </p:nvSpPr>
        <p:spPr bwMode="auto">
          <a:xfrm>
            <a:off x="1908175" y="4724400"/>
            <a:ext cx="67249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王</a:t>
            </a:r>
            <a:r>
              <a:rPr lang="zh-CN" altLang="en-US" sz="4000" dirty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朋</a:t>
            </a:r>
            <a:r>
              <a:rPr lang="zh-TW" altLang="en-US" sz="4000" dirty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給李友介紹他的妹妹</a:t>
            </a:r>
            <a:r>
              <a:rPr lang="zh-CN" altLang="en-US" sz="4000" dirty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 </a:t>
            </a:r>
            <a:endParaRPr lang="zh-CN" altLang="en-US" sz="40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533400" y="41275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zh-CN" sz="3600" dirty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... </a:t>
            </a:r>
            <a:r>
              <a:rPr lang="zh-TW" altLang="en-US" sz="3600" u="sng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給</a:t>
            </a:r>
            <a:r>
              <a:rPr lang="en-US" altLang="zh-CN" sz="3600" u="sng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...</a:t>
            </a:r>
            <a:r>
              <a:rPr lang="zh-TW" altLang="en-US" sz="3600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介紹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... </a:t>
            </a:r>
            <a:endParaRPr lang="zh-CN" altLang="en-US" sz="360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7235825" y="2708275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王朋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1403350" y="2708275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李友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516688" y="3284538"/>
            <a:ext cx="2627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王朋的妹妹</a:t>
            </a:r>
          </a:p>
        </p:txBody>
      </p:sp>
      <p:cxnSp>
        <p:nvCxnSpPr>
          <p:cNvPr id="11" name="直接箭头连接符 10"/>
          <p:cNvCxnSpPr>
            <a:cxnSpLocks noChangeShapeType="1"/>
          </p:cNvCxnSpPr>
          <p:nvPr/>
        </p:nvCxnSpPr>
        <p:spPr bwMode="auto">
          <a:xfrm flipH="1" flipV="1">
            <a:off x="5722938" y="2924175"/>
            <a:ext cx="1368425" cy="714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直接箭头连接符 13"/>
          <p:cNvCxnSpPr>
            <a:cxnSpLocks noChangeShapeType="1"/>
          </p:cNvCxnSpPr>
          <p:nvPr/>
        </p:nvCxnSpPr>
        <p:spPr bwMode="auto">
          <a:xfrm flipH="1">
            <a:off x="5651500" y="3644900"/>
            <a:ext cx="642938" cy="714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" name="直接箭头连接符 17"/>
          <p:cNvCxnSpPr>
            <a:cxnSpLocks noChangeShapeType="1"/>
            <a:stCxn id="19462" idx="0"/>
          </p:cNvCxnSpPr>
          <p:nvPr/>
        </p:nvCxnSpPr>
        <p:spPr bwMode="auto">
          <a:xfrm flipV="1">
            <a:off x="1974850" y="2565400"/>
            <a:ext cx="1012825" cy="1428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4"/>
          <p:cNvSpPr>
            <a:spLocks noChangeArrowheads="1"/>
          </p:cNvSpPr>
          <p:nvPr/>
        </p:nvSpPr>
        <p:spPr bwMode="auto">
          <a:xfrm>
            <a:off x="1357313" y="1357313"/>
            <a:ext cx="6913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The teacher is telling the students about China.</a:t>
            </a:r>
            <a:endParaRPr lang="zh-CN" altLang="en-US" sz="280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533400" y="41275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zh-CN" sz="3600" dirty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... </a:t>
            </a:r>
            <a:r>
              <a:rPr lang="zh-TW" altLang="en-US" sz="3600" u="sng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給</a:t>
            </a:r>
            <a:r>
              <a:rPr lang="en-US" altLang="zh-CN" sz="3600" u="sng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...</a:t>
            </a:r>
            <a:r>
              <a:rPr lang="zh-TW" altLang="en-US" sz="3600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介紹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... </a:t>
            </a:r>
            <a:endParaRPr lang="zh-CN" altLang="en-US" sz="360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1928813" y="5572125"/>
            <a:ext cx="64764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老師給學生介紹中國</a:t>
            </a:r>
            <a:r>
              <a:rPr lang="zh-CN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altLang="en-US" sz="48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20485" name="Picture 6" descr="G:\PRODUCTION_GENERAL\Image Processing\processed\PRO_IC1_4e_TB_ConvertedImages\JPG 72 DPI-for webscreen\img-how_2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44675"/>
            <a:ext cx="52895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4"/>
          <p:cNvSpPr>
            <a:spLocks noChangeArrowheads="1"/>
          </p:cNvSpPr>
          <p:nvPr/>
        </p:nvSpPr>
        <p:spPr bwMode="auto">
          <a:xfrm>
            <a:off x="3563938" y="1125538"/>
            <a:ext cx="2428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I’ll sing to you!</a:t>
            </a:r>
            <a:endParaRPr lang="zh-CN" altLang="en-US" sz="280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3600" kern="0" dirty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... </a:t>
            </a:r>
            <a:r>
              <a:rPr lang="zh-TW" altLang="en-US" sz="3600" u="sng" kern="0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給</a:t>
            </a:r>
            <a:r>
              <a:rPr lang="en-US" altLang="zh-CN" sz="3600" u="sng" kern="0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...</a:t>
            </a:r>
            <a:r>
              <a:rPr lang="en-US" altLang="zh-CN" sz="3600" u="sng" kern="0" dirty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VO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2700338" y="5589588"/>
            <a:ext cx="4493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給你們</a:t>
            </a:r>
            <a:r>
              <a:rPr lang="zh-CN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唱</a:t>
            </a:r>
            <a:r>
              <a:rPr lang="zh-CN" sz="4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歌！</a:t>
            </a:r>
            <a:endParaRPr lang="zh-CN" altLang="en-US" sz="48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21509" name="Picture 7" descr="G:\PRODUCTION_GENERAL\Image Processing\processed\PRO_IC1_4e_TB_ConvertedImages\JPG 72 DPI-for webscreen\img-lang_5.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133600"/>
            <a:ext cx="2747962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Contents</a:t>
            </a:r>
            <a:endParaRPr lang="zh-CN" altLang="zh-CN" smtClean="0">
              <a:ea typeface="宋体" pitchFamily="2" charset="-122"/>
            </a:endParaRPr>
          </a:p>
        </p:txBody>
      </p:sp>
      <p:grpSp>
        <p:nvGrpSpPr>
          <p:cNvPr id="4099" name="Group 65"/>
          <p:cNvGrpSpPr>
            <a:grpSpLocks/>
          </p:cNvGrpSpPr>
          <p:nvPr/>
        </p:nvGrpSpPr>
        <p:grpSpPr bwMode="auto">
          <a:xfrm>
            <a:off x="285750" y="1985963"/>
            <a:ext cx="3786188" cy="685800"/>
            <a:chOff x="1296" y="1824"/>
            <a:chExt cx="2976" cy="432"/>
          </a:xfrm>
        </p:grpSpPr>
        <p:sp>
          <p:nvSpPr>
            <p:cNvPr id="88130" name="AutoShape 6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88131" name="AutoShape 6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152" name="Text Box 68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打电话</a:t>
              </a:r>
              <a:endParaRPr lang="en-US" altLang="zh-CN" b="1">
                <a:solidFill>
                  <a:schemeClr val="bg1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53" name="Text Box 69"/>
            <p:cNvSpPr txBox="1">
              <a:spLocks noChangeArrowheads="1"/>
            </p:cNvSpPr>
            <p:nvPr/>
          </p:nvSpPr>
          <p:spPr bwMode="gray">
            <a:xfrm>
              <a:off x="1393" y="1886"/>
              <a:ext cx="28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4100" name="Group 70"/>
          <p:cNvGrpSpPr>
            <a:grpSpLocks/>
          </p:cNvGrpSpPr>
          <p:nvPr/>
        </p:nvGrpSpPr>
        <p:grpSpPr bwMode="auto">
          <a:xfrm>
            <a:off x="285750" y="2652713"/>
            <a:ext cx="3786188" cy="685800"/>
            <a:chOff x="1296" y="1824"/>
            <a:chExt cx="2976" cy="432"/>
          </a:xfrm>
        </p:grpSpPr>
        <p:sp>
          <p:nvSpPr>
            <p:cNvPr id="88135" name="AutoShape 71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88136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148" name="Text Box 7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要</a:t>
              </a:r>
              <a:r>
                <a:rPr lang="en-US" alt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V</a:t>
              </a:r>
              <a:endParaRPr lang="en-US" altLang="zh-CN" b="1">
                <a:solidFill>
                  <a:schemeClr val="bg1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49" name="Text Box 74"/>
            <p:cNvSpPr txBox="1">
              <a:spLocks noChangeArrowheads="1"/>
            </p:cNvSpPr>
            <p:nvPr/>
          </p:nvSpPr>
          <p:spPr bwMode="gray">
            <a:xfrm>
              <a:off x="1393" y="1886"/>
              <a:ext cx="28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4101" name="Group 75"/>
          <p:cNvGrpSpPr>
            <a:grpSpLocks/>
          </p:cNvGrpSpPr>
          <p:nvPr/>
        </p:nvGrpSpPr>
        <p:grpSpPr bwMode="auto">
          <a:xfrm>
            <a:off x="285750" y="3314700"/>
            <a:ext cx="3786188" cy="685800"/>
            <a:chOff x="1296" y="1824"/>
            <a:chExt cx="2976" cy="432"/>
          </a:xfrm>
        </p:grpSpPr>
        <p:sp>
          <p:nvSpPr>
            <p:cNvPr id="88140" name="AutoShape 7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88141" name="AutoShape 7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144" name="Text Box 78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几</a:t>
              </a:r>
              <a:r>
                <a:rPr lang="zh-CN" altLang="en-US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 </a:t>
              </a:r>
              <a:r>
                <a:rPr lang="en-US" alt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for approximate numbers</a:t>
              </a:r>
              <a:endParaRPr lang="en-US" altLang="zh-CN" b="1">
                <a:solidFill>
                  <a:schemeClr val="bg1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45" name="Text Box 79"/>
            <p:cNvSpPr txBox="1">
              <a:spLocks noChangeArrowheads="1"/>
            </p:cNvSpPr>
            <p:nvPr/>
          </p:nvSpPr>
          <p:spPr bwMode="gray">
            <a:xfrm>
              <a:off x="1393" y="1886"/>
              <a:ext cx="28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4102" name="Group 80"/>
          <p:cNvGrpSpPr>
            <a:grpSpLocks/>
          </p:cNvGrpSpPr>
          <p:nvPr/>
        </p:nvGrpSpPr>
        <p:grpSpPr bwMode="auto">
          <a:xfrm>
            <a:off x="285750" y="4029075"/>
            <a:ext cx="3786188" cy="685800"/>
            <a:chOff x="1296" y="1824"/>
            <a:chExt cx="2976" cy="432"/>
          </a:xfrm>
        </p:grpSpPr>
        <p:sp>
          <p:nvSpPr>
            <p:cNvPr id="88145" name="AutoShape 81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88146" name="AutoShape 8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140" name="Text Box 8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</a:rPr>
                <a:t>Time + </a:t>
              </a:r>
              <a:r>
                <a:rPr 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以后</a:t>
              </a:r>
              <a:endParaRPr lang="en-US" altLang="zh-CN" b="1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4141" name="Text Box 84"/>
            <p:cNvSpPr txBox="1">
              <a:spLocks noChangeArrowheads="1"/>
            </p:cNvSpPr>
            <p:nvPr/>
          </p:nvSpPr>
          <p:spPr bwMode="gray">
            <a:xfrm>
              <a:off x="1393" y="1886"/>
              <a:ext cx="28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4103" name="Group 70"/>
          <p:cNvGrpSpPr>
            <a:grpSpLocks/>
          </p:cNvGrpSpPr>
          <p:nvPr/>
        </p:nvGrpSpPr>
        <p:grpSpPr bwMode="auto">
          <a:xfrm>
            <a:off x="285750" y="4743450"/>
            <a:ext cx="3857625" cy="685800"/>
            <a:chOff x="1296" y="1824"/>
            <a:chExt cx="2976" cy="432"/>
          </a:xfrm>
        </p:grpSpPr>
        <p:sp>
          <p:nvSpPr>
            <p:cNvPr id="25" name="AutoShape 71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6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136" name="Text Box 7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81" y="1934"/>
              <a:ext cx="215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要是</a:t>
              </a:r>
              <a:r>
                <a:rPr lang="en-US" alt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...</a:t>
              </a:r>
              <a:r>
                <a:rPr 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就</a:t>
              </a:r>
              <a:r>
                <a:rPr lang="en-US" alt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...</a:t>
              </a:r>
              <a:endParaRPr lang="en-US" altLang="zh-CN" b="1">
                <a:solidFill>
                  <a:schemeClr val="bg1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37" name="Text Box 74"/>
            <p:cNvSpPr txBox="1">
              <a:spLocks noChangeArrowheads="1"/>
            </p:cNvSpPr>
            <p:nvPr/>
          </p:nvSpPr>
          <p:spPr bwMode="gray">
            <a:xfrm>
              <a:off x="1393" y="1886"/>
              <a:ext cx="27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5</a:t>
              </a:r>
            </a:p>
          </p:txBody>
        </p:sp>
      </p:grpSp>
      <p:grpSp>
        <p:nvGrpSpPr>
          <p:cNvPr id="4104" name="Group 65"/>
          <p:cNvGrpSpPr>
            <a:grpSpLocks/>
          </p:cNvGrpSpPr>
          <p:nvPr/>
        </p:nvGrpSpPr>
        <p:grpSpPr bwMode="auto">
          <a:xfrm>
            <a:off x="4929188" y="2071688"/>
            <a:ext cx="3652837" cy="685800"/>
            <a:chOff x="1296" y="1824"/>
            <a:chExt cx="2976" cy="432"/>
          </a:xfrm>
        </p:grpSpPr>
        <p:sp>
          <p:nvSpPr>
            <p:cNvPr id="29" name="AutoShape 66"/>
            <p:cNvSpPr>
              <a:spLocks noChangeArrowheads="1"/>
            </p:cNvSpPr>
            <p:nvPr/>
          </p:nvSpPr>
          <p:spPr bwMode="gray">
            <a:xfrm>
              <a:off x="1537" y="1899"/>
              <a:ext cx="2735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0" name="AutoShape 6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132" name="Text Box 68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别</a:t>
              </a:r>
              <a:r>
                <a:rPr lang="en-US" alt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V</a:t>
              </a:r>
              <a:endParaRPr lang="en-US" altLang="zh-CN" b="1">
                <a:solidFill>
                  <a:schemeClr val="bg1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33" name="Text Box 69"/>
            <p:cNvSpPr txBox="1">
              <a:spLocks noChangeArrowheads="1"/>
            </p:cNvSpPr>
            <p:nvPr/>
          </p:nvSpPr>
          <p:spPr bwMode="gray">
            <a:xfrm>
              <a:off x="1393" y="1886"/>
              <a:ext cx="29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6</a:t>
              </a:r>
            </a:p>
          </p:txBody>
        </p:sp>
      </p:grpSp>
      <p:grpSp>
        <p:nvGrpSpPr>
          <p:cNvPr id="4105" name="Group 70"/>
          <p:cNvGrpSpPr>
            <a:grpSpLocks/>
          </p:cNvGrpSpPr>
          <p:nvPr/>
        </p:nvGrpSpPr>
        <p:grpSpPr bwMode="auto">
          <a:xfrm>
            <a:off x="4929188" y="2738438"/>
            <a:ext cx="3652837" cy="685800"/>
            <a:chOff x="1296" y="1824"/>
            <a:chExt cx="2976" cy="432"/>
          </a:xfrm>
        </p:grpSpPr>
        <p:sp>
          <p:nvSpPr>
            <p:cNvPr id="34" name="AutoShape 71">
              <a:hlinkClick r:id="rId9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537" y="1899"/>
              <a:ext cx="273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5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128" name="Text Box 73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  <a:hlinkClick r:id="rId9" action="ppaction://hlinksldjump"/>
                </a:rPr>
                <a:t>得</a:t>
              </a:r>
              <a:r>
                <a:rPr lang="en-US" alt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  <a:hlinkClick r:id="rId9" action="ppaction://hlinksldjump"/>
                </a:rPr>
                <a:t>V</a:t>
              </a:r>
              <a:endParaRPr lang="en-US" altLang="zh-CN" b="1">
                <a:solidFill>
                  <a:schemeClr val="bg1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29" name="Text Box 74"/>
            <p:cNvSpPr txBox="1">
              <a:spLocks noChangeArrowheads="1"/>
            </p:cNvSpPr>
            <p:nvPr/>
          </p:nvSpPr>
          <p:spPr bwMode="gray">
            <a:xfrm>
              <a:off x="1393" y="1886"/>
              <a:ext cx="29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7</a:t>
              </a:r>
            </a:p>
          </p:txBody>
        </p:sp>
      </p:grpSp>
      <p:grpSp>
        <p:nvGrpSpPr>
          <p:cNvPr id="4106" name="Group 75"/>
          <p:cNvGrpSpPr>
            <a:grpSpLocks/>
          </p:cNvGrpSpPr>
          <p:nvPr/>
        </p:nvGrpSpPr>
        <p:grpSpPr bwMode="auto">
          <a:xfrm>
            <a:off x="4929188" y="3400425"/>
            <a:ext cx="3652837" cy="685800"/>
            <a:chOff x="1296" y="1824"/>
            <a:chExt cx="2976" cy="432"/>
          </a:xfrm>
        </p:grpSpPr>
        <p:sp>
          <p:nvSpPr>
            <p:cNvPr id="39" name="AutoShape 76"/>
            <p:cNvSpPr>
              <a:spLocks noChangeArrowheads="1"/>
            </p:cNvSpPr>
            <p:nvPr/>
          </p:nvSpPr>
          <p:spPr bwMode="gray">
            <a:xfrm>
              <a:off x="1537" y="1899"/>
              <a:ext cx="2735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0" name="AutoShape 7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124" name="Text Box 78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80" y="1842"/>
              <a:ext cx="2586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</a:rPr>
                <a:t> Directional Complement  </a:t>
              </a:r>
            </a:p>
            <a:p>
              <a:pPr algn="ctr" eaLnBrk="0" hangingPunct="0"/>
              <a:r>
                <a:rPr lang="en-US" alt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</a:rPr>
                <a:t>(V+</a:t>
              </a:r>
              <a:r>
                <a:rPr 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来</a:t>
              </a:r>
              <a:r>
                <a:rPr lang="zh-CN" altLang="en-US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</a:rPr>
                <a:t> </a:t>
              </a:r>
              <a:r>
                <a:rPr lang="en-US" alt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</a:rPr>
                <a:t>/ V+</a:t>
              </a:r>
              <a:r>
                <a:rPr 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</a:rPr>
                <a:t>去</a:t>
              </a:r>
              <a:r>
                <a:rPr lang="en-US" alt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</a:rPr>
                <a:t>)</a:t>
              </a:r>
              <a:endParaRPr lang="en-US" altLang="zh-CN" b="1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4125" name="Text Box 79"/>
            <p:cNvSpPr txBox="1">
              <a:spLocks noChangeArrowheads="1"/>
            </p:cNvSpPr>
            <p:nvPr/>
          </p:nvSpPr>
          <p:spPr bwMode="gray">
            <a:xfrm>
              <a:off x="1393" y="1886"/>
              <a:ext cx="29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8</a:t>
              </a:r>
            </a:p>
          </p:txBody>
        </p:sp>
      </p:grpSp>
      <p:grpSp>
        <p:nvGrpSpPr>
          <p:cNvPr id="4107" name="Group 80"/>
          <p:cNvGrpSpPr>
            <a:grpSpLocks/>
          </p:cNvGrpSpPr>
          <p:nvPr/>
        </p:nvGrpSpPr>
        <p:grpSpPr bwMode="auto">
          <a:xfrm>
            <a:off x="4929188" y="4043363"/>
            <a:ext cx="3652837" cy="685800"/>
            <a:chOff x="1296" y="1824"/>
            <a:chExt cx="2976" cy="432"/>
          </a:xfrm>
        </p:grpSpPr>
        <p:sp>
          <p:nvSpPr>
            <p:cNvPr id="44" name="AutoShape 81"/>
            <p:cNvSpPr>
              <a:spLocks noChangeArrowheads="1"/>
            </p:cNvSpPr>
            <p:nvPr/>
          </p:nvSpPr>
          <p:spPr bwMode="gray">
            <a:xfrm>
              <a:off x="1537" y="1899"/>
              <a:ext cx="2735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5" name="AutoShape 8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120" name="Text Box 83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知道</a:t>
              </a:r>
              <a:r>
                <a:rPr lang="zh-CN" altLang="en-US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 </a:t>
              </a:r>
              <a:r>
                <a:rPr lang="en-US" alt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&amp; </a:t>
              </a:r>
              <a:r>
                <a:rPr 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认识</a:t>
              </a:r>
              <a:endParaRPr lang="en-US" altLang="zh-CN" b="1">
                <a:solidFill>
                  <a:schemeClr val="bg1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21" name="Text Box 84"/>
            <p:cNvSpPr txBox="1">
              <a:spLocks noChangeArrowheads="1"/>
            </p:cNvSpPr>
            <p:nvPr/>
          </p:nvSpPr>
          <p:spPr bwMode="gray">
            <a:xfrm>
              <a:off x="1393" y="1886"/>
              <a:ext cx="29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9</a:t>
              </a:r>
            </a:p>
          </p:txBody>
        </p:sp>
      </p:grpSp>
      <p:grpSp>
        <p:nvGrpSpPr>
          <p:cNvPr id="4108" name="Group 70"/>
          <p:cNvGrpSpPr>
            <a:grpSpLocks/>
          </p:cNvGrpSpPr>
          <p:nvPr/>
        </p:nvGrpSpPr>
        <p:grpSpPr bwMode="auto">
          <a:xfrm>
            <a:off x="4905375" y="4714875"/>
            <a:ext cx="3676650" cy="685800"/>
            <a:chOff x="1277" y="1824"/>
            <a:chExt cx="2995" cy="432"/>
          </a:xfrm>
        </p:grpSpPr>
        <p:sp>
          <p:nvSpPr>
            <p:cNvPr id="49" name="AutoShape 71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0" name="AutoShape 7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116" name="Text Box 73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练习打电话</a:t>
              </a:r>
              <a:endParaRPr lang="en-US" altLang="zh-CN" b="1">
                <a:solidFill>
                  <a:schemeClr val="bg1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17" name="Text Box 74"/>
            <p:cNvSpPr txBox="1">
              <a:spLocks noChangeArrowheads="1"/>
            </p:cNvSpPr>
            <p:nvPr/>
          </p:nvSpPr>
          <p:spPr bwMode="gray">
            <a:xfrm>
              <a:off x="1277" y="1886"/>
              <a:ext cx="42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10</a:t>
              </a:r>
            </a:p>
          </p:txBody>
        </p:sp>
      </p:grpSp>
      <p:grpSp>
        <p:nvGrpSpPr>
          <p:cNvPr id="4109" name="Group 80"/>
          <p:cNvGrpSpPr>
            <a:grpSpLocks/>
          </p:cNvGrpSpPr>
          <p:nvPr/>
        </p:nvGrpSpPr>
        <p:grpSpPr bwMode="auto">
          <a:xfrm>
            <a:off x="4929188" y="5572125"/>
            <a:ext cx="3786187" cy="685800"/>
            <a:chOff x="1296" y="1824"/>
            <a:chExt cx="2976" cy="432"/>
          </a:xfrm>
        </p:grpSpPr>
        <p:sp>
          <p:nvSpPr>
            <p:cNvPr id="54" name="AutoShape 81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5" name="AutoShape 82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112" name="Text Box 83">
              <a:hlinkClick r:id="rId1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</a:rPr>
                <a:t>Radicals</a:t>
              </a:r>
              <a:endParaRPr lang="en-US" altLang="zh-CN" b="1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4113" name="Text Box 84"/>
            <p:cNvSpPr txBox="1">
              <a:spLocks noChangeArrowheads="1"/>
            </p:cNvSpPr>
            <p:nvPr/>
          </p:nvSpPr>
          <p:spPr bwMode="gray">
            <a:xfrm>
              <a:off x="1296" y="1886"/>
              <a:ext cx="39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4"/>
          <p:cNvSpPr>
            <a:spLocks noChangeArrowheads="1"/>
          </p:cNvSpPr>
          <p:nvPr/>
        </p:nvSpPr>
        <p:spPr bwMode="auto">
          <a:xfrm>
            <a:off x="919504" y="1782514"/>
            <a:ext cx="60708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張老師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下</a:t>
            </a:r>
            <a:r>
              <a:rPr 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午</a:t>
            </a:r>
            <a:r>
              <a:rPr lang="zh-CN" sz="36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要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開會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r>
              <a:rPr lang="en-US" alt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(will) </a:t>
            </a:r>
            <a:br>
              <a:rPr lang="en-US" alt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</a:br>
            <a:r>
              <a:rPr lang="zh-TW" altLang="en-US" sz="3600" dirty="0" smtClean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李老師</a:t>
            </a:r>
            <a:r>
              <a:rPr lang="zh-CN" sz="3600" dirty="0" smtClean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下</a:t>
            </a:r>
            <a:r>
              <a:rPr lang="zh-CN" sz="3600" dirty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午</a:t>
            </a:r>
            <a:r>
              <a:rPr lang="zh-CN" sz="3600" u="sng" dirty="0" smtClean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不</a:t>
            </a:r>
            <a:r>
              <a:rPr lang="zh-TW" altLang="en-US" sz="3600" dirty="0" smtClean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開會</a:t>
            </a:r>
            <a:r>
              <a:rPr lang="zh-CN" sz="3600" dirty="0" smtClean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r>
              <a:rPr lang="en-US" altLang="zh-CN" sz="3600" dirty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(will not)</a:t>
            </a:r>
            <a:endParaRPr lang="zh-CN" altLang="en-US" sz="3600" dirty="0">
              <a:solidFill>
                <a:srgbClr val="00B05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CN" sz="3600" b="1" dirty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要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V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919504" y="3212976"/>
            <a:ext cx="38779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他今年</a:t>
            </a:r>
            <a:r>
              <a:rPr lang="zh-CN" sz="3600" u="sng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要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中國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en-US" altLang="zh-CN" sz="36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r>
              <a:rPr lang="zh-CN" sz="3600" dirty="0" smtClean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CN" sz="3600" dirty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今年</a:t>
            </a:r>
            <a:r>
              <a:rPr lang="zh-CN" sz="3600" u="sng" dirty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不</a:t>
            </a:r>
            <a:r>
              <a:rPr lang="zh-CN" sz="3600" dirty="0" smtClean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</a:t>
            </a:r>
            <a:r>
              <a:rPr lang="zh-TW" altLang="en-US" sz="3600" dirty="0" smtClean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中國</a:t>
            </a:r>
            <a:r>
              <a:rPr lang="zh-CN" sz="2400" dirty="0" smtClean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altLang="en-US" sz="2400" dirty="0">
              <a:solidFill>
                <a:srgbClr val="00B05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0485" name="矩形 4"/>
          <p:cNvSpPr>
            <a:spLocks noChangeArrowheads="1"/>
          </p:cNvSpPr>
          <p:nvPr/>
        </p:nvSpPr>
        <p:spPr bwMode="auto">
          <a:xfrm>
            <a:off x="877888" y="4643438"/>
            <a:ext cx="7582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我們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明</a:t>
            </a:r>
            <a:r>
              <a:rPr 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天</a:t>
            </a:r>
            <a:r>
              <a:rPr lang="zh-CN" sz="3600" u="sng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要</a:t>
            </a:r>
            <a:r>
              <a:rPr 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去打球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en-US" altLang="zh-CN" sz="36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r>
              <a:rPr lang="zh-CN" sz="3600" dirty="0" smtClean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白</a:t>
            </a:r>
            <a:r>
              <a:rPr lang="zh-CN" sz="3600" dirty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小姐明天</a:t>
            </a:r>
            <a:r>
              <a:rPr lang="zh-CN" sz="3600" u="sng" dirty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不</a:t>
            </a:r>
            <a:r>
              <a:rPr lang="zh-CN" sz="3600" dirty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去打球</a:t>
            </a:r>
            <a:r>
              <a:rPr lang="zh-CN" sz="2400" dirty="0">
                <a:solidFill>
                  <a:srgbClr val="00B05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altLang="en-US" sz="2400" dirty="0">
              <a:solidFill>
                <a:srgbClr val="00B05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  <p:bldP spid="204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CN" sz="3600" b="1" dirty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要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V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285750" y="2362200"/>
            <a:ext cx="72635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5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你今天晚上要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做</a:t>
            </a:r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什麼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zh-CN" altLang="en-US" sz="54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0487" name="矩形 4"/>
          <p:cNvSpPr>
            <a:spLocks noChangeArrowheads="1"/>
          </p:cNvSpPr>
          <p:nvPr/>
        </p:nvSpPr>
        <p:spPr bwMode="auto">
          <a:xfrm>
            <a:off x="285750" y="3857625"/>
            <a:ext cx="86485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5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你今天下午要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</a:t>
            </a:r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圖書館嗎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zh-CN" altLang="en-US" sz="54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3557" name="矩形 8"/>
          <p:cNvSpPr>
            <a:spLocks noChangeArrowheads="1"/>
          </p:cNvSpPr>
          <p:nvPr/>
        </p:nvSpPr>
        <p:spPr bwMode="auto">
          <a:xfrm>
            <a:off x="357188" y="1143000"/>
            <a:ext cx="211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(Pair work</a:t>
            </a:r>
            <a:r>
              <a:rPr lang="en-US" altLang="zh-CN" sz="32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3200" b="1">
              <a:solidFill>
                <a:schemeClr val="tx2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CN" sz="3600" b="1" dirty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要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V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539750" y="1484313"/>
            <a:ext cx="75819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ea typeface="宋体" pitchFamily="2" charset="-122"/>
              </a:rPr>
              <a:t>Note: </a:t>
            </a:r>
          </a:p>
          <a:p>
            <a:endParaRPr lang="en-US" altLang="zh-CN" sz="4000">
              <a:ea typeface="宋体" pitchFamily="2" charset="-122"/>
            </a:endParaRPr>
          </a:p>
          <a:p>
            <a:r>
              <a:rPr lang="en-US" altLang="zh-CN" sz="4000">
                <a:ea typeface="宋体" pitchFamily="2" charset="-122"/>
              </a:rPr>
              <a:t>The negation for this </a:t>
            </a:r>
            <a:r>
              <a:rPr lang="zh-CN" altLang="en-US" sz="4000" u="sng">
                <a:latin typeface="楷体_GB2312" pitchFamily="49" charset="-122"/>
                <a:ea typeface="楷体_GB2312" pitchFamily="49" charset="-122"/>
              </a:rPr>
              <a:t>要</a:t>
            </a:r>
            <a:r>
              <a:rPr lang="en-US" altLang="zh-CN" sz="4000" u="sng">
                <a:ea typeface="宋体" pitchFamily="2" charset="-122"/>
              </a:rPr>
              <a:t>V</a:t>
            </a:r>
            <a:r>
              <a:rPr lang="en-US" altLang="zh-CN" sz="4000">
                <a:ea typeface="宋体" pitchFamily="2" charset="-122"/>
              </a:rPr>
              <a:t> is </a:t>
            </a:r>
            <a:r>
              <a:rPr lang="zh-CN" altLang="en-US" sz="4000" u="sng">
                <a:latin typeface="楷体_GB2312" pitchFamily="49" charset="-122"/>
                <a:ea typeface="楷体_GB2312" pitchFamily="49" charset="-122"/>
              </a:rPr>
              <a:t>不</a:t>
            </a:r>
            <a:r>
              <a:rPr lang="en-US" altLang="zh-CN" sz="4000" u="sng">
                <a:ea typeface="宋体" pitchFamily="2" charset="-122"/>
              </a:rPr>
              <a:t>V</a:t>
            </a:r>
            <a:r>
              <a:rPr lang="en-US" altLang="zh-CN" sz="4000">
                <a:ea typeface="宋体" pitchFamily="2" charset="-122"/>
              </a:rPr>
              <a:t> .</a:t>
            </a:r>
            <a:endParaRPr lang="zh-CN" altLang="en-US" sz="400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4"/>
          <p:cNvSpPr>
            <a:spLocks noChangeArrowheads="1"/>
          </p:cNvSpPr>
          <p:nvPr/>
        </p:nvSpPr>
        <p:spPr bwMode="auto">
          <a:xfrm>
            <a:off x="3143250" y="1357313"/>
            <a:ext cx="2842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幾</a:t>
            </a:r>
            <a:r>
              <a:rPr lang="zh-CN" sz="2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－</a:t>
            </a:r>
            <a:r>
              <a:rPr lang="en-US" altLang="zh-CN" sz="2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 few (under 10)</a:t>
            </a:r>
            <a:endParaRPr lang="zh-CN" altLang="en-US" sz="24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幾 </a:t>
            </a:r>
            <a:r>
              <a:rPr lang="en-US" altLang="zh-TW" sz="3600" b="1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(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几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) 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ea typeface="华文楷体"/>
              </a:rPr>
              <a:t>for 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approximate numbers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2532" name="矩形 4"/>
          <p:cNvSpPr>
            <a:spLocks noChangeArrowheads="1"/>
          </p:cNvSpPr>
          <p:nvPr/>
        </p:nvSpPr>
        <p:spPr bwMode="auto">
          <a:xfrm>
            <a:off x="3357563" y="5500688"/>
            <a:ext cx="2492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6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幾個人</a:t>
            </a:r>
            <a:endParaRPr lang="zh-CN" altLang="en-US" sz="60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25605" name="Picture 6" descr="G:\PRODUCTION_GENERAL\Image Processing\processed\PRO_IC1_4e_TB_ConvertedImages\JPG 72 DPI-for webscreen\AdobeStock_57415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773238"/>
            <a:ext cx="56149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4"/>
          <p:cNvSpPr>
            <a:spLocks noChangeArrowheads="1"/>
          </p:cNvSpPr>
          <p:nvPr/>
        </p:nvSpPr>
        <p:spPr bwMode="auto">
          <a:xfrm>
            <a:off x="785813" y="1143000"/>
            <a:ext cx="77030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Times New Roman" pitchFamily="18" charset="0"/>
                <a:ea typeface="楷体_GB2312" pitchFamily="49" charset="-122"/>
              </a:rPr>
              <a:t>你</a:t>
            </a:r>
            <a:r>
              <a:rPr lang="zh-TW" altLang="en-US" sz="4000" dirty="0" smtClean="0">
                <a:latin typeface="Times New Roman" pitchFamily="18" charset="0"/>
                <a:ea typeface="楷体_GB2312" pitchFamily="49" charset="-122"/>
              </a:rPr>
              <a:t>認識美國朋友嗎</a:t>
            </a:r>
            <a:r>
              <a:rPr lang="zh-CN" altLang="en-US" sz="4000" dirty="0" smtClean="0">
                <a:latin typeface="Times New Roman" pitchFamily="18" charset="0"/>
                <a:ea typeface="楷体_GB2312" pitchFamily="49" charset="-122"/>
              </a:rPr>
              <a:t>？</a:t>
            </a:r>
            <a:r>
              <a:rPr lang="en-US" altLang="zh-CN" sz="4000" dirty="0">
                <a:latin typeface="Times New Roman" pitchFamily="18" charset="0"/>
                <a:ea typeface="楷体_GB2312" pitchFamily="49" charset="-122"/>
              </a:rPr>
              <a:t>I know a few.</a:t>
            </a:r>
            <a:endParaRPr lang="zh-CN" altLang="en-US" sz="4000" dirty="0">
              <a:solidFill>
                <a:srgbClr val="00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幾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ea typeface="华文楷体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for approximate numbers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4582" name="矩形 4"/>
          <p:cNvSpPr>
            <a:spLocks noChangeArrowheads="1"/>
          </p:cNvSpPr>
          <p:nvPr/>
        </p:nvSpPr>
        <p:spPr bwMode="auto">
          <a:xfrm>
            <a:off x="1571625" y="5643563"/>
            <a:ext cx="71096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認識幾個美國朋友。</a:t>
            </a:r>
            <a:endParaRPr lang="zh-CN" altLang="en-US" sz="54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26629" name="Picture 6" descr="G:\PRODUCTION_GENERAL\Image Processing\processed\PRO_IC1_4e_TB_ConvertedImages\JPG 72 DPI-for webscreen\CuteStudentsPosingfor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916113"/>
            <a:ext cx="5400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2000250" y="1071563"/>
            <a:ext cx="60260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Times New Roman" pitchFamily="18" charset="0"/>
                <a:ea typeface="楷体_GB2312" pitchFamily="49" charset="-122"/>
              </a:rPr>
              <a:t>你有照</a:t>
            </a:r>
            <a:r>
              <a:rPr lang="zh-CN" altLang="en-US" sz="4000" dirty="0" smtClean="0">
                <a:latin typeface="Times New Roman" pitchFamily="18" charset="0"/>
                <a:ea typeface="楷体_GB2312" pitchFamily="49" charset="-122"/>
              </a:rPr>
              <a:t>片</a:t>
            </a:r>
            <a:r>
              <a:rPr lang="zh-TW" altLang="en-US" sz="4000" dirty="0" smtClean="0">
                <a:latin typeface="Times New Roman" pitchFamily="18" charset="0"/>
                <a:ea typeface="楷体_GB2312" pitchFamily="49" charset="-122"/>
              </a:rPr>
              <a:t>嗎</a:t>
            </a:r>
            <a:r>
              <a:rPr lang="zh-CN" altLang="en-US" sz="4000" dirty="0" smtClean="0">
                <a:latin typeface="Times New Roman" pitchFamily="18" charset="0"/>
                <a:ea typeface="楷体_GB2312" pitchFamily="49" charset="-122"/>
              </a:rPr>
              <a:t>？ </a:t>
            </a:r>
            <a:r>
              <a:rPr lang="en-US" altLang="zh-CN" sz="4000" dirty="0">
                <a:latin typeface="Times New Roman" pitchFamily="18" charset="0"/>
                <a:ea typeface="楷体_GB2312" pitchFamily="49" charset="-122"/>
              </a:rPr>
              <a:t>I have a few</a:t>
            </a:r>
            <a:endParaRPr lang="zh-CN" altLang="en-US" sz="4000" dirty="0">
              <a:solidFill>
                <a:srgbClr val="00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幾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ea typeface="华文楷体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for approximate numbers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6628" name="矩形 4"/>
          <p:cNvSpPr>
            <a:spLocks noChangeArrowheads="1"/>
          </p:cNvSpPr>
          <p:nvPr/>
        </p:nvSpPr>
        <p:spPr bwMode="auto">
          <a:xfrm>
            <a:off x="2928938" y="5715000"/>
            <a:ext cx="50321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CN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有</a:t>
            </a:r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幾張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照片</a:t>
            </a:r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altLang="en-US" sz="54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27653" name="Picture 6" descr="G:\PRODUCTION_GENERAL\Image Processing\processed\PRO_IC1_4e_TB_ConvertedImages\JPG 72 DPI-for webscreen\img-how_10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565400"/>
            <a:ext cx="172878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G:\PRODUCTION_GENERAL\Image Processing\processed\PRO_IC1_4e_TB_ConvertedImages\JPG 72 DPI-for webscreen\img-how_10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636838"/>
            <a:ext cx="15128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G:\PRODUCTION_GENERAL\Image Processing\processed\PRO_IC1_4e_TB_ConvertedImages\JPG 72 DPI-for webscreen\img-how_10.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2636838"/>
            <a:ext cx="1727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4"/>
          <p:cNvSpPr>
            <a:spLocks noChangeArrowheads="1"/>
          </p:cNvSpPr>
          <p:nvPr/>
        </p:nvSpPr>
        <p:spPr bwMode="auto">
          <a:xfrm>
            <a:off x="1851025" y="1292225"/>
            <a:ext cx="61209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Times New Roman" pitchFamily="18" charset="0"/>
                <a:ea typeface="楷体_GB2312" pitchFamily="49" charset="-122"/>
              </a:rPr>
              <a:t>你</a:t>
            </a:r>
            <a:r>
              <a:rPr lang="zh-CN" altLang="en-US" sz="4000" dirty="0" smtClean="0">
                <a:latin typeface="Times New Roman" pitchFamily="18" charset="0"/>
                <a:ea typeface="楷体_GB2312" pitchFamily="49" charset="-122"/>
              </a:rPr>
              <a:t>有</a:t>
            </a:r>
            <a:r>
              <a:rPr lang="zh-TW" altLang="en-US" sz="4000" dirty="0" smtClean="0">
                <a:latin typeface="Times New Roman" pitchFamily="18" charset="0"/>
                <a:ea typeface="楷体_GB2312" pitchFamily="49" charset="-122"/>
              </a:rPr>
              <a:t>問題嗎</a:t>
            </a:r>
            <a:r>
              <a:rPr lang="zh-CN" altLang="en-US" sz="4000" dirty="0" smtClean="0">
                <a:latin typeface="Times New Roman" pitchFamily="18" charset="0"/>
                <a:ea typeface="楷体_GB2312" pitchFamily="49" charset="-122"/>
              </a:rPr>
              <a:t>？ </a:t>
            </a:r>
            <a:r>
              <a:rPr lang="en-US" altLang="zh-CN" sz="4000" dirty="0">
                <a:latin typeface="Times New Roman" pitchFamily="18" charset="0"/>
                <a:ea typeface="楷体_GB2312" pitchFamily="49" charset="-122"/>
              </a:rPr>
              <a:t>I have a few.</a:t>
            </a:r>
            <a:endParaRPr lang="zh-CN" altLang="en-US" sz="4000" dirty="0">
              <a:solidFill>
                <a:srgbClr val="00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幾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ea typeface="华文楷体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for approximate numbers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9700" name="矩形 4"/>
          <p:cNvSpPr>
            <a:spLocks noChangeArrowheads="1"/>
          </p:cNvSpPr>
          <p:nvPr/>
        </p:nvSpPr>
        <p:spPr bwMode="auto">
          <a:xfrm>
            <a:off x="2571750" y="5572125"/>
            <a:ext cx="50321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5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有</a:t>
            </a:r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幾個問題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altLang="en-US" sz="54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28677" name="Picture 10" descr="G:\PRODUCTION_GENERAL\Image Processing\processed\PRO_IC1_4e_TB_ConvertedImages\JPG 72 DPI-for webscreen\img-how_2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060575"/>
            <a:ext cx="48768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4"/>
          <p:cNvSpPr>
            <a:spLocks noChangeArrowheads="1"/>
          </p:cNvSpPr>
          <p:nvPr/>
        </p:nvSpPr>
        <p:spPr bwMode="auto">
          <a:xfrm>
            <a:off x="871538" y="1214438"/>
            <a:ext cx="75376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Times New Roman" pitchFamily="18" charset="0"/>
                <a:ea typeface="楷体_GB2312" pitchFamily="49" charset="-122"/>
              </a:rPr>
              <a:t>昨天晚上</a:t>
            </a:r>
            <a:r>
              <a:rPr lang="zh-CN" altLang="en-US" sz="2800" dirty="0" smtClean="0">
                <a:latin typeface="Times New Roman" pitchFamily="18" charset="0"/>
                <a:ea typeface="楷体_GB2312" pitchFamily="49" charset="-122"/>
              </a:rPr>
              <a:t>你</a:t>
            </a:r>
            <a:r>
              <a:rPr lang="zh-TW" altLang="en-US" sz="2800" dirty="0">
                <a:latin typeface="Times New Roman" pitchFamily="18" charset="0"/>
                <a:ea typeface="楷体_GB2312" pitchFamily="49" charset="-122"/>
              </a:rPr>
              <a:t>吃</a:t>
            </a:r>
            <a:r>
              <a:rPr lang="zh-CN" altLang="en-US" sz="2800" dirty="0" smtClean="0">
                <a:latin typeface="Times New Roman" pitchFamily="18" charset="0"/>
                <a:ea typeface="楷体_GB2312" pitchFamily="49" charset="-122"/>
              </a:rPr>
              <a:t>什</a:t>
            </a:r>
            <a:r>
              <a:rPr lang="zh-TW" altLang="en-US" sz="2800" dirty="0" smtClean="0">
                <a:latin typeface="Times New Roman" pitchFamily="18" charset="0"/>
                <a:ea typeface="楷体_GB2312" pitchFamily="49" charset="-122"/>
              </a:rPr>
              <a:t>麼了</a:t>
            </a:r>
            <a:r>
              <a:rPr lang="zh-CN" altLang="en-US" sz="2800" dirty="0" smtClean="0">
                <a:latin typeface="Times New Roman" pitchFamily="18" charset="0"/>
                <a:ea typeface="楷体_GB2312" pitchFamily="49" charset="-122"/>
              </a:rPr>
              <a:t>？</a:t>
            </a:r>
            <a:r>
              <a:rPr lang="en-US" altLang="zh-CN" sz="2800" dirty="0" smtClean="0">
                <a:latin typeface="Times New Roman" pitchFamily="18" charset="0"/>
                <a:ea typeface="楷体_GB2312" pitchFamily="49" charset="-122"/>
              </a:rPr>
              <a:t>Had a few slices of pizza.</a:t>
            </a:r>
            <a:endParaRPr lang="zh-CN" altLang="en-US" sz="2800" dirty="0">
              <a:solidFill>
                <a:srgbClr val="00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Times New Roman"/>
                <a:ea typeface="华文楷体"/>
              </a:rPr>
              <a:t>幾 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ea typeface="华文楷体"/>
              </a:rPr>
              <a:t>for 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approximate numbers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0724" name="矩形 4"/>
          <p:cNvSpPr>
            <a:spLocks noChangeArrowheads="1"/>
          </p:cNvSpPr>
          <p:nvPr/>
        </p:nvSpPr>
        <p:spPr bwMode="auto">
          <a:xfrm>
            <a:off x="1476375" y="5572125"/>
            <a:ext cx="70487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昨天晚上</a:t>
            </a:r>
            <a:r>
              <a:rPr lang="zh-CN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吃</a:t>
            </a:r>
            <a:r>
              <a:rPr lang="zh-CN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了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幾片</a:t>
            </a:r>
            <a:r>
              <a:rPr lang="en-US" altLang="zh-TW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Pizza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altLang="en-US" sz="44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29701" name="Picture 6" descr="G:\PRODUCTION_GENERAL\Image Processing\processed\PRO_IC1_4e_TB_ConvertedImages\JPG 72 DPI-for webscreen\img-opener_3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060575"/>
            <a:ext cx="46799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4"/>
          <p:cNvSpPr>
            <a:spLocks noChangeArrowheads="1"/>
          </p:cNvSpPr>
          <p:nvPr/>
        </p:nvSpPr>
        <p:spPr bwMode="auto">
          <a:xfrm>
            <a:off x="1857375" y="1143000"/>
            <a:ext cx="69229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Times New Roman" pitchFamily="18" charset="0"/>
                <a:ea typeface="楷体_GB2312" pitchFamily="49" charset="-122"/>
              </a:rPr>
              <a:t>你</a:t>
            </a:r>
            <a:r>
              <a:rPr lang="zh-TW" altLang="en-US" sz="4400" dirty="0" smtClean="0">
                <a:latin typeface="Times New Roman" pitchFamily="18" charset="0"/>
                <a:ea typeface="楷体_GB2312" pitchFamily="49" charset="-122"/>
              </a:rPr>
              <a:t>們</a:t>
            </a:r>
            <a:r>
              <a:rPr lang="zh-CN" altLang="en-US" sz="4400" dirty="0" smtClean="0">
                <a:latin typeface="Times New Roman" pitchFamily="18" charset="0"/>
                <a:ea typeface="楷体_GB2312" pitchFamily="49" charset="-122"/>
              </a:rPr>
              <a:t>想</a:t>
            </a:r>
            <a:r>
              <a:rPr lang="zh-CN" altLang="en-US" sz="4400" dirty="0">
                <a:latin typeface="Times New Roman" pitchFamily="18" charset="0"/>
                <a:ea typeface="楷体_GB2312" pitchFamily="49" charset="-122"/>
              </a:rPr>
              <a:t>喝</a:t>
            </a:r>
            <a:r>
              <a:rPr lang="zh-CN" altLang="en-US" sz="4400" dirty="0" smtClean="0">
                <a:latin typeface="Times New Roman" pitchFamily="18" charset="0"/>
                <a:ea typeface="楷体_GB2312" pitchFamily="49" charset="-122"/>
              </a:rPr>
              <a:t>什</a:t>
            </a:r>
            <a:r>
              <a:rPr lang="zh-TW" altLang="en-US" sz="4400" dirty="0">
                <a:latin typeface="Times New Roman" pitchFamily="18" charset="0"/>
                <a:ea typeface="楷体_GB2312" pitchFamily="49" charset="-122"/>
              </a:rPr>
              <a:t>麼</a:t>
            </a:r>
            <a:r>
              <a:rPr lang="zh-CN" altLang="en-US" sz="4400" dirty="0" smtClean="0">
                <a:latin typeface="Times New Roman" pitchFamily="18" charset="0"/>
                <a:ea typeface="楷体_GB2312" pitchFamily="49" charset="-122"/>
              </a:rPr>
              <a:t>？</a:t>
            </a:r>
            <a:r>
              <a:rPr lang="en-US" altLang="zh-CN" sz="4400" dirty="0">
                <a:latin typeface="Times New Roman" pitchFamily="18" charset="0"/>
                <a:ea typeface="楷体_GB2312" pitchFamily="49" charset="-122"/>
              </a:rPr>
              <a:t>Some water.</a:t>
            </a:r>
            <a:endParaRPr lang="zh-CN" altLang="en-US" sz="4400" dirty="0">
              <a:solidFill>
                <a:srgbClr val="00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幾 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ea typeface="华文楷体"/>
              </a:rPr>
              <a:t>for 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approximate numbers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1748" name="矩形 4"/>
          <p:cNvSpPr>
            <a:spLocks noChangeArrowheads="1"/>
          </p:cNvSpPr>
          <p:nvPr/>
        </p:nvSpPr>
        <p:spPr bwMode="auto">
          <a:xfrm>
            <a:off x="899592" y="5229200"/>
            <a:ext cx="50321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給我們幾杯水。</a:t>
            </a:r>
            <a:endParaRPr lang="zh-CN" altLang="en-US" sz="54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30725" name="Picture 7" descr="G:\PRODUCTION_GENERAL\Image Processing\processed\PRO_IC1_4e_TB_ConvertedImages\JPG 72 DPI-for webscreen\img-lang_5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353" y="2132856"/>
            <a:ext cx="7874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70053" y="2968108"/>
            <a:ext cx="5258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5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們</a:t>
            </a:r>
            <a:r>
              <a:rPr lang="zh-CN" altLang="en-US" sz="5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想喝</a:t>
            </a:r>
            <a:r>
              <a:rPr lang="zh-TW" altLang="en-US" sz="5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一點</a:t>
            </a:r>
            <a:r>
              <a:rPr lang="zh-CN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水</a:t>
            </a:r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幾 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ea typeface="华文楷体"/>
              </a:rPr>
              <a:t>for 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approximate numbers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2772" name="矩形 4"/>
          <p:cNvSpPr>
            <a:spLocks noChangeArrowheads="1"/>
          </p:cNvSpPr>
          <p:nvPr/>
        </p:nvSpPr>
        <p:spPr bwMode="auto">
          <a:xfrm>
            <a:off x="2143125" y="5572125"/>
            <a:ext cx="57246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得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</a:t>
            </a:r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幾個電話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altLang="en-US" sz="54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2770" name="矩形 4"/>
          <p:cNvSpPr>
            <a:spLocks noChangeArrowheads="1"/>
          </p:cNvSpPr>
          <p:nvPr/>
        </p:nvSpPr>
        <p:spPr bwMode="auto">
          <a:xfrm>
            <a:off x="1857375" y="1158875"/>
            <a:ext cx="57257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Times New Roman" pitchFamily="18" charset="0"/>
                <a:ea typeface="楷体_GB2312" pitchFamily="49" charset="-122"/>
              </a:rPr>
              <a:t>你</a:t>
            </a:r>
            <a:r>
              <a:rPr lang="zh-TW" altLang="en-US" sz="4400" dirty="0" smtClean="0">
                <a:latin typeface="Times New Roman" pitchFamily="18" charset="0"/>
                <a:ea typeface="楷体_GB2312" pitchFamily="49" charset="-122"/>
              </a:rPr>
              <a:t>得</a:t>
            </a:r>
            <a:r>
              <a:rPr lang="zh-CN" altLang="en-US" sz="4400" dirty="0" smtClean="0">
                <a:latin typeface="Times New Roman" pitchFamily="18" charset="0"/>
                <a:ea typeface="楷体_GB2312" pitchFamily="49" charset="-122"/>
              </a:rPr>
              <a:t>打</a:t>
            </a:r>
            <a:r>
              <a:rPr lang="zh-TW" altLang="en-US" sz="4400" dirty="0" smtClean="0">
                <a:latin typeface="Times New Roman" pitchFamily="18" charset="0"/>
                <a:ea typeface="楷体_GB2312" pitchFamily="49" charset="-122"/>
              </a:rPr>
              <a:t>電話嗎</a:t>
            </a:r>
            <a:r>
              <a:rPr lang="zh-CN" altLang="en-US" sz="4400" dirty="0" smtClean="0">
                <a:latin typeface="Times New Roman" pitchFamily="18" charset="0"/>
                <a:ea typeface="楷体_GB2312" pitchFamily="49" charset="-122"/>
              </a:rPr>
              <a:t>？</a:t>
            </a:r>
            <a:r>
              <a:rPr lang="en-US" altLang="zh-CN" sz="4400" dirty="0">
                <a:latin typeface="Times New Roman" pitchFamily="18" charset="0"/>
                <a:ea typeface="楷体_GB2312" pitchFamily="49" charset="-122"/>
              </a:rPr>
              <a:t>A few.</a:t>
            </a:r>
            <a:endParaRPr lang="zh-CN" altLang="en-US" sz="4400" dirty="0">
              <a:solidFill>
                <a:srgbClr val="00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31749" name="Picture 9" descr="G:\PRODUCTION_GENERAL\Image Processing\processed\PRO_IC1_4e_TB_ConvertedImages\JPG 72 DPI-for webscreen\AdobeStock_32556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989138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打電話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148" name="矩形 4"/>
          <p:cNvSpPr>
            <a:spLocks noChangeArrowheads="1"/>
          </p:cNvSpPr>
          <p:nvPr/>
        </p:nvSpPr>
        <p:spPr bwMode="auto">
          <a:xfrm>
            <a:off x="1571625" y="1357313"/>
            <a:ext cx="2698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他給誰打電話？</a:t>
            </a:r>
            <a:endParaRPr lang="zh-CN" altLang="en-US" sz="28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6149" name="矩形 5"/>
          <p:cNvSpPr>
            <a:spLocks noChangeArrowheads="1"/>
          </p:cNvSpPr>
          <p:nvPr/>
        </p:nvSpPr>
        <p:spPr bwMode="auto">
          <a:xfrm>
            <a:off x="6357938" y="1357313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媽媽</a:t>
            </a:r>
            <a:endParaRPr lang="zh-CN" altLang="en-US" sz="32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6150" name="矩形 6"/>
          <p:cNvSpPr>
            <a:spLocks noChangeArrowheads="1"/>
          </p:cNvSpPr>
          <p:nvPr/>
        </p:nvSpPr>
        <p:spPr bwMode="auto">
          <a:xfrm>
            <a:off x="2439988" y="5357813"/>
            <a:ext cx="37753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他給媽媽打電話</a:t>
            </a:r>
            <a:endParaRPr lang="zh-CN" altLang="en-US" sz="4000" dirty="0"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5126" name="Picture 9" descr="G:\PRODUCTION_GENERAL\Image Processing\processed\PRO_IC1_4e_TB_ConvertedImages\JPG 72 DPI-for webscreen\AdobeStock_68353181.jpg"/>
          <p:cNvPicPr>
            <a:picLocks noChangeAspect="1" noChangeArrowheads="1"/>
          </p:cNvPicPr>
          <p:nvPr/>
        </p:nvPicPr>
        <p:blipFill>
          <a:blip r:embed="rId3" cstate="print"/>
          <a:srcRect l="16573" r="36948"/>
          <a:stretch>
            <a:fillRect/>
          </a:stretch>
        </p:blipFill>
        <p:spPr bwMode="auto">
          <a:xfrm>
            <a:off x="1763713" y="1916113"/>
            <a:ext cx="2303462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5" descr="G:\PRODUCTION_GENERAL\Image Processing\processed\PRO_IC1_4e_TB_ConvertedImages\JPG 72 DPI-for webscreen\AdobeStock_98214458.jpg"/>
          <p:cNvPicPr>
            <a:picLocks noChangeAspect="1" noChangeArrowheads="1"/>
          </p:cNvPicPr>
          <p:nvPr/>
        </p:nvPicPr>
        <p:blipFill>
          <a:blip r:embed="rId4" cstate="print"/>
          <a:srcRect l="75208" t="10968" b="21533"/>
          <a:stretch>
            <a:fillRect/>
          </a:stretch>
        </p:blipFill>
        <p:spPr bwMode="auto">
          <a:xfrm>
            <a:off x="6011863" y="1916113"/>
            <a:ext cx="18002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4"/>
          <p:cNvSpPr>
            <a:spLocks noChangeArrowheads="1"/>
          </p:cNvSpPr>
          <p:nvPr/>
        </p:nvSpPr>
        <p:spPr bwMode="auto">
          <a:xfrm>
            <a:off x="280988" y="1143000"/>
            <a:ext cx="84936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Times New Roman" pitchFamily="18" charset="0"/>
                <a:ea typeface="楷体_GB2312" pitchFamily="49" charset="-122"/>
              </a:rPr>
              <a:t>王</a:t>
            </a:r>
            <a:r>
              <a:rPr lang="zh-CN" altLang="en-US" sz="4000" dirty="0" smtClean="0">
                <a:latin typeface="Times New Roman" pitchFamily="18" charset="0"/>
                <a:ea typeface="楷体_GB2312" pitchFamily="49" charset="-122"/>
              </a:rPr>
              <a:t>朋</a:t>
            </a:r>
            <a:r>
              <a:rPr lang="zh-TW" altLang="en-US" sz="4000" dirty="0">
                <a:latin typeface="Times New Roman" pitchFamily="18" charset="0"/>
                <a:ea typeface="楷体_GB2312" pitchFamily="49" charset="-122"/>
              </a:rPr>
              <a:t>請了誰</a:t>
            </a:r>
            <a:r>
              <a:rPr lang="zh-TW" altLang="en-US" sz="4000" dirty="0" smtClean="0">
                <a:latin typeface="Times New Roman" pitchFamily="18" charset="0"/>
                <a:ea typeface="楷体_GB2312" pitchFamily="49" charset="-122"/>
              </a:rPr>
              <a:t>去</a:t>
            </a:r>
            <a:r>
              <a:rPr lang="zh-TW" altLang="en-US" sz="4000" dirty="0">
                <a:latin typeface="Times New Roman" pitchFamily="18" charset="0"/>
                <a:ea typeface="楷体_GB2312" pitchFamily="49" charset="-122"/>
              </a:rPr>
              <a:t>吃</a:t>
            </a:r>
            <a:r>
              <a:rPr lang="zh-TW" altLang="en-US" sz="4000" dirty="0" smtClean="0">
                <a:latin typeface="Times New Roman" pitchFamily="18" charset="0"/>
                <a:ea typeface="楷体_GB2312" pitchFamily="49" charset="-122"/>
              </a:rPr>
              <a:t>飯</a:t>
            </a:r>
            <a:r>
              <a:rPr lang="zh-CN" altLang="en-US" sz="4000" dirty="0" smtClean="0">
                <a:latin typeface="Times New Roman" pitchFamily="18" charset="0"/>
                <a:ea typeface="楷体_GB2312" pitchFamily="49" charset="-122"/>
              </a:rPr>
              <a:t>？</a:t>
            </a:r>
            <a:r>
              <a:rPr lang="en-US" altLang="zh-CN" sz="4000" dirty="0">
                <a:latin typeface="Times New Roman" pitchFamily="18" charset="0"/>
                <a:ea typeface="楷体_GB2312" pitchFamily="49" charset="-122"/>
              </a:rPr>
              <a:t>A few classmates.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幾</a:t>
            </a:r>
            <a:r>
              <a:rPr lang="zh-TW" altLang="en-US" sz="3600" b="1" dirty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ea typeface="华文楷体"/>
              </a:rPr>
              <a:t>for 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approximate numbers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3796" name="矩形 4"/>
          <p:cNvSpPr>
            <a:spLocks noChangeArrowheads="1"/>
          </p:cNvSpPr>
          <p:nvPr/>
        </p:nvSpPr>
        <p:spPr bwMode="auto">
          <a:xfrm>
            <a:off x="571500" y="5572125"/>
            <a:ext cx="897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王</a:t>
            </a:r>
            <a:r>
              <a:rPr lang="zh-CN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朋</a:t>
            </a:r>
            <a:r>
              <a:rPr lang="zh-TW" altLang="en-US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請了幾個同學</a:t>
            </a:r>
            <a:r>
              <a:rPr lang="zh-CN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</a:t>
            </a:r>
            <a:r>
              <a:rPr lang="zh-CN" sz="4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</a:t>
            </a:r>
            <a:r>
              <a:rPr lang="zh-CN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家</a:t>
            </a:r>
            <a:r>
              <a:rPr lang="zh-TW" altLang="en-US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吃飯</a:t>
            </a:r>
            <a:r>
              <a:rPr lang="zh-CN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altLang="en-US" sz="48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32773" name="Picture 12" descr="G:\PRODUCTION_GENERAL\Image Processing\processed\PRO_IC1_4e_TB_ConvertedImages\JPG 72 DPI-for webscreen\IC_DVD_Grids_L5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916113"/>
            <a:ext cx="565308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4"/>
          <p:cNvSpPr>
            <a:spLocks noChangeArrowheads="1"/>
          </p:cNvSpPr>
          <p:nvPr/>
        </p:nvSpPr>
        <p:spPr bwMode="auto">
          <a:xfrm>
            <a:off x="3000375" y="1285875"/>
            <a:ext cx="42082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u="sng" dirty="0">
                <a:latin typeface="Times New Roman" pitchFamily="18" charset="0"/>
                <a:ea typeface="华文楷体" pitchFamily="2" charset="-122"/>
              </a:rPr>
              <a:t>Time</a:t>
            </a:r>
            <a:r>
              <a:rPr lang="en-US" altLang="zh-CN" sz="2400" b="1" dirty="0">
                <a:latin typeface="Times New Roman" pitchFamily="18" charset="0"/>
                <a:ea typeface="华文楷体" pitchFamily="2" charset="-122"/>
              </a:rPr>
              <a:t> + </a:t>
            </a:r>
            <a:r>
              <a:rPr lang="zh-TW" altLang="en-US" sz="2400" b="1" u="sng" dirty="0" smtClean="0">
                <a:latin typeface="Times New Roman" pitchFamily="18" charset="0"/>
                <a:ea typeface="华文楷体" pitchFamily="2" charset="-122"/>
              </a:rPr>
              <a:t>以後</a:t>
            </a:r>
            <a:r>
              <a:rPr lang="zh-CN" sz="2400" dirty="0" smtClean="0">
                <a:latin typeface="Times New Roman" pitchFamily="18" charset="0"/>
                <a:ea typeface="华文楷体" pitchFamily="2" charset="-122"/>
              </a:rPr>
              <a:t>－</a:t>
            </a:r>
            <a:r>
              <a:rPr lang="zh-CN" altLang="en-US" sz="2400" dirty="0" smtClean="0">
                <a:latin typeface="Times New Roman" pitchFamily="18" charset="0"/>
                <a:ea typeface="华文楷体" pitchFamily="2" charset="-122"/>
              </a:rPr>
              <a:t>  </a:t>
            </a:r>
            <a:r>
              <a:rPr lang="en-US" altLang="zh-CN" sz="2400" dirty="0">
                <a:latin typeface="Times New Roman" pitchFamily="18" charset="0"/>
                <a:ea typeface="华文楷体" pitchFamily="2" charset="-122"/>
              </a:rPr>
              <a:t>after </a:t>
            </a:r>
            <a:r>
              <a:rPr lang="en-US" altLang="zh-CN" sz="2400" u="sng" dirty="0">
                <a:latin typeface="Times New Roman" pitchFamily="18" charset="0"/>
                <a:ea typeface="华文楷体" pitchFamily="2" charset="-122"/>
              </a:rPr>
              <a:t>Time</a:t>
            </a:r>
            <a:endParaRPr lang="zh-CN" altLang="zh-CN" sz="2400" dirty="0"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2400" dirty="0">
                <a:latin typeface="Times New Roman" pitchFamily="18" charset="0"/>
                <a:ea typeface="华文楷体" pitchFamily="2" charset="-122"/>
              </a:rPr>
              <a:t>  (Reversed order from English!)</a:t>
            </a:r>
            <a:endParaRPr lang="zh-CN" altLang="en-US" sz="24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u="sng" dirty="0">
                <a:solidFill>
                  <a:schemeClr val="bg1"/>
                </a:solidFill>
                <a:latin typeface="Times New Roman"/>
                <a:ea typeface="华文楷体"/>
              </a:rPr>
              <a:t>Time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 + </a:t>
            </a:r>
            <a:r>
              <a:rPr lang="zh-TW" altLang="en-US" sz="3600" b="1" u="sng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以後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5844" name="矩形 4"/>
          <p:cNvSpPr>
            <a:spLocks noChangeArrowheads="1"/>
          </p:cNvSpPr>
          <p:nvPr/>
        </p:nvSpPr>
        <p:spPr bwMode="auto">
          <a:xfrm>
            <a:off x="785813" y="2857500"/>
            <a:ext cx="79752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5400" dirty="0" smtClean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</a:rPr>
              <a:t>什麼時候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</a:rPr>
              <a:t>回</a:t>
            </a:r>
            <a:r>
              <a:rPr lang="zh-CN" sz="5400" dirty="0">
                <a:latin typeface="Times New Roman" pitchFamily="18" charset="0"/>
                <a:ea typeface="华文楷体" pitchFamily="2" charset="-122"/>
              </a:rPr>
              <a:t>家？</a:t>
            </a:r>
            <a:r>
              <a:rPr lang="en-US" altLang="zh-CN" sz="5400" dirty="0">
                <a:latin typeface="Times New Roman" pitchFamily="18" charset="0"/>
                <a:ea typeface="华文楷体" pitchFamily="2" charset="-122"/>
              </a:rPr>
              <a:t>(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after</a:t>
            </a:r>
            <a:r>
              <a:rPr lang="en-US" altLang="zh-CN" sz="5400" dirty="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5400" dirty="0">
                <a:solidFill>
                  <a:srgbClr val="0070C0"/>
                </a:solidFill>
                <a:latin typeface="Times New Roman" pitchFamily="18" charset="0"/>
                <a:ea typeface="华文楷体" pitchFamily="2" charset="-122"/>
              </a:rPr>
              <a:t>4</a:t>
            </a:r>
            <a:r>
              <a:rPr lang="en-US" altLang="zh-CN" sz="5400" dirty="0">
                <a:latin typeface="Times New Roman" pitchFamily="18" charset="0"/>
                <a:ea typeface="华文楷体" pitchFamily="2" charset="-122"/>
              </a:rPr>
              <a:t>)</a:t>
            </a:r>
            <a:endParaRPr lang="zh-CN" altLang="zh-CN" sz="54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5845" name="矩形 4"/>
          <p:cNvSpPr>
            <a:spLocks noChangeArrowheads="1"/>
          </p:cNvSpPr>
          <p:nvPr/>
        </p:nvSpPr>
        <p:spPr bwMode="auto">
          <a:xfrm>
            <a:off x="1714500" y="4357688"/>
            <a:ext cx="59170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400" dirty="0">
                <a:ea typeface="宋体" pitchFamily="2" charset="-122"/>
                <a:cs typeface="Times New Roman" pitchFamily="18" charset="0"/>
              </a:rPr>
              <a:t> 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5400" dirty="0" smtClean="0">
                <a:solidFill>
                  <a:srgbClr val="0070C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四點</a:t>
            </a:r>
            <a:r>
              <a:rPr lang="zh-TW" altLang="en-US" sz="5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以後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回</a:t>
            </a:r>
            <a:r>
              <a:rPr lang="zh-CN" sz="5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家。</a:t>
            </a:r>
            <a:endParaRPr lang="zh-CN" altLang="en-US" sz="54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/>
      <p:bldP spid="358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u="sng" dirty="0">
                <a:solidFill>
                  <a:schemeClr val="bg1"/>
                </a:solidFill>
                <a:latin typeface="Times New Roman"/>
                <a:ea typeface="华文楷体"/>
              </a:rPr>
              <a:t>Time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 + </a:t>
            </a:r>
            <a:r>
              <a:rPr lang="zh-CN" sz="3600" b="1" u="sng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以</a:t>
            </a:r>
            <a:r>
              <a:rPr lang="zh-TW" altLang="en-US" sz="3600" b="1" u="sng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後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214313" y="2214563"/>
            <a:ext cx="9004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800" dirty="0" smtClean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TW" altLang="en-US" sz="4800" dirty="0" smtClean="0">
                <a:latin typeface="Times New Roman" pitchFamily="18" charset="0"/>
                <a:ea typeface="华文楷体" pitchFamily="2" charset="-122"/>
              </a:rPr>
              <a:t>什麼時候去中國</a:t>
            </a:r>
            <a:r>
              <a:rPr lang="zh-CN" sz="4800" dirty="0" smtClean="0">
                <a:latin typeface="Times New Roman" pitchFamily="18" charset="0"/>
                <a:ea typeface="华文楷体" pitchFamily="2" charset="-122"/>
              </a:rPr>
              <a:t>？</a:t>
            </a:r>
            <a:r>
              <a:rPr lang="zh-CN" altLang="en-US" sz="4800" dirty="0" smtClean="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4800" dirty="0">
                <a:latin typeface="Times New Roman" pitchFamily="18" charset="0"/>
                <a:ea typeface="华文楷体" pitchFamily="2" charset="-122"/>
              </a:rPr>
              <a:t>(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after</a:t>
            </a:r>
            <a:r>
              <a:rPr lang="en-US" altLang="zh-CN" sz="4800" dirty="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4800" dirty="0">
                <a:solidFill>
                  <a:srgbClr val="0070C0"/>
                </a:solidFill>
                <a:latin typeface="Times New Roman" pitchFamily="18" charset="0"/>
                <a:ea typeface="华文楷体" pitchFamily="2" charset="-122"/>
              </a:rPr>
              <a:t>June</a:t>
            </a:r>
            <a:r>
              <a:rPr lang="en-US" altLang="zh-CN" sz="4800" dirty="0">
                <a:latin typeface="Times New Roman" pitchFamily="18" charset="0"/>
                <a:ea typeface="华文楷体" pitchFamily="2" charset="-122"/>
              </a:rPr>
              <a:t>)</a:t>
            </a:r>
            <a:endParaRPr lang="zh-CN" altLang="zh-CN" sz="48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6869" name="矩形 4"/>
          <p:cNvSpPr>
            <a:spLocks noChangeArrowheads="1"/>
          </p:cNvSpPr>
          <p:nvPr/>
        </p:nvSpPr>
        <p:spPr bwMode="auto">
          <a:xfrm>
            <a:off x="1714500" y="4071938"/>
            <a:ext cx="64171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5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CN" sz="5400" dirty="0">
                <a:solidFill>
                  <a:srgbClr val="0070C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六</a:t>
            </a:r>
            <a:r>
              <a:rPr lang="zh-CN" sz="5400" dirty="0" smtClean="0">
                <a:solidFill>
                  <a:srgbClr val="0070C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月</a:t>
            </a:r>
            <a:r>
              <a:rPr lang="zh-TW" altLang="en-US" sz="5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以後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去中</a:t>
            </a:r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國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altLang="en-US" sz="54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u="sng" dirty="0">
                <a:solidFill>
                  <a:schemeClr val="bg1"/>
                </a:solidFill>
                <a:latin typeface="Times New Roman"/>
                <a:ea typeface="华文楷体"/>
              </a:rPr>
              <a:t>Time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 + </a:t>
            </a:r>
            <a:r>
              <a:rPr lang="zh-CN" sz="3600" b="1" u="sng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以</a:t>
            </a:r>
            <a:r>
              <a:rPr lang="zh-TW" altLang="en-US" sz="3600" b="1" u="sng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後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7892" name="矩形 4"/>
          <p:cNvSpPr>
            <a:spLocks noChangeArrowheads="1"/>
          </p:cNvSpPr>
          <p:nvPr/>
        </p:nvSpPr>
        <p:spPr bwMode="auto">
          <a:xfrm>
            <a:off x="15875" y="2357438"/>
            <a:ext cx="8665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600" dirty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</a:rPr>
              <a:t>什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</a:rPr>
              <a:t>麼時候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</a:rPr>
              <a:t>有空？</a:t>
            </a:r>
            <a:r>
              <a:rPr lang="zh-CN" altLang="en-US" sz="3600" dirty="0" smtClean="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3600" dirty="0">
                <a:latin typeface="Times New Roman" pitchFamily="18" charset="0"/>
                <a:ea typeface="华文楷体" pitchFamily="2" charset="-122"/>
              </a:rPr>
              <a:t>(not until 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after</a:t>
            </a:r>
            <a:r>
              <a:rPr lang="en-US" altLang="zh-CN" sz="3600" dirty="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3600" dirty="0">
                <a:solidFill>
                  <a:srgbClr val="0070C0"/>
                </a:solidFill>
                <a:latin typeface="Times New Roman" pitchFamily="18" charset="0"/>
                <a:ea typeface="华文楷体" pitchFamily="2" charset="-122"/>
              </a:rPr>
              <a:t>Thursday</a:t>
            </a:r>
            <a:r>
              <a:rPr lang="en-US" altLang="zh-CN" sz="3600" dirty="0">
                <a:latin typeface="Times New Roman" pitchFamily="18" charset="0"/>
                <a:ea typeface="华文楷体" pitchFamily="2" charset="-122"/>
              </a:rPr>
              <a:t>)</a:t>
            </a:r>
            <a:endParaRPr lang="zh-CN" altLang="zh-CN" sz="36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7893" name="矩形 4"/>
          <p:cNvSpPr>
            <a:spLocks noChangeArrowheads="1"/>
          </p:cNvSpPr>
          <p:nvPr/>
        </p:nvSpPr>
        <p:spPr bwMode="auto">
          <a:xfrm>
            <a:off x="1357313" y="4143375"/>
            <a:ext cx="61093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CN" sz="4400" dirty="0">
                <a:solidFill>
                  <a:srgbClr val="0070C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星期</a:t>
            </a:r>
            <a:r>
              <a:rPr lang="zh-CN" sz="4400" dirty="0" smtClean="0">
                <a:solidFill>
                  <a:srgbClr val="0070C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四</a:t>
            </a:r>
            <a:r>
              <a:rPr lang="zh-TW" altLang="en-US" sz="4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以後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才</a:t>
            </a:r>
            <a:r>
              <a:rPr 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有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空。</a:t>
            </a:r>
            <a:r>
              <a:rPr lang="zh-CN" altLang="en-US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 </a:t>
            </a:r>
            <a:r>
              <a:rPr lang="zh-CN" altLang="en-US" sz="44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u="sng" dirty="0">
                <a:solidFill>
                  <a:schemeClr val="bg1"/>
                </a:solidFill>
                <a:latin typeface="Times New Roman"/>
                <a:ea typeface="华文楷体"/>
              </a:rPr>
              <a:t>Time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 + </a:t>
            </a:r>
            <a:r>
              <a:rPr lang="zh-CN" sz="3600" b="1" u="sng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以</a:t>
            </a:r>
            <a:r>
              <a:rPr lang="zh-TW" altLang="en-US" sz="3600" b="1" u="sng" dirty="0" smtClean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後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8916" name="矩形 4"/>
          <p:cNvSpPr>
            <a:spLocks noChangeArrowheads="1"/>
          </p:cNvSpPr>
          <p:nvPr/>
        </p:nvSpPr>
        <p:spPr bwMode="auto">
          <a:xfrm>
            <a:off x="265113" y="2214563"/>
            <a:ext cx="86645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800" dirty="0">
                <a:latin typeface="Times New Roman" pitchFamily="18" charset="0"/>
                <a:ea typeface="华文楷体" pitchFamily="2" charset="-122"/>
              </a:rPr>
              <a:t>你今</a:t>
            </a:r>
            <a:r>
              <a:rPr lang="zh-CN" sz="4800" dirty="0" smtClean="0">
                <a:latin typeface="Times New Roman" pitchFamily="18" charset="0"/>
                <a:ea typeface="华文楷体" pitchFamily="2" charset="-122"/>
              </a:rPr>
              <a:t>天</a:t>
            </a:r>
            <a:r>
              <a:rPr lang="zh-TW" altLang="en-US" sz="4800" dirty="0" smtClean="0">
                <a:latin typeface="Times New Roman" pitchFamily="18" charset="0"/>
                <a:ea typeface="华文楷体" pitchFamily="2" charset="-122"/>
              </a:rPr>
              <a:t>幾點去學校</a:t>
            </a:r>
            <a:r>
              <a:rPr lang="zh-CN" sz="4800" dirty="0" smtClean="0">
                <a:latin typeface="Times New Roman" pitchFamily="18" charset="0"/>
                <a:ea typeface="华文楷体" pitchFamily="2" charset="-122"/>
              </a:rPr>
              <a:t>？</a:t>
            </a:r>
            <a:r>
              <a:rPr lang="zh-CN" altLang="en-US" sz="4800" dirty="0" smtClean="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4800" dirty="0">
                <a:latin typeface="Times New Roman" pitchFamily="18" charset="0"/>
                <a:ea typeface="华文楷体" pitchFamily="2" charset="-122"/>
              </a:rPr>
              <a:t>(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after</a:t>
            </a:r>
            <a:r>
              <a:rPr lang="en-US" altLang="zh-CN" sz="4800" dirty="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4800" dirty="0">
                <a:solidFill>
                  <a:srgbClr val="0070C0"/>
                </a:solidFill>
                <a:latin typeface="Times New Roman" pitchFamily="18" charset="0"/>
                <a:ea typeface="华文楷体" pitchFamily="2" charset="-122"/>
              </a:rPr>
              <a:t>9:30</a:t>
            </a:r>
            <a:r>
              <a:rPr lang="en-US" altLang="zh-CN" sz="4800" dirty="0">
                <a:latin typeface="Times New Roman" pitchFamily="18" charset="0"/>
                <a:ea typeface="华文楷体" pitchFamily="2" charset="-122"/>
              </a:rPr>
              <a:t>)</a:t>
            </a:r>
            <a:endParaRPr lang="zh-CN" altLang="zh-CN" sz="48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8917" name="矩形 4"/>
          <p:cNvSpPr>
            <a:spLocks noChangeArrowheads="1"/>
          </p:cNvSpPr>
          <p:nvPr/>
        </p:nvSpPr>
        <p:spPr bwMode="auto">
          <a:xfrm>
            <a:off x="428625" y="3835400"/>
            <a:ext cx="88408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5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我今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天</a:t>
            </a:r>
            <a:r>
              <a:rPr lang="zh-TW" altLang="en-US" sz="5400" dirty="0" smtClean="0">
                <a:solidFill>
                  <a:srgbClr val="0070C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九點半</a:t>
            </a:r>
            <a:r>
              <a:rPr lang="zh-CN" sz="5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以</a:t>
            </a:r>
            <a:r>
              <a:rPr lang="zh-TW" altLang="en-US" sz="5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後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</a:t>
            </a:r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學校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r>
              <a:rPr lang="zh-CN" altLang="en-US" sz="54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4"/>
          <p:cNvSpPr>
            <a:spLocks noChangeArrowheads="1"/>
          </p:cNvSpPr>
          <p:nvPr/>
        </p:nvSpPr>
        <p:spPr bwMode="auto">
          <a:xfrm>
            <a:off x="214313" y="1844675"/>
            <a:ext cx="91101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要是我</a:t>
            </a:r>
            <a:r>
              <a:rPr lang="zh-CN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有</a:t>
            </a:r>
            <a:r>
              <a:rPr lang="zh-TW" altLang="en-US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問題</a:t>
            </a:r>
            <a:r>
              <a:rPr lang="zh-CN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zh-CN" sz="32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就</a:t>
            </a:r>
            <a:r>
              <a:rPr lang="zh-TW" altLang="en-US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問</a:t>
            </a:r>
            <a:r>
              <a:rPr lang="zh-CN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老</a:t>
            </a:r>
            <a:r>
              <a:rPr 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师。</a:t>
            </a:r>
            <a:r>
              <a:rPr lang="zh-CN" altLang="en-US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</a:t>
            </a:r>
            <a:r>
              <a:rPr lang="en-US" alt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(remember to use </a:t>
            </a:r>
            <a:r>
              <a:rPr 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就</a:t>
            </a:r>
            <a:r>
              <a:rPr lang="en-US" alt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)</a:t>
            </a:r>
            <a:endParaRPr lang="zh-CN" altLang="en-US" sz="32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CN" sz="3600" b="1" dirty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要是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...</a:t>
            </a:r>
            <a:r>
              <a:rPr lang="zh-CN" sz="3600" b="1" dirty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就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...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0964" name="矩形 4"/>
          <p:cNvSpPr>
            <a:spLocks noChangeArrowheads="1"/>
          </p:cNvSpPr>
          <p:nvPr/>
        </p:nvSpPr>
        <p:spPr bwMode="auto">
          <a:xfrm>
            <a:off x="214313" y="2857500"/>
            <a:ext cx="88725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要是你今天太忙，我</a:t>
            </a:r>
            <a:r>
              <a:rPr lang="zh-CN" sz="3200" u="sng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就</a:t>
            </a:r>
            <a:r>
              <a:rPr 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明天来。</a:t>
            </a:r>
            <a:endParaRPr lang="en-US" altLang="zh-CN" sz="32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r>
              <a:rPr lang="zh-CN" altLang="en-US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(notice where </a:t>
            </a:r>
            <a:r>
              <a:rPr 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就</a:t>
            </a:r>
            <a:r>
              <a:rPr lang="zh-CN" altLang="en-US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is in relation to the second subject)</a:t>
            </a:r>
            <a:endParaRPr lang="zh-CN" altLang="zh-CN" sz="32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0965" name="矩形 4"/>
          <p:cNvSpPr>
            <a:spLocks noChangeArrowheads="1"/>
          </p:cNvSpPr>
          <p:nvPr/>
        </p:nvSpPr>
        <p:spPr bwMode="auto">
          <a:xfrm>
            <a:off x="214313" y="4273550"/>
            <a:ext cx="6237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要是你没有咖啡，我</a:t>
            </a:r>
            <a:r>
              <a:rPr lang="zh-CN" sz="3200" u="sng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就</a:t>
            </a:r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喝茶吧。 </a:t>
            </a:r>
            <a:r>
              <a:rPr lang="zh-CN" altLang="en-US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  </a:t>
            </a:r>
            <a:endParaRPr lang="zh-CN" altLang="en-US" sz="320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0966" name="矩形 4"/>
          <p:cNvSpPr>
            <a:spLocks noChangeArrowheads="1"/>
          </p:cNvSpPr>
          <p:nvPr/>
        </p:nvSpPr>
        <p:spPr bwMode="auto">
          <a:xfrm>
            <a:off x="214313" y="5273675"/>
            <a:ext cx="93153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要是你没有咖啡，你有</a:t>
            </a:r>
            <a:r>
              <a:rPr lang="zh-CN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什</a:t>
            </a:r>
            <a:r>
              <a:rPr lang="zh-TW" altLang="en-US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麼</a:t>
            </a:r>
            <a:r>
              <a:rPr lang="zh-CN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r>
              <a:rPr lang="zh-CN" altLang="en-US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(no </a:t>
            </a:r>
            <a:r>
              <a:rPr 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就</a:t>
            </a:r>
            <a:r>
              <a:rPr lang="zh-CN" altLang="en-US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 a question)  </a:t>
            </a:r>
            <a:endParaRPr lang="zh-CN" altLang="en-US" sz="32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4" grpId="0"/>
      <p:bldP spid="40965" grpId="0"/>
      <p:bldP spid="409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4"/>
          <p:cNvSpPr>
            <a:spLocks noChangeArrowheads="1"/>
          </p:cNvSpPr>
          <p:nvPr/>
        </p:nvSpPr>
        <p:spPr bwMode="auto">
          <a:xfrm>
            <a:off x="887413" y="2357438"/>
            <a:ext cx="58272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>
                <a:latin typeface="Times New Roman" pitchFamily="18" charset="0"/>
                <a:ea typeface="华文楷体" pitchFamily="2" charset="-122"/>
              </a:rPr>
              <a:t>要是你不知道，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</a:rPr>
              <a:t>問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谁</a:t>
            </a:r>
            <a:r>
              <a:rPr lang="zh-CN" sz="4000" dirty="0">
                <a:latin typeface="Times New Roman" pitchFamily="18" charset="0"/>
                <a:ea typeface="华文楷体" pitchFamily="2" charset="-122"/>
              </a:rPr>
              <a:t>？</a:t>
            </a:r>
            <a:endParaRPr lang="zh-CN" sz="40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CN" sz="3600" b="1" dirty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要是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...</a:t>
            </a:r>
            <a:r>
              <a:rPr lang="zh-CN" sz="3600" b="1" dirty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就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...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1988" name="矩形 4"/>
          <p:cNvSpPr>
            <a:spLocks noChangeArrowheads="1"/>
          </p:cNvSpPr>
          <p:nvPr/>
        </p:nvSpPr>
        <p:spPr bwMode="auto">
          <a:xfrm>
            <a:off x="857250" y="3506788"/>
            <a:ext cx="63401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要是我不知道，我</a:t>
            </a:r>
            <a:r>
              <a:rPr lang="zh-CN" sz="40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就</a:t>
            </a:r>
            <a:r>
              <a:rPr lang="zh-TW" altLang="en-US" sz="4000" u="sng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問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</a:t>
            </a:r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sz="4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1989" name="矩形 4"/>
          <p:cNvSpPr>
            <a:spLocks noChangeArrowheads="1"/>
          </p:cNvSpPr>
          <p:nvPr/>
        </p:nvSpPr>
        <p:spPr bwMode="auto">
          <a:xfrm>
            <a:off x="0" y="4752975"/>
            <a:ext cx="932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ea typeface="华文楷体" pitchFamily="2" charset="-122"/>
              </a:rPr>
              <a:t>(although there is no </a:t>
            </a:r>
            <a:r>
              <a:rPr lang="zh-CN" sz="2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就</a:t>
            </a:r>
            <a:r>
              <a:rPr lang="zh-CN" altLang="en-US" sz="240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2400">
                <a:latin typeface="Times New Roman" pitchFamily="18" charset="0"/>
                <a:ea typeface="华文楷体" pitchFamily="2" charset="-122"/>
              </a:rPr>
              <a:t>in the question, remember to use it in the answer)  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  <p:bldP spid="4198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1275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CN" sz="3600" b="1" dirty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要是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...</a:t>
            </a:r>
            <a:r>
              <a:rPr lang="zh-CN" sz="3600" b="1" dirty="0">
                <a:solidFill>
                  <a:schemeClr val="bg1"/>
                </a:solidFill>
                <a:latin typeface="Times New Roman"/>
                <a:ea typeface="华文楷体"/>
                <a:cs typeface="Times New Roman"/>
              </a:rPr>
              <a:t>就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ea typeface="华文楷体"/>
              </a:rPr>
              <a:t>...</a:t>
            </a:r>
            <a:endParaRPr lang="zh-CN" altLang="en-US" sz="3600" kern="0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1990" name="矩形 4"/>
          <p:cNvSpPr>
            <a:spLocks noChangeArrowheads="1"/>
          </p:cNvSpPr>
          <p:nvPr/>
        </p:nvSpPr>
        <p:spPr bwMode="auto">
          <a:xfrm>
            <a:off x="182563" y="2363788"/>
            <a:ext cx="85202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要是今天是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你的</a:t>
            </a:r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生日，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想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做什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麼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r>
              <a:rPr lang="zh-CN" altLang="en-US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 </a:t>
            </a:r>
            <a:endParaRPr lang="zh-CN" altLang="en-US" sz="4000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95263" y="3935413"/>
            <a:ext cx="74943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要是今天是</a:t>
            </a:r>
            <a:r>
              <a:rPr lang="zh-CN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的</a:t>
            </a:r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生日，</a:t>
            </a:r>
            <a:r>
              <a:rPr lang="zh-CN" altLang="en-US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我就</a:t>
            </a:r>
            <a:r>
              <a:rPr lang="en-US" alt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……</a:t>
            </a:r>
            <a:r>
              <a:rPr lang="zh-CN" altLang="en-US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 </a:t>
            </a:r>
          </a:p>
        </p:txBody>
      </p:sp>
      <p:sp>
        <p:nvSpPr>
          <p:cNvPr id="39941" name="矩形 8"/>
          <p:cNvSpPr>
            <a:spLocks noChangeArrowheads="1"/>
          </p:cNvSpPr>
          <p:nvPr/>
        </p:nvSpPr>
        <p:spPr bwMode="auto">
          <a:xfrm>
            <a:off x="357188" y="1143000"/>
            <a:ext cx="218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i="1">
                <a:solidFill>
                  <a:schemeClr val="tx2"/>
                </a:solidFill>
                <a:ea typeface="宋体" pitchFamily="2" charset="-122"/>
              </a:rPr>
              <a:t>(</a:t>
            </a:r>
            <a:r>
              <a:rPr lang="en-US" altLang="zh-CN" sz="3200" b="1" i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Pair work</a:t>
            </a:r>
            <a:r>
              <a:rPr lang="en-US" altLang="zh-CN" sz="4000" i="1">
                <a:solidFill>
                  <a:schemeClr val="tx2"/>
                </a:solidFill>
                <a:ea typeface="宋体" pitchFamily="2" charset="-122"/>
              </a:rPr>
              <a:t>)</a:t>
            </a:r>
            <a:endParaRPr lang="zh-CN" altLang="en-US" sz="4000">
              <a:solidFill>
                <a:schemeClr val="tx2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Radicals Review</a:t>
            </a:r>
            <a:endParaRPr lang="en-US" altLang="zh-CN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124" name="矩形 4"/>
          <p:cNvSpPr>
            <a:spLocks noChangeArrowheads="1"/>
          </p:cNvSpPr>
          <p:nvPr/>
        </p:nvSpPr>
        <p:spPr bwMode="auto">
          <a:xfrm>
            <a:off x="1785938" y="1571625"/>
            <a:ext cx="3008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彳（</a:t>
            </a:r>
            <a:r>
              <a:rPr lang="en-US" alt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step, pace</a:t>
            </a:r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）</a:t>
            </a:r>
            <a:endParaRPr lang="zh-CN" altLang="en-US" sz="320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125" name="矩形 5"/>
          <p:cNvSpPr>
            <a:spLocks noChangeArrowheads="1"/>
          </p:cNvSpPr>
          <p:nvPr/>
        </p:nvSpPr>
        <p:spPr bwMode="auto">
          <a:xfrm>
            <a:off x="4714875" y="1571625"/>
            <a:ext cx="2216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行、得、律</a:t>
            </a:r>
            <a:endParaRPr lang="zh-CN" altLang="en-US" sz="320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126" name="矩形 4"/>
          <p:cNvSpPr>
            <a:spLocks noChangeArrowheads="1"/>
          </p:cNvSpPr>
          <p:nvPr/>
        </p:nvSpPr>
        <p:spPr bwMode="auto">
          <a:xfrm>
            <a:off x="1830388" y="2273300"/>
            <a:ext cx="2079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宀（</a:t>
            </a:r>
            <a:r>
              <a:rPr lang="en-US" alt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roof</a:t>
            </a:r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）</a:t>
            </a:r>
            <a:endParaRPr lang="zh-CN" altLang="en-US" sz="320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127" name="矩形 5"/>
          <p:cNvSpPr>
            <a:spLocks noChangeArrowheads="1"/>
          </p:cNvSpPr>
          <p:nvPr/>
        </p:nvSpPr>
        <p:spPr bwMode="auto">
          <a:xfrm>
            <a:off x="4714875" y="2273300"/>
            <a:ext cx="2216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家、室、客</a:t>
            </a:r>
            <a:endParaRPr lang="zh-CN" altLang="en-US" sz="320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128" name="矩形 4"/>
          <p:cNvSpPr>
            <a:spLocks noChangeArrowheads="1"/>
          </p:cNvSpPr>
          <p:nvPr/>
        </p:nvSpPr>
        <p:spPr bwMode="auto">
          <a:xfrm>
            <a:off x="1785938" y="3130550"/>
            <a:ext cx="210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口</a:t>
            </a:r>
            <a:r>
              <a:rPr lang="zh-CN" altLang="en-US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</a:t>
            </a:r>
            <a:r>
              <a:rPr lang="en-US" alt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(mouth)</a:t>
            </a:r>
            <a:endParaRPr lang="zh-CN" altLang="en-US" sz="320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129" name="矩形 5"/>
          <p:cNvSpPr>
            <a:spLocks noChangeArrowheads="1"/>
          </p:cNvSpPr>
          <p:nvPr/>
        </p:nvSpPr>
        <p:spPr bwMode="auto">
          <a:xfrm>
            <a:off x="4764088" y="3130550"/>
            <a:ext cx="3969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喂、啊、吧</a:t>
            </a:r>
            <a:r>
              <a:rPr lang="zh-CN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、</a:t>
            </a:r>
            <a:r>
              <a:rPr lang="zh-TW" altLang="en-US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嗎</a:t>
            </a:r>
            <a:r>
              <a:rPr lang="zh-CN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、</a:t>
            </a:r>
            <a:r>
              <a:rPr 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呢</a:t>
            </a:r>
            <a:endParaRPr lang="zh-CN" altLang="en-US" sz="32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130" name="矩形 4"/>
          <p:cNvSpPr>
            <a:spLocks noChangeArrowheads="1"/>
          </p:cNvSpPr>
          <p:nvPr/>
        </p:nvSpPr>
        <p:spPr bwMode="auto">
          <a:xfrm>
            <a:off x="1808163" y="3987800"/>
            <a:ext cx="16658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糸</a:t>
            </a:r>
            <a:r>
              <a:rPr lang="zh-CN" altLang="en-US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</a:t>
            </a:r>
            <a:r>
              <a:rPr lang="en-US" alt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(silk)</a:t>
            </a:r>
            <a:endParaRPr lang="zh-CN" altLang="en-US" sz="32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131" name="矩形 5"/>
          <p:cNvSpPr>
            <a:spLocks noChangeArrowheads="1"/>
          </p:cNvSpPr>
          <p:nvPr/>
        </p:nvSpPr>
        <p:spPr bwMode="auto">
          <a:xfrm>
            <a:off x="4786313" y="3987800"/>
            <a:ext cx="1415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給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、</a:t>
            </a:r>
            <a:r>
              <a:rPr lang="zh-TW" altLang="en-US" sz="3200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練</a:t>
            </a:r>
            <a:endParaRPr lang="zh-CN" altLang="en-US" sz="3200" dirty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132" name="矩形 4"/>
          <p:cNvSpPr>
            <a:spLocks noChangeArrowheads="1"/>
          </p:cNvSpPr>
          <p:nvPr/>
        </p:nvSpPr>
        <p:spPr bwMode="auto">
          <a:xfrm>
            <a:off x="1808163" y="4773613"/>
            <a:ext cx="1824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門</a:t>
            </a:r>
            <a:r>
              <a:rPr lang="zh-CN" altLang="en-US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</a:t>
            </a:r>
            <a:r>
              <a:rPr lang="en-US" altLang="zh-CN" sz="3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(door)</a:t>
            </a:r>
            <a:endParaRPr lang="zh-CN" altLang="en-US" sz="32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133" name="矩形 5"/>
          <p:cNvSpPr>
            <a:spLocks noChangeArrowheads="1"/>
          </p:cNvSpPr>
          <p:nvPr/>
        </p:nvSpPr>
        <p:spPr bwMode="auto">
          <a:xfrm>
            <a:off x="4786313" y="4773613"/>
            <a:ext cx="1415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問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、</a:t>
            </a:r>
            <a:r>
              <a:rPr lang="zh-TW" altLang="en-US" sz="3200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間</a:t>
            </a:r>
            <a:endParaRPr lang="zh-CN" altLang="en-US" sz="3200" dirty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134" name="矩形 4"/>
          <p:cNvSpPr>
            <a:spLocks noChangeArrowheads="1"/>
          </p:cNvSpPr>
          <p:nvPr/>
        </p:nvSpPr>
        <p:spPr bwMode="auto">
          <a:xfrm>
            <a:off x="1808163" y="5559425"/>
            <a:ext cx="2373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竹</a:t>
            </a:r>
            <a:r>
              <a:rPr lang="zh-CN" altLang="en-US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</a:t>
            </a:r>
            <a:r>
              <a:rPr lang="en-US" alt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(bamboo)</a:t>
            </a:r>
            <a:endParaRPr lang="zh-CN" altLang="en-US" sz="320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135" name="矩形 5"/>
          <p:cNvSpPr>
            <a:spLocks noChangeArrowheads="1"/>
          </p:cNvSpPr>
          <p:nvPr/>
        </p:nvSpPr>
        <p:spPr bwMode="auto">
          <a:xfrm>
            <a:off x="4786313" y="5559425"/>
            <a:ext cx="1403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等、算</a:t>
            </a:r>
            <a:endParaRPr lang="zh-CN" altLang="en-US" sz="3200"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5132" grpId="0"/>
      <p:bldP spid="5133" grpId="0"/>
      <p:bldP spid="5134" grpId="0"/>
      <p:bldP spid="51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别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</a:t>
            </a:r>
            <a:endParaRPr lang="en-US" altLang="zh-CN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25" y="1214438"/>
            <a:ext cx="5357813" cy="465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CN" sz="2800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别</a:t>
            </a:r>
            <a:r>
              <a:rPr lang="en-US" altLang="zh-CN" sz="2800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V:   </a:t>
            </a:r>
            <a:r>
              <a:rPr lang="en-US" altLang="zh-CN" sz="280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prohibitive – Don’t (you) V!</a:t>
            </a:r>
            <a:endParaRPr lang="zh-CN" altLang="en-US" sz="290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172" name="矩形 4"/>
          <p:cNvSpPr>
            <a:spLocks noChangeArrowheads="1"/>
          </p:cNvSpPr>
          <p:nvPr/>
        </p:nvSpPr>
        <p:spPr bwMode="auto">
          <a:xfrm>
            <a:off x="928688" y="2571750"/>
            <a:ext cx="7972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我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</a:rPr>
              <a:t>們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是</a:t>
            </a:r>
            <a:r>
              <a:rPr lang="zh-CN" sz="4000" dirty="0">
                <a:latin typeface="Times New Roman" pitchFamily="18" charset="0"/>
                <a:ea typeface="华文楷体" pitchFamily="2" charset="-122"/>
              </a:rPr>
              <a:t>朋友，</a:t>
            </a:r>
            <a:r>
              <a:rPr lang="en-US" altLang="zh-CN" sz="4000" dirty="0">
                <a:latin typeface="Times New Roman" pitchFamily="18" charset="0"/>
                <a:ea typeface="华文楷体" pitchFamily="2" charset="-122"/>
              </a:rPr>
              <a:t>... (Don’t be so polite!)</a:t>
            </a:r>
            <a:endParaRPr lang="zh-CN" altLang="zh-CN" sz="40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173" name="矩形 6"/>
          <p:cNvSpPr>
            <a:spLocks noChangeArrowheads="1"/>
          </p:cNvSpPr>
          <p:nvPr/>
        </p:nvSpPr>
        <p:spPr bwMode="auto">
          <a:xfrm>
            <a:off x="3000375" y="4071938"/>
            <a:ext cx="22365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别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客氣</a:t>
            </a:r>
            <a:r>
              <a:rPr lang="zh-CN" sz="4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！</a:t>
            </a:r>
            <a:endParaRPr lang="zh-CN" altLang="en-US" sz="4000" dirty="0">
              <a:solidFill>
                <a:srgbClr val="FF0000"/>
              </a:solidFill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打電話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172" name="矩形 4"/>
          <p:cNvSpPr>
            <a:spLocks noChangeArrowheads="1"/>
          </p:cNvSpPr>
          <p:nvPr/>
        </p:nvSpPr>
        <p:spPr bwMode="auto">
          <a:xfrm>
            <a:off x="2000250" y="1428750"/>
            <a:ext cx="2698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她給誰打電話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zh-CN" altLang="en-US" sz="28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7173" name="矩形 5"/>
          <p:cNvSpPr>
            <a:spLocks noChangeArrowheads="1"/>
          </p:cNvSpPr>
          <p:nvPr/>
        </p:nvSpPr>
        <p:spPr bwMode="auto">
          <a:xfrm>
            <a:off x="6000750" y="1357313"/>
            <a:ext cx="1415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張先生</a:t>
            </a:r>
            <a:endParaRPr lang="zh-CN" altLang="en-US" sz="32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7174" name="矩形 6"/>
          <p:cNvSpPr>
            <a:spLocks noChangeArrowheads="1"/>
          </p:cNvSpPr>
          <p:nvPr/>
        </p:nvSpPr>
        <p:spPr bwMode="auto">
          <a:xfrm>
            <a:off x="2571750" y="54356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她給張先生打電話</a:t>
            </a:r>
            <a:r>
              <a:rPr lang="zh-CN" altLang="en-US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zh-CN" altLang="en-US" sz="4000" dirty="0"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6150" name="Picture 8" descr="G:\PRODUCTION_GENERAL\Image Processing\processed\PRO_IC1_4e_TB_ConvertedImages\JPG 72 DPI-for webscreen\AdobeStock_32556202.jpg"/>
          <p:cNvPicPr>
            <a:picLocks noChangeAspect="1" noChangeArrowheads="1"/>
          </p:cNvPicPr>
          <p:nvPr/>
        </p:nvPicPr>
        <p:blipFill>
          <a:blip r:embed="rId2" cstate="print"/>
          <a:srcRect l="37753" r="8968"/>
          <a:stretch>
            <a:fillRect/>
          </a:stretch>
        </p:blipFill>
        <p:spPr bwMode="auto">
          <a:xfrm>
            <a:off x="1979613" y="1989138"/>
            <a:ext cx="25304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G:\PRODUCTION_GENERAL\Image Processing\processed\PRO_IC1_4e_TB_ConvertedImages\JPG 72 DPI-for webscreen\AdobeStock_63103589.jpg"/>
          <p:cNvPicPr>
            <a:picLocks noChangeAspect="1" noChangeArrowheads="1"/>
          </p:cNvPicPr>
          <p:nvPr/>
        </p:nvPicPr>
        <p:blipFill>
          <a:blip r:embed="rId3" cstate="print"/>
          <a:srcRect r="64378"/>
          <a:stretch>
            <a:fillRect/>
          </a:stretch>
        </p:blipFill>
        <p:spPr bwMode="auto">
          <a:xfrm>
            <a:off x="5940425" y="1989138"/>
            <a:ext cx="15732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别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</a:t>
            </a:r>
            <a:endParaRPr lang="en-US" altLang="zh-CN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195" name="矩形 4"/>
          <p:cNvSpPr>
            <a:spLocks noChangeArrowheads="1"/>
          </p:cNvSpPr>
          <p:nvPr/>
        </p:nvSpPr>
        <p:spPr bwMode="auto">
          <a:xfrm>
            <a:off x="1000125" y="2714625"/>
            <a:ext cx="7701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>
                <a:latin typeface="Times New Roman" pitchFamily="18" charset="0"/>
                <a:ea typeface="华文楷体" pitchFamily="2" charset="-122"/>
              </a:rPr>
              <a:t>我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不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</a:rPr>
              <a:t>喜歡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他</a:t>
            </a:r>
            <a:r>
              <a:rPr lang="zh-CN" sz="4000" dirty="0">
                <a:latin typeface="Times New Roman" pitchFamily="18" charset="0"/>
                <a:ea typeface="华文楷体" pitchFamily="2" charset="-122"/>
              </a:rPr>
              <a:t>，</a:t>
            </a:r>
            <a:r>
              <a:rPr lang="en-US" altLang="zh-CN" sz="4000" dirty="0">
                <a:latin typeface="Times New Roman" pitchFamily="18" charset="0"/>
                <a:ea typeface="华文楷体" pitchFamily="2" charset="-122"/>
              </a:rPr>
              <a:t>... (Don’t invite him!)</a:t>
            </a:r>
            <a:endParaRPr lang="zh-CN" altLang="zh-CN" sz="40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196" name="矩形 6"/>
          <p:cNvSpPr>
            <a:spLocks noChangeArrowheads="1"/>
          </p:cNvSpPr>
          <p:nvPr/>
        </p:nvSpPr>
        <p:spPr bwMode="auto">
          <a:xfrm>
            <a:off x="3286125" y="4071938"/>
            <a:ext cx="18950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别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請</a:t>
            </a:r>
            <a:r>
              <a:rPr lang="zh-CN" sz="4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!</a:t>
            </a:r>
            <a:endParaRPr lang="zh-CN" altLang="en-US" sz="4000" dirty="0">
              <a:solidFill>
                <a:srgbClr val="FF0000"/>
              </a:solidFill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别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</a:t>
            </a:r>
            <a:endParaRPr lang="en-US" altLang="zh-CN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219" name="矩形 4"/>
          <p:cNvSpPr>
            <a:spLocks noChangeArrowheads="1"/>
          </p:cNvSpPr>
          <p:nvPr/>
        </p:nvSpPr>
        <p:spPr bwMode="auto">
          <a:xfrm>
            <a:off x="571500" y="2714625"/>
            <a:ext cx="8427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>
                <a:latin typeface="Times New Roman" pitchFamily="18" charset="0"/>
                <a:ea typeface="华文楷体" pitchFamily="2" charset="-122"/>
              </a:rPr>
              <a:t>我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想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</a:rPr>
              <a:t>請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你去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</a:rPr>
              <a:t>吃飯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。</a:t>
            </a:r>
            <a:r>
              <a:rPr lang="en-US" altLang="zh-CN" sz="4000" dirty="0">
                <a:latin typeface="Times New Roman" pitchFamily="18" charset="0"/>
                <a:ea typeface="华文楷体" pitchFamily="2" charset="-122"/>
              </a:rPr>
              <a:t>...(Don’t go home!)</a:t>
            </a:r>
            <a:endParaRPr lang="zh-CN" altLang="zh-CN" sz="40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220" name="矩形 6"/>
          <p:cNvSpPr>
            <a:spLocks noChangeArrowheads="1"/>
          </p:cNvSpPr>
          <p:nvPr/>
        </p:nvSpPr>
        <p:spPr bwMode="auto">
          <a:xfrm>
            <a:off x="3357563" y="4214813"/>
            <a:ext cx="2236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别</a:t>
            </a:r>
            <a:r>
              <a:rPr lang="zh-CN" sz="400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回家！</a:t>
            </a:r>
            <a:endParaRPr lang="zh-CN" altLang="en-US" sz="4000">
              <a:solidFill>
                <a:srgbClr val="FF0000"/>
              </a:solidFill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别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</a:t>
            </a:r>
            <a:endParaRPr lang="en-US" altLang="zh-CN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571500" y="2714625"/>
            <a:ext cx="775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他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</a:rPr>
              <a:t>們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家</a:t>
            </a:r>
            <a:r>
              <a:rPr lang="zh-CN" sz="4000" dirty="0">
                <a:latin typeface="Times New Roman" pitchFamily="18" charset="0"/>
                <a:ea typeface="华文楷体" pitchFamily="2" charset="-122"/>
              </a:rPr>
              <a:t>的茶很好喝，咖啡不好。</a:t>
            </a:r>
            <a:r>
              <a:rPr lang="en-US" altLang="zh-CN" sz="4000" dirty="0">
                <a:latin typeface="Times New Roman" pitchFamily="18" charset="0"/>
                <a:ea typeface="华文楷体" pitchFamily="2" charset="-122"/>
              </a:rPr>
              <a:t>...</a:t>
            </a:r>
            <a:endParaRPr lang="zh-CN" altLang="zh-CN" sz="40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244" name="矩形 6"/>
          <p:cNvSpPr>
            <a:spLocks noChangeArrowheads="1"/>
          </p:cNvSpPr>
          <p:nvPr/>
        </p:nvSpPr>
        <p:spPr bwMode="auto">
          <a:xfrm>
            <a:off x="2928938" y="4214813"/>
            <a:ext cx="274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别喝咖啡！</a:t>
            </a:r>
            <a:endParaRPr lang="zh-CN" altLang="en-US" sz="4000">
              <a:solidFill>
                <a:srgbClr val="FF0000"/>
              </a:solidFill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别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</a:t>
            </a:r>
            <a:endParaRPr lang="en-US" altLang="zh-CN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6083" name="矩形 4"/>
          <p:cNvSpPr>
            <a:spLocks noChangeArrowheads="1"/>
          </p:cNvSpPr>
          <p:nvPr/>
        </p:nvSpPr>
        <p:spPr bwMode="auto">
          <a:xfrm>
            <a:off x="211138" y="2851150"/>
            <a:ext cx="87899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What kind of things you don’t want your friend do? </a:t>
            </a:r>
          </a:p>
          <a:p>
            <a:r>
              <a:rPr lang="en-US" altLang="zh-CN" sz="32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Use </a:t>
            </a:r>
            <a:r>
              <a:rPr lang="zh-CN" altLang="en-US" sz="320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别</a:t>
            </a:r>
            <a:r>
              <a:rPr lang="zh-CN" altLang="en-US" sz="32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 make a sentence and let your friend know.</a:t>
            </a:r>
          </a:p>
        </p:txBody>
      </p:sp>
      <p:sp>
        <p:nvSpPr>
          <p:cNvPr id="46084" name="矩形 5"/>
          <p:cNvSpPr>
            <a:spLocks noChangeArrowheads="1"/>
          </p:cNvSpPr>
          <p:nvPr/>
        </p:nvSpPr>
        <p:spPr bwMode="auto">
          <a:xfrm>
            <a:off x="357188" y="1143000"/>
            <a:ext cx="211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(Pair work)</a:t>
            </a:r>
            <a:endParaRPr lang="zh-CN" altLang="en-US" sz="3200" b="1">
              <a:solidFill>
                <a:schemeClr val="tx2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得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</a:t>
            </a:r>
            <a:endParaRPr lang="en-US" altLang="zh-CN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96838" y="3205163"/>
            <a:ext cx="89915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我明天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要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考試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所以今天晚上</a:t>
            </a:r>
            <a:r>
              <a:rPr lang="zh-CN" sz="4000" u="sng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得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看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書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en-US" altLang="zh-CN" sz="40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不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考試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所以你</a:t>
            </a:r>
            <a:r>
              <a:rPr lang="zh-CN" sz="4000" u="sng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不用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看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書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en-US" altLang="zh-CN" sz="40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r>
              <a:rPr lang="en-US" alt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                         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</a:t>
            </a:r>
            <a:r>
              <a:rPr lang="en-US" altLang="zh-CN" sz="2800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Bú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yòng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)</a:t>
            </a:r>
            <a:endParaRPr lang="zh-CN" altLang="zh-CN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71750" y="1357313"/>
            <a:ext cx="4429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sz="2800" b="1" dirty="0">
                <a:latin typeface="Times New Roman"/>
                <a:ea typeface="华文楷体"/>
                <a:cs typeface="Times New Roman"/>
              </a:rPr>
              <a:t>得</a:t>
            </a:r>
            <a:r>
              <a:rPr lang="en-US" sz="2800" b="1" dirty="0">
                <a:latin typeface="Times New Roman"/>
                <a:ea typeface="华文楷体"/>
              </a:rPr>
              <a:t>V:</a:t>
            </a:r>
            <a:r>
              <a:rPr lang="en-US" sz="2800" dirty="0">
                <a:latin typeface="Times New Roman"/>
                <a:ea typeface="华文楷体"/>
              </a:rPr>
              <a:t>  must, have to, need to</a:t>
            </a:r>
            <a:endParaRPr lang="zh-CN" altLang="en-US" sz="2900" kern="0" dirty="0">
              <a:latin typeface="+mn-lt"/>
              <a:ea typeface="宋体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185988" y="1928813"/>
            <a:ext cx="4389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ea typeface="楷体_GB2312" pitchFamily="49" charset="-122"/>
              </a:rPr>
              <a:t>Notice the special </a:t>
            </a:r>
            <a:r>
              <a:rPr lang="en-US" altLang="zh-CN" sz="2400" u="sng">
                <a:latin typeface="Times New Roman" pitchFamily="18" charset="0"/>
                <a:ea typeface="楷体_GB2312" pitchFamily="49" charset="-122"/>
              </a:rPr>
              <a:t>negation</a:t>
            </a:r>
            <a:r>
              <a:rPr lang="en-US" altLang="zh-CN" sz="2400">
                <a:latin typeface="Times New Roman" pitchFamily="18" charset="0"/>
                <a:ea typeface="楷体_GB2312" pitchFamily="49" charset="-122"/>
              </a:rPr>
              <a:t> for </a:t>
            </a:r>
            <a:r>
              <a:rPr lang="zh-CN" altLang="en-US" sz="2400">
                <a:latin typeface="Times New Roman" pitchFamily="18" charset="0"/>
                <a:ea typeface="楷体_GB2312" pitchFamily="49" charset="-122"/>
              </a:rPr>
              <a:t>得</a:t>
            </a:r>
            <a:r>
              <a:rPr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endParaRPr lang="zh-CN" altLang="en-US" sz="2800"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得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</a:t>
            </a:r>
            <a:endParaRPr lang="en-US" altLang="zh-CN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3315" name="矩形 4"/>
          <p:cNvSpPr>
            <a:spLocks noChangeArrowheads="1"/>
          </p:cNvSpPr>
          <p:nvPr/>
        </p:nvSpPr>
        <p:spPr bwMode="auto">
          <a:xfrm>
            <a:off x="239713" y="2714625"/>
            <a:ext cx="89050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張老師</a:t>
            </a:r>
            <a:r>
              <a:rPr lang="zh-CN" sz="40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得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開</a:t>
            </a:r>
            <a:r>
              <a:rPr lang="zh-TW" altLang="en-US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會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，李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老師</a:t>
            </a:r>
            <a:r>
              <a:rPr lang="zh-CN" sz="40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不</a:t>
            </a:r>
            <a:r>
              <a:rPr lang="zh-CN" sz="4000" u="sng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用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開會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sz="4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得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</a:t>
            </a:r>
            <a:endParaRPr lang="en-US" altLang="zh-CN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339" name="矩形 4"/>
          <p:cNvSpPr>
            <a:spLocks noChangeArrowheads="1"/>
          </p:cNvSpPr>
          <p:nvPr/>
        </p:nvSpPr>
        <p:spPr bwMode="auto">
          <a:xfrm>
            <a:off x="407988" y="2714625"/>
            <a:ext cx="7879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今天我</a:t>
            </a:r>
            <a:r>
              <a:rPr lang="zh-CN" sz="4000" u="sng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得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學校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我朋友</a:t>
            </a:r>
            <a:r>
              <a:rPr lang="zh-CN" sz="4000" u="sng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不用</a:t>
            </a:r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去。</a:t>
            </a:r>
            <a:endParaRPr lang="zh-CN" sz="4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得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</a:t>
            </a:r>
            <a:endParaRPr lang="en-US" altLang="zh-CN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5363" name="矩形 4"/>
          <p:cNvSpPr>
            <a:spLocks noChangeArrowheads="1"/>
          </p:cNvSpPr>
          <p:nvPr/>
        </p:nvSpPr>
        <p:spPr bwMode="auto">
          <a:xfrm>
            <a:off x="1122363" y="2214563"/>
            <a:ext cx="69958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>
                <a:latin typeface="Times New Roman" pitchFamily="18" charset="0"/>
                <a:ea typeface="华文楷体" pitchFamily="2" charset="-122"/>
              </a:rPr>
              <a:t>晚上你得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去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</a:rPr>
              <a:t>圖書館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，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</a:rPr>
              <a:t>對不對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</a:rPr>
              <a:t>？</a:t>
            </a:r>
            <a:endParaRPr lang="zh-CN" sz="40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1143000" y="2935288"/>
            <a:ext cx="1595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>
                <a:latin typeface="Times New Roman" pitchFamily="18" charset="0"/>
                <a:ea typeface="华文楷体" pitchFamily="2" charset="-122"/>
              </a:rPr>
              <a:t>不，</a:t>
            </a:r>
            <a:r>
              <a:rPr lang="en-US" altLang="zh-CN" sz="4000">
                <a:latin typeface="Times New Roman" pitchFamily="18" charset="0"/>
                <a:ea typeface="华文楷体" pitchFamily="2" charset="-122"/>
              </a:rPr>
              <a:t>...</a:t>
            </a:r>
            <a:endParaRPr lang="zh-CN" altLang="zh-CN" sz="40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365" name="矩形 4"/>
          <p:cNvSpPr>
            <a:spLocks noChangeArrowheads="1"/>
          </p:cNvSpPr>
          <p:nvPr/>
        </p:nvSpPr>
        <p:spPr bwMode="auto">
          <a:xfrm>
            <a:off x="1147763" y="3935413"/>
            <a:ext cx="42883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40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我不用</a:t>
            </a:r>
            <a:r>
              <a:rPr lang="zh-CN" sz="4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圖書館</a:t>
            </a:r>
            <a:r>
              <a:rPr lang="zh-CN" sz="4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sz="4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得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</a:t>
            </a:r>
            <a:endParaRPr lang="en-US" altLang="zh-CN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5363" name="矩形 4"/>
          <p:cNvSpPr>
            <a:spLocks noChangeArrowheads="1"/>
          </p:cNvSpPr>
          <p:nvPr/>
        </p:nvSpPr>
        <p:spPr bwMode="auto">
          <a:xfrm>
            <a:off x="627440" y="2492896"/>
            <a:ext cx="8135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楷体_GB2312" pitchFamily="49" charset="-122"/>
                <a:ea typeface="楷体_GB2312" pitchFamily="49" charset="-122"/>
              </a:rPr>
              <a:t>我明天</a:t>
            </a:r>
            <a:r>
              <a:rPr lang="zh-CN" altLang="en-US" sz="4000" dirty="0" smtClean="0">
                <a:latin typeface="楷体_GB2312" pitchFamily="49" charset="-122"/>
                <a:ea typeface="楷体_GB2312" pitchFamily="49" charset="-122"/>
              </a:rPr>
              <a:t>要</a:t>
            </a:r>
            <a:r>
              <a:rPr lang="zh-TW" altLang="en-US" sz="4000" dirty="0" smtClean="0">
                <a:latin typeface="楷体_GB2312" pitchFamily="49" charset="-122"/>
                <a:ea typeface="楷体_GB2312" pitchFamily="49" charset="-122"/>
              </a:rPr>
              <a:t>考試</a:t>
            </a:r>
            <a:r>
              <a:rPr lang="zh-CN" altLang="en-US" sz="4000" dirty="0" smtClean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en-US" sz="4000" dirty="0">
                <a:latin typeface="楷体_GB2312" pitchFamily="49" charset="-122"/>
                <a:ea typeface="楷体_GB2312" pitchFamily="49" charset="-122"/>
              </a:rPr>
              <a:t>所以今天</a:t>
            </a:r>
            <a:r>
              <a:rPr lang="en-US" altLang="zh-CN" sz="4000" dirty="0" smtClean="0">
                <a:latin typeface="楷体_GB2312" pitchFamily="49" charset="-122"/>
                <a:ea typeface="楷体_GB2312" pitchFamily="49" charset="-122"/>
              </a:rPr>
              <a:t>___</a:t>
            </a:r>
            <a:r>
              <a:rPr lang="zh-TW" altLang="en-US" sz="4000" dirty="0" smtClean="0">
                <a:latin typeface="楷体_GB2312" pitchFamily="49" charset="-122"/>
                <a:ea typeface="楷体_GB2312" pitchFamily="49" charset="-122"/>
              </a:rPr>
              <a:t>複習</a:t>
            </a:r>
            <a:r>
              <a:rPr lang="zh-CN" altLang="en-US" sz="4000" dirty="0" smtClean="0">
                <a:ea typeface="宋体" pitchFamily="2" charset="-122"/>
              </a:rPr>
              <a:t>。</a:t>
            </a:r>
            <a:r>
              <a:rPr lang="en-US" altLang="zh-CN" sz="4000" dirty="0" smtClean="0">
                <a:ea typeface="宋体" pitchFamily="2" charset="-122"/>
              </a:rPr>
              <a:t/>
            </a:r>
            <a:br>
              <a:rPr lang="en-US" altLang="zh-CN" sz="4000" dirty="0" smtClean="0">
                <a:ea typeface="宋体" pitchFamily="2" charset="-122"/>
              </a:rPr>
            </a:br>
            <a:r>
              <a:rPr lang="zh-TW" altLang="en-US" sz="4000" dirty="0" smtClean="0">
                <a:ea typeface="宋体" pitchFamily="2" charset="-122"/>
              </a:rPr>
              <a:t>                                              </a:t>
            </a:r>
            <a:r>
              <a:rPr lang="en-US" altLang="ja-JP" sz="4000" dirty="0" err="1" smtClean="0">
                <a:solidFill>
                  <a:srgbClr val="00B050"/>
                </a:solidFill>
                <a:ea typeface="宋体" pitchFamily="2" charset="-122"/>
              </a:rPr>
              <a:t>fùxí</a:t>
            </a:r>
            <a:endParaRPr lang="zh-CN" sz="4000" dirty="0">
              <a:solidFill>
                <a:srgbClr val="00B05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365" name="矩形 4"/>
          <p:cNvSpPr>
            <a:spLocks noChangeArrowheads="1"/>
          </p:cNvSpPr>
          <p:nvPr/>
        </p:nvSpPr>
        <p:spPr bwMode="auto">
          <a:xfrm>
            <a:off x="565150" y="3935413"/>
            <a:ext cx="8135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你明天</a:t>
            </a:r>
            <a:r>
              <a:rPr lang="zh-CN" altLang="en-US" sz="4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</a:t>
            </a:r>
            <a:r>
              <a:rPr lang="zh-TW" altLang="en-US" sz="4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考試</a:t>
            </a:r>
            <a:r>
              <a:rPr lang="zh-CN" altLang="en-US" sz="4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en-US" sz="4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所以你不</a:t>
            </a:r>
            <a:r>
              <a:rPr lang="en-US" altLang="zh-CN" sz="4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___</a:t>
            </a:r>
            <a:r>
              <a:rPr lang="zh-TW" altLang="en-US" sz="4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複習</a:t>
            </a:r>
            <a:r>
              <a:rPr lang="zh-CN" altLang="en-US" sz="4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！</a:t>
            </a:r>
            <a:endParaRPr lang="zh-CN" sz="40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latin typeface="Times New Roman" pitchFamily="18" charset="0"/>
                <a:ea typeface="华文楷体" pitchFamily="2" charset="-122"/>
              </a:rPr>
              <a:t>Directional Complement  (V+</a:t>
            </a:r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来</a:t>
            </a:r>
            <a:r>
              <a:rPr lang="zh-CN" altLang="en-US" b="1" smtClean="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</a:rPr>
              <a:t>/ V+</a:t>
            </a:r>
            <a:r>
              <a:rPr lang="zh-CN" b="1" smtClean="0">
                <a:latin typeface="Times New Roman" pitchFamily="18" charset="0"/>
                <a:ea typeface="华文楷体" pitchFamily="2" charset="-122"/>
              </a:rPr>
              <a:t>去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</a:rPr>
              <a:t>)</a:t>
            </a:r>
            <a:endParaRPr lang="en-US" altLang="zh-CN" smtClean="0">
              <a:ea typeface="宋体" pitchFamily="2" charset="-122"/>
            </a:endParaRP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2124075" y="2276475"/>
            <a:ext cx="5357813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楷体_GB2312" pitchFamily="49" charset="-122"/>
              </a:rPr>
              <a:t>Big bad wolf: </a:t>
            </a:r>
          </a:p>
          <a:p>
            <a:r>
              <a:rPr lang="zh-CN" altLang="en-US" sz="4400" dirty="0">
                <a:latin typeface="Times New Roman" pitchFamily="18" charset="0"/>
                <a:ea typeface="楷体_GB2312" pitchFamily="49" charset="-122"/>
              </a:rPr>
              <a:t>“我</a:t>
            </a:r>
            <a:r>
              <a:rPr lang="zh-CN" altLang="en-US" sz="4400" dirty="0" smtClean="0">
                <a:latin typeface="Times New Roman" pitchFamily="18" charset="0"/>
                <a:ea typeface="楷体_GB2312" pitchFamily="49" charset="-122"/>
              </a:rPr>
              <a:t>要</a:t>
            </a:r>
            <a:r>
              <a:rPr lang="zh-TW" altLang="en-US" sz="4400" dirty="0" smtClean="0">
                <a:latin typeface="Times New Roman" pitchFamily="18" charset="0"/>
                <a:ea typeface="楷体_GB2312" pitchFamily="49" charset="-122"/>
              </a:rPr>
              <a:t>進</a:t>
            </a:r>
            <a:r>
              <a:rPr lang="en-US" altLang="zh-CN" sz="4400" dirty="0" smtClean="0">
                <a:latin typeface="Times New Roman" pitchFamily="18" charset="0"/>
                <a:ea typeface="楷体_GB2312" pitchFamily="49" charset="-122"/>
              </a:rPr>
              <a:t>___!”</a:t>
            </a:r>
            <a:r>
              <a:rPr lang="en-US" altLang="zh-CN" sz="3200" dirty="0" smtClean="0">
                <a:latin typeface="Times New Roman" pitchFamily="18" charset="0"/>
                <a:ea typeface="楷体_GB2312" pitchFamily="49" charset="-122"/>
              </a:rPr>
              <a:t>   </a:t>
            </a:r>
            <a:endParaRPr lang="en-US" altLang="zh-CN" sz="3200" dirty="0">
              <a:latin typeface="Times New Roman" pitchFamily="18" charset="0"/>
              <a:ea typeface="楷体_GB2312" pitchFamily="49" charset="-122"/>
            </a:endParaRPr>
          </a:p>
          <a:p>
            <a:r>
              <a:rPr lang="en-US" altLang="zh-CN" sz="3200" dirty="0">
                <a:latin typeface="Times New Roman" pitchFamily="18" charset="0"/>
                <a:ea typeface="楷体_GB2312" pitchFamily="49" charset="-122"/>
              </a:rPr>
              <a:t> </a:t>
            </a:r>
          </a:p>
          <a:p>
            <a:r>
              <a:rPr lang="en-US" altLang="zh-CN" sz="3200" dirty="0">
                <a:latin typeface="Times New Roman" pitchFamily="18" charset="0"/>
                <a:ea typeface="楷体_GB2312" pitchFamily="49" charset="-122"/>
              </a:rPr>
              <a:t> Little pig:</a:t>
            </a:r>
          </a:p>
          <a:p>
            <a:r>
              <a:rPr lang="en-US" altLang="zh-CN" sz="3200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zh-CN" altLang="en-US" sz="4400" dirty="0">
                <a:latin typeface="Times New Roman" pitchFamily="18" charset="0"/>
                <a:ea typeface="楷体_GB2312" pitchFamily="49" charset="-122"/>
              </a:rPr>
              <a:t>“你不可</a:t>
            </a:r>
            <a:r>
              <a:rPr lang="zh-CN" altLang="en-US" sz="4400" dirty="0" smtClean="0">
                <a:latin typeface="Times New Roman" pitchFamily="18" charset="0"/>
                <a:ea typeface="楷体_GB2312" pitchFamily="49" charset="-122"/>
              </a:rPr>
              <a:t>以</a:t>
            </a:r>
            <a:r>
              <a:rPr lang="zh-TW" altLang="en-US" sz="4400" dirty="0" smtClean="0">
                <a:latin typeface="Times New Roman" pitchFamily="18" charset="0"/>
                <a:ea typeface="楷体_GB2312" pitchFamily="49" charset="-122"/>
              </a:rPr>
              <a:t>進</a:t>
            </a:r>
            <a:r>
              <a:rPr lang="en-US" altLang="zh-CN" sz="4400" dirty="0" smtClean="0">
                <a:latin typeface="Times New Roman" pitchFamily="18" charset="0"/>
                <a:ea typeface="楷体_GB2312" pitchFamily="49" charset="-122"/>
              </a:rPr>
              <a:t>___!” </a:t>
            </a:r>
            <a:endParaRPr lang="zh-CN" altLang="en-US" sz="4400" dirty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5963" y="2205038"/>
            <a:ext cx="1285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9925" y="3860800"/>
            <a:ext cx="1285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打电话</a:t>
            </a:r>
            <a:endParaRPr lang="en-US" altLang="zh-CN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196" name="矩形 4"/>
          <p:cNvSpPr>
            <a:spLocks noChangeArrowheads="1"/>
          </p:cNvSpPr>
          <p:nvPr/>
        </p:nvSpPr>
        <p:spPr bwMode="auto">
          <a:xfrm>
            <a:off x="1857375" y="1428750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他給誰打電話？</a:t>
            </a:r>
            <a:endParaRPr lang="zh-CN" altLang="en-US" sz="28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8197" name="矩形 5"/>
          <p:cNvSpPr>
            <a:spLocks noChangeArrowheads="1"/>
          </p:cNvSpPr>
          <p:nvPr/>
        </p:nvSpPr>
        <p:spPr bwMode="auto">
          <a:xfrm>
            <a:off x="6461125" y="1452563"/>
            <a:ext cx="1004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哥哥</a:t>
            </a:r>
            <a:endParaRPr lang="zh-CN" altLang="en-US" sz="320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8198" name="矩形 6"/>
          <p:cNvSpPr>
            <a:spLocks noChangeArrowheads="1"/>
          </p:cNvSpPr>
          <p:nvPr/>
        </p:nvSpPr>
        <p:spPr bwMode="auto">
          <a:xfrm>
            <a:off x="2786063" y="5381625"/>
            <a:ext cx="37465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他給哥哥打電話</a:t>
            </a:r>
            <a:endParaRPr lang="zh-CN" altLang="en-US" sz="4000" dirty="0"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7174" name="Picture 8" descr="G:\PRODUCTION_GENERAL\Image Processing\processed\PRO_IC1_4e_TB_ConvertedImages\JPG 72 DPI-for webscreen\AdobeStock_92808344.jpg"/>
          <p:cNvPicPr>
            <a:picLocks noChangeAspect="1" noChangeArrowheads="1"/>
          </p:cNvPicPr>
          <p:nvPr/>
        </p:nvPicPr>
        <p:blipFill>
          <a:blip r:embed="rId2" cstate="print"/>
          <a:srcRect l="21014" t="16150" r="41032" b="28477"/>
          <a:stretch>
            <a:fillRect/>
          </a:stretch>
        </p:blipFill>
        <p:spPr bwMode="auto">
          <a:xfrm>
            <a:off x="1619250" y="1989138"/>
            <a:ext cx="3097213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G:\PRODUCTION_GENERAL\Image Processing\processed\PRO_IC1_4e_TB_ConvertedImages\JPG 72 DPI-for webscreen\img-opener_1.1.jpg"/>
          <p:cNvPicPr>
            <a:picLocks noChangeAspect="1" noChangeArrowheads="1"/>
          </p:cNvPicPr>
          <p:nvPr/>
        </p:nvPicPr>
        <p:blipFill>
          <a:blip r:embed="rId3" cstate="print"/>
          <a:srcRect l="36351" t="13071" r="21738"/>
          <a:stretch>
            <a:fillRect/>
          </a:stretch>
        </p:blipFill>
        <p:spPr bwMode="auto">
          <a:xfrm>
            <a:off x="6011863" y="2205038"/>
            <a:ext cx="19796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3" descr="G:\PRODUCTION_GENERAL\Image Processing\processed\PRO_IC1_4e_TB_ConvertedImages\JPG 72 DPI-for webscreen\IC_DVD_Grids_L4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78168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latin typeface="Times New Roman" pitchFamily="18" charset="0"/>
                <a:ea typeface="华文楷体" pitchFamily="2" charset="-122"/>
              </a:rPr>
              <a:t>Directional Complement  (V+</a:t>
            </a:r>
            <a:r>
              <a:rPr lang="zh-CN" b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来</a:t>
            </a:r>
            <a:r>
              <a:rPr lang="zh-CN" altLang="en-US" b="1" smtClean="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</a:rPr>
              <a:t>/ V+</a:t>
            </a:r>
            <a:r>
              <a:rPr lang="zh-CN" b="1" smtClean="0">
                <a:latin typeface="Times New Roman" pitchFamily="18" charset="0"/>
                <a:ea typeface="华文楷体" pitchFamily="2" charset="-122"/>
              </a:rPr>
              <a:t>去</a:t>
            </a:r>
            <a:r>
              <a:rPr lang="en-US" altLang="zh-CN" b="1" smtClean="0">
                <a:latin typeface="Times New Roman" pitchFamily="18" charset="0"/>
                <a:ea typeface="华文楷体" pitchFamily="2" charset="-122"/>
              </a:rPr>
              <a:t>)</a:t>
            </a:r>
            <a:endParaRPr lang="en-US" altLang="zh-CN" smtClean="0">
              <a:ea typeface="宋体" pitchFamily="2" charset="-122"/>
            </a:endParaRPr>
          </a:p>
        </p:txBody>
      </p:sp>
      <p:grpSp>
        <p:nvGrpSpPr>
          <p:cNvPr id="2" name="Group 246"/>
          <p:cNvGrpSpPr>
            <a:grpSpLocks/>
          </p:cNvGrpSpPr>
          <p:nvPr/>
        </p:nvGrpSpPr>
        <p:grpSpPr bwMode="auto">
          <a:xfrm>
            <a:off x="6084168" y="1412776"/>
            <a:ext cx="3059832" cy="1440160"/>
            <a:chOff x="2576" y="2528"/>
            <a:chExt cx="1546" cy="719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5" name="Freeform 247"/>
            <p:cNvSpPr>
              <a:spLocks/>
            </p:cNvSpPr>
            <p:nvPr/>
          </p:nvSpPr>
          <p:spPr bwMode="auto">
            <a:xfrm>
              <a:off x="2973" y="2528"/>
              <a:ext cx="1149" cy="719"/>
            </a:xfrm>
            <a:custGeom>
              <a:avLst/>
              <a:gdLst/>
              <a:ahLst/>
              <a:cxnLst>
                <a:cxn ang="0">
                  <a:pos x="1046" y="551"/>
                </a:cxn>
                <a:cxn ang="0">
                  <a:pos x="973" y="641"/>
                </a:cxn>
                <a:cxn ang="0">
                  <a:pos x="900" y="650"/>
                </a:cxn>
                <a:cxn ang="0">
                  <a:pos x="856" y="607"/>
                </a:cxn>
                <a:cxn ang="0">
                  <a:pos x="856" y="613"/>
                </a:cxn>
                <a:cxn ang="0">
                  <a:pos x="814" y="676"/>
                </a:cxn>
                <a:cxn ang="0">
                  <a:pos x="733" y="713"/>
                </a:cxn>
                <a:cxn ang="0">
                  <a:pos x="643" y="714"/>
                </a:cxn>
                <a:cxn ang="0">
                  <a:pos x="580" y="693"/>
                </a:cxn>
                <a:cxn ang="0">
                  <a:pos x="551" y="655"/>
                </a:cxn>
                <a:cxn ang="0">
                  <a:pos x="603" y="638"/>
                </a:cxn>
                <a:cxn ang="0">
                  <a:pos x="638" y="605"/>
                </a:cxn>
                <a:cxn ang="0">
                  <a:pos x="636" y="608"/>
                </a:cxn>
                <a:cxn ang="0">
                  <a:pos x="598" y="641"/>
                </a:cxn>
                <a:cxn ang="0">
                  <a:pos x="531" y="650"/>
                </a:cxn>
                <a:cxn ang="0">
                  <a:pos x="469" y="641"/>
                </a:cxn>
                <a:cxn ang="0">
                  <a:pos x="466" y="606"/>
                </a:cxn>
                <a:cxn ang="0">
                  <a:pos x="442" y="630"/>
                </a:cxn>
                <a:cxn ang="0">
                  <a:pos x="369" y="651"/>
                </a:cxn>
                <a:cxn ang="0">
                  <a:pos x="306" y="624"/>
                </a:cxn>
                <a:cxn ang="0">
                  <a:pos x="275" y="582"/>
                </a:cxn>
                <a:cxn ang="0">
                  <a:pos x="254" y="541"/>
                </a:cxn>
                <a:cxn ang="0">
                  <a:pos x="260" y="579"/>
                </a:cxn>
                <a:cxn ang="0">
                  <a:pos x="211" y="615"/>
                </a:cxn>
                <a:cxn ang="0">
                  <a:pos x="136" y="614"/>
                </a:cxn>
                <a:cxn ang="0">
                  <a:pos x="73" y="586"/>
                </a:cxn>
                <a:cxn ang="0">
                  <a:pos x="33" y="539"/>
                </a:cxn>
                <a:cxn ang="0">
                  <a:pos x="0" y="459"/>
                </a:cxn>
                <a:cxn ang="0">
                  <a:pos x="11" y="394"/>
                </a:cxn>
                <a:cxn ang="0">
                  <a:pos x="39" y="369"/>
                </a:cxn>
                <a:cxn ang="0">
                  <a:pos x="66" y="393"/>
                </a:cxn>
                <a:cxn ang="0">
                  <a:pos x="26" y="319"/>
                </a:cxn>
                <a:cxn ang="0">
                  <a:pos x="26" y="215"/>
                </a:cxn>
                <a:cxn ang="0">
                  <a:pos x="67" y="144"/>
                </a:cxn>
                <a:cxn ang="0">
                  <a:pos x="136" y="99"/>
                </a:cxn>
                <a:cxn ang="0">
                  <a:pos x="208" y="81"/>
                </a:cxn>
                <a:cxn ang="0">
                  <a:pos x="204" y="80"/>
                </a:cxn>
                <a:cxn ang="0">
                  <a:pos x="218" y="45"/>
                </a:cxn>
                <a:cxn ang="0">
                  <a:pos x="285" y="2"/>
                </a:cxn>
                <a:cxn ang="0">
                  <a:pos x="345" y="9"/>
                </a:cxn>
                <a:cxn ang="0">
                  <a:pos x="393" y="53"/>
                </a:cxn>
                <a:cxn ang="0">
                  <a:pos x="380" y="91"/>
                </a:cxn>
                <a:cxn ang="0">
                  <a:pos x="416" y="61"/>
                </a:cxn>
                <a:cxn ang="0">
                  <a:pos x="495" y="23"/>
                </a:cxn>
                <a:cxn ang="0">
                  <a:pos x="579" y="18"/>
                </a:cxn>
                <a:cxn ang="0">
                  <a:pos x="633" y="60"/>
                </a:cxn>
                <a:cxn ang="0">
                  <a:pos x="618" y="21"/>
                </a:cxn>
                <a:cxn ang="0">
                  <a:pos x="712" y="18"/>
                </a:cxn>
                <a:cxn ang="0">
                  <a:pos x="800" y="50"/>
                </a:cxn>
                <a:cxn ang="0">
                  <a:pos x="850" y="111"/>
                </a:cxn>
                <a:cxn ang="0">
                  <a:pos x="856" y="140"/>
                </a:cxn>
                <a:cxn ang="0">
                  <a:pos x="872" y="99"/>
                </a:cxn>
                <a:cxn ang="0">
                  <a:pos x="938" y="69"/>
                </a:cxn>
                <a:cxn ang="0">
                  <a:pos x="1002" y="81"/>
                </a:cxn>
                <a:cxn ang="0">
                  <a:pos x="1045" y="119"/>
                </a:cxn>
                <a:cxn ang="0">
                  <a:pos x="1047" y="133"/>
                </a:cxn>
                <a:cxn ang="0">
                  <a:pos x="993" y="124"/>
                </a:cxn>
                <a:cxn ang="0">
                  <a:pos x="1020" y="124"/>
                </a:cxn>
                <a:cxn ang="0">
                  <a:pos x="1073" y="148"/>
                </a:cxn>
                <a:cxn ang="0">
                  <a:pos x="1122" y="206"/>
                </a:cxn>
                <a:cxn ang="0">
                  <a:pos x="1148" y="321"/>
                </a:cxn>
                <a:cxn ang="0">
                  <a:pos x="1121" y="422"/>
                </a:cxn>
              </a:cxnLst>
              <a:rect l="0" t="0" r="r" b="b"/>
              <a:pathLst>
                <a:path w="1149" h="719">
                  <a:moveTo>
                    <a:pt x="1099" y="450"/>
                  </a:moveTo>
                  <a:lnTo>
                    <a:pt x="1096" y="453"/>
                  </a:lnTo>
                  <a:lnTo>
                    <a:pt x="1093" y="456"/>
                  </a:lnTo>
                  <a:lnTo>
                    <a:pt x="1091" y="459"/>
                  </a:lnTo>
                  <a:lnTo>
                    <a:pt x="1088" y="463"/>
                  </a:lnTo>
                  <a:lnTo>
                    <a:pt x="1085" y="466"/>
                  </a:lnTo>
                  <a:lnTo>
                    <a:pt x="1083" y="471"/>
                  </a:lnTo>
                  <a:lnTo>
                    <a:pt x="1080" y="475"/>
                  </a:lnTo>
                  <a:lnTo>
                    <a:pt x="1077" y="480"/>
                  </a:lnTo>
                  <a:lnTo>
                    <a:pt x="1075" y="485"/>
                  </a:lnTo>
                  <a:lnTo>
                    <a:pt x="1072" y="490"/>
                  </a:lnTo>
                  <a:lnTo>
                    <a:pt x="1069" y="496"/>
                  </a:lnTo>
                  <a:lnTo>
                    <a:pt x="1066" y="502"/>
                  </a:lnTo>
                  <a:lnTo>
                    <a:pt x="1064" y="509"/>
                  </a:lnTo>
                  <a:lnTo>
                    <a:pt x="1061" y="515"/>
                  </a:lnTo>
                  <a:lnTo>
                    <a:pt x="1058" y="522"/>
                  </a:lnTo>
                  <a:lnTo>
                    <a:pt x="1055" y="530"/>
                  </a:lnTo>
                  <a:lnTo>
                    <a:pt x="1052" y="537"/>
                  </a:lnTo>
                  <a:lnTo>
                    <a:pt x="1049" y="544"/>
                  </a:lnTo>
                  <a:lnTo>
                    <a:pt x="1046" y="551"/>
                  </a:lnTo>
                  <a:lnTo>
                    <a:pt x="1043" y="558"/>
                  </a:lnTo>
                  <a:lnTo>
                    <a:pt x="1040" y="564"/>
                  </a:lnTo>
                  <a:lnTo>
                    <a:pt x="1037" y="570"/>
                  </a:lnTo>
                  <a:lnTo>
                    <a:pt x="1034" y="576"/>
                  </a:lnTo>
                  <a:lnTo>
                    <a:pt x="1030" y="582"/>
                  </a:lnTo>
                  <a:lnTo>
                    <a:pt x="1027" y="588"/>
                  </a:lnTo>
                  <a:lnTo>
                    <a:pt x="1023" y="593"/>
                  </a:lnTo>
                  <a:lnTo>
                    <a:pt x="1020" y="598"/>
                  </a:lnTo>
                  <a:lnTo>
                    <a:pt x="1016" y="603"/>
                  </a:lnTo>
                  <a:lnTo>
                    <a:pt x="1012" y="608"/>
                  </a:lnTo>
                  <a:lnTo>
                    <a:pt x="1008" y="612"/>
                  </a:lnTo>
                  <a:lnTo>
                    <a:pt x="1005" y="616"/>
                  </a:lnTo>
                  <a:lnTo>
                    <a:pt x="1001" y="620"/>
                  </a:lnTo>
                  <a:lnTo>
                    <a:pt x="997" y="624"/>
                  </a:lnTo>
                  <a:lnTo>
                    <a:pt x="993" y="627"/>
                  </a:lnTo>
                  <a:lnTo>
                    <a:pt x="989" y="630"/>
                  </a:lnTo>
                  <a:lnTo>
                    <a:pt x="985" y="633"/>
                  </a:lnTo>
                  <a:lnTo>
                    <a:pt x="981" y="636"/>
                  </a:lnTo>
                  <a:lnTo>
                    <a:pt x="977" y="639"/>
                  </a:lnTo>
                  <a:lnTo>
                    <a:pt x="973" y="641"/>
                  </a:lnTo>
                  <a:lnTo>
                    <a:pt x="969" y="644"/>
                  </a:lnTo>
                  <a:lnTo>
                    <a:pt x="965" y="646"/>
                  </a:lnTo>
                  <a:lnTo>
                    <a:pt x="962" y="647"/>
                  </a:lnTo>
                  <a:lnTo>
                    <a:pt x="958" y="649"/>
                  </a:lnTo>
                  <a:lnTo>
                    <a:pt x="954" y="650"/>
                  </a:lnTo>
                  <a:lnTo>
                    <a:pt x="950" y="652"/>
                  </a:lnTo>
                  <a:lnTo>
                    <a:pt x="946" y="653"/>
                  </a:lnTo>
                  <a:lnTo>
                    <a:pt x="943" y="653"/>
                  </a:lnTo>
                  <a:lnTo>
                    <a:pt x="939" y="654"/>
                  </a:lnTo>
                  <a:lnTo>
                    <a:pt x="935" y="654"/>
                  </a:lnTo>
                  <a:lnTo>
                    <a:pt x="932" y="654"/>
                  </a:lnTo>
                  <a:lnTo>
                    <a:pt x="928" y="655"/>
                  </a:lnTo>
                  <a:lnTo>
                    <a:pt x="924" y="654"/>
                  </a:lnTo>
                  <a:lnTo>
                    <a:pt x="921" y="654"/>
                  </a:lnTo>
                  <a:lnTo>
                    <a:pt x="917" y="654"/>
                  </a:lnTo>
                  <a:lnTo>
                    <a:pt x="914" y="653"/>
                  </a:lnTo>
                  <a:lnTo>
                    <a:pt x="910" y="653"/>
                  </a:lnTo>
                  <a:lnTo>
                    <a:pt x="907" y="652"/>
                  </a:lnTo>
                  <a:lnTo>
                    <a:pt x="903" y="651"/>
                  </a:lnTo>
                  <a:lnTo>
                    <a:pt x="900" y="650"/>
                  </a:lnTo>
                  <a:lnTo>
                    <a:pt x="896" y="648"/>
                  </a:lnTo>
                  <a:lnTo>
                    <a:pt x="893" y="647"/>
                  </a:lnTo>
                  <a:lnTo>
                    <a:pt x="890" y="645"/>
                  </a:lnTo>
                  <a:lnTo>
                    <a:pt x="886" y="643"/>
                  </a:lnTo>
                  <a:lnTo>
                    <a:pt x="883" y="641"/>
                  </a:lnTo>
                  <a:lnTo>
                    <a:pt x="880" y="639"/>
                  </a:lnTo>
                  <a:lnTo>
                    <a:pt x="877" y="637"/>
                  </a:lnTo>
                  <a:lnTo>
                    <a:pt x="874" y="635"/>
                  </a:lnTo>
                  <a:lnTo>
                    <a:pt x="871" y="633"/>
                  </a:lnTo>
                  <a:lnTo>
                    <a:pt x="869" y="631"/>
                  </a:lnTo>
                  <a:lnTo>
                    <a:pt x="867" y="629"/>
                  </a:lnTo>
                  <a:lnTo>
                    <a:pt x="865" y="626"/>
                  </a:lnTo>
                  <a:lnTo>
                    <a:pt x="863" y="624"/>
                  </a:lnTo>
                  <a:lnTo>
                    <a:pt x="861" y="622"/>
                  </a:lnTo>
                  <a:lnTo>
                    <a:pt x="860" y="620"/>
                  </a:lnTo>
                  <a:lnTo>
                    <a:pt x="859" y="617"/>
                  </a:lnTo>
                  <a:lnTo>
                    <a:pt x="858" y="615"/>
                  </a:lnTo>
                  <a:lnTo>
                    <a:pt x="857" y="612"/>
                  </a:lnTo>
                  <a:lnTo>
                    <a:pt x="857" y="610"/>
                  </a:lnTo>
                  <a:lnTo>
                    <a:pt x="856" y="607"/>
                  </a:lnTo>
                  <a:lnTo>
                    <a:pt x="856" y="605"/>
                  </a:lnTo>
                  <a:lnTo>
                    <a:pt x="856" y="602"/>
                  </a:lnTo>
                  <a:lnTo>
                    <a:pt x="856" y="600"/>
                  </a:lnTo>
                  <a:lnTo>
                    <a:pt x="856" y="599"/>
                  </a:lnTo>
                  <a:lnTo>
                    <a:pt x="856" y="597"/>
                  </a:lnTo>
                  <a:lnTo>
                    <a:pt x="856" y="596"/>
                  </a:lnTo>
                  <a:lnTo>
                    <a:pt x="856" y="595"/>
                  </a:lnTo>
                  <a:lnTo>
                    <a:pt x="856" y="594"/>
                  </a:lnTo>
                  <a:lnTo>
                    <a:pt x="856" y="595"/>
                  </a:lnTo>
                  <a:lnTo>
                    <a:pt x="856" y="596"/>
                  </a:lnTo>
                  <a:lnTo>
                    <a:pt x="856" y="597"/>
                  </a:lnTo>
                  <a:lnTo>
                    <a:pt x="856" y="599"/>
                  </a:lnTo>
                  <a:lnTo>
                    <a:pt x="856" y="600"/>
                  </a:lnTo>
                  <a:lnTo>
                    <a:pt x="856" y="602"/>
                  </a:lnTo>
                  <a:lnTo>
                    <a:pt x="856" y="605"/>
                  </a:lnTo>
                  <a:lnTo>
                    <a:pt x="856" y="607"/>
                  </a:lnTo>
                  <a:lnTo>
                    <a:pt x="856" y="610"/>
                  </a:lnTo>
                  <a:lnTo>
                    <a:pt x="856" y="613"/>
                  </a:lnTo>
                  <a:lnTo>
                    <a:pt x="855" y="616"/>
                  </a:lnTo>
                  <a:lnTo>
                    <a:pt x="854" y="618"/>
                  </a:lnTo>
                  <a:lnTo>
                    <a:pt x="853" y="621"/>
                  </a:lnTo>
                  <a:lnTo>
                    <a:pt x="852" y="624"/>
                  </a:lnTo>
                  <a:lnTo>
                    <a:pt x="851" y="627"/>
                  </a:lnTo>
                  <a:lnTo>
                    <a:pt x="849" y="630"/>
                  </a:lnTo>
                  <a:lnTo>
                    <a:pt x="848" y="634"/>
                  </a:lnTo>
                  <a:lnTo>
                    <a:pt x="846" y="637"/>
                  </a:lnTo>
                  <a:lnTo>
                    <a:pt x="844" y="640"/>
                  </a:lnTo>
                  <a:lnTo>
                    <a:pt x="842" y="643"/>
                  </a:lnTo>
                  <a:lnTo>
                    <a:pt x="840" y="647"/>
                  </a:lnTo>
                  <a:lnTo>
                    <a:pt x="837" y="650"/>
                  </a:lnTo>
                  <a:lnTo>
                    <a:pt x="835" y="654"/>
                  </a:lnTo>
                  <a:lnTo>
                    <a:pt x="832" y="657"/>
                  </a:lnTo>
                  <a:lnTo>
                    <a:pt x="829" y="661"/>
                  </a:lnTo>
                  <a:lnTo>
                    <a:pt x="826" y="664"/>
                  </a:lnTo>
                  <a:lnTo>
                    <a:pt x="823" y="667"/>
                  </a:lnTo>
                  <a:lnTo>
                    <a:pt x="820" y="670"/>
                  </a:lnTo>
                  <a:lnTo>
                    <a:pt x="817" y="673"/>
                  </a:lnTo>
                  <a:lnTo>
                    <a:pt x="814" y="676"/>
                  </a:lnTo>
                  <a:lnTo>
                    <a:pt x="810" y="679"/>
                  </a:lnTo>
                  <a:lnTo>
                    <a:pt x="807" y="682"/>
                  </a:lnTo>
                  <a:lnTo>
                    <a:pt x="803" y="684"/>
                  </a:lnTo>
                  <a:lnTo>
                    <a:pt x="800" y="687"/>
                  </a:lnTo>
                  <a:lnTo>
                    <a:pt x="796" y="689"/>
                  </a:lnTo>
                  <a:lnTo>
                    <a:pt x="792" y="692"/>
                  </a:lnTo>
                  <a:lnTo>
                    <a:pt x="789" y="694"/>
                  </a:lnTo>
                  <a:lnTo>
                    <a:pt x="785" y="696"/>
                  </a:lnTo>
                  <a:lnTo>
                    <a:pt x="781" y="698"/>
                  </a:lnTo>
                  <a:lnTo>
                    <a:pt x="777" y="700"/>
                  </a:lnTo>
                  <a:lnTo>
                    <a:pt x="773" y="701"/>
                  </a:lnTo>
                  <a:lnTo>
                    <a:pt x="769" y="703"/>
                  </a:lnTo>
                  <a:lnTo>
                    <a:pt x="764" y="705"/>
                  </a:lnTo>
                  <a:lnTo>
                    <a:pt x="760" y="706"/>
                  </a:lnTo>
                  <a:lnTo>
                    <a:pt x="756" y="707"/>
                  </a:lnTo>
                  <a:lnTo>
                    <a:pt x="751" y="709"/>
                  </a:lnTo>
                  <a:lnTo>
                    <a:pt x="747" y="710"/>
                  </a:lnTo>
                  <a:lnTo>
                    <a:pt x="742" y="711"/>
                  </a:lnTo>
                  <a:lnTo>
                    <a:pt x="738" y="712"/>
                  </a:lnTo>
                  <a:lnTo>
                    <a:pt x="733" y="713"/>
                  </a:lnTo>
                  <a:lnTo>
                    <a:pt x="728" y="714"/>
                  </a:lnTo>
                  <a:lnTo>
                    <a:pt x="724" y="715"/>
                  </a:lnTo>
                  <a:lnTo>
                    <a:pt x="719" y="715"/>
                  </a:lnTo>
                  <a:lnTo>
                    <a:pt x="714" y="716"/>
                  </a:lnTo>
                  <a:lnTo>
                    <a:pt x="709" y="716"/>
                  </a:lnTo>
                  <a:lnTo>
                    <a:pt x="704" y="717"/>
                  </a:lnTo>
                  <a:lnTo>
                    <a:pt x="699" y="717"/>
                  </a:lnTo>
                  <a:lnTo>
                    <a:pt x="694" y="717"/>
                  </a:lnTo>
                  <a:lnTo>
                    <a:pt x="690" y="718"/>
                  </a:lnTo>
                  <a:lnTo>
                    <a:pt x="685" y="718"/>
                  </a:lnTo>
                  <a:lnTo>
                    <a:pt x="681" y="718"/>
                  </a:lnTo>
                  <a:lnTo>
                    <a:pt x="676" y="718"/>
                  </a:lnTo>
                  <a:lnTo>
                    <a:pt x="672" y="718"/>
                  </a:lnTo>
                  <a:lnTo>
                    <a:pt x="667" y="717"/>
                  </a:lnTo>
                  <a:lnTo>
                    <a:pt x="663" y="717"/>
                  </a:lnTo>
                  <a:lnTo>
                    <a:pt x="659" y="717"/>
                  </a:lnTo>
                  <a:lnTo>
                    <a:pt x="655" y="716"/>
                  </a:lnTo>
                  <a:lnTo>
                    <a:pt x="651" y="716"/>
                  </a:lnTo>
                  <a:lnTo>
                    <a:pt x="647" y="715"/>
                  </a:lnTo>
                  <a:lnTo>
                    <a:pt x="643" y="714"/>
                  </a:lnTo>
                  <a:lnTo>
                    <a:pt x="639" y="714"/>
                  </a:lnTo>
                  <a:lnTo>
                    <a:pt x="635" y="713"/>
                  </a:lnTo>
                  <a:lnTo>
                    <a:pt x="631" y="712"/>
                  </a:lnTo>
                  <a:lnTo>
                    <a:pt x="628" y="711"/>
                  </a:lnTo>
                  <a:lnTo>
                    <a:pt x="624" y="710"/>
                  </a:lnTo>
                  <a:lnTo>
                    <a:pt x="621" y="709"/>
                  </a:lnTo>
                  <a:lnTo>
                    <a:pt x="617" y="708"/>
                  </a:lnTo>
                  <a:lnTo>
                    <a:pt x="614" y="707"/>
                  </a:lnTo>
                  <a:lnTo>
                    <a:pt x="611" y="706"/>
                  </a:lnTo>
                  <a:lnTo>
                    <a:pt x="608" y="705"/>
                  </a:lnTo>
                  <a:lnTo>
                    <a:pt x="605" y="704"/>
                  </a:lnTo>
                  <a:lnTo>
                    <a:pt x="602" y="703"/>
                  </a:lnTo>
                  <a:lnTo>
                    <a:pt x="599" y="702"/>
                  </a:lnTo>
                  <a:lnTo>
                    <a:pt x="596" y="701"/>
                  </a:lnTo>
                  <a:lnTo>
                    <a:pt x="593" y="699"/>
                  </a:lnTo>
                  <a:lnTo>
                    <a:pt x="590" y="698"/>
                  </a:lnTo>
                  <a:lnTo>
                    <a:pt x="587" y="697"/>
                  </a:lnTo>
                  <a:lnTo>
                    <a:pt x="585" y="695"/>
                  </a:lnTo>
                  <a:lnTo>
                    <a:pt x="582" y="694"/>
                  </a:lnTo>
                  <a:lnTo>
                    <a:pt x="580" y="693"/>
                  </a:lnTo>
                  <a:lnTo>
                    <a:pt x="577" y="691"/>
                  </a:lnTo>
                  <a:lnTo>
                    <a:pt x="575" y="689"/>
                  </a:lnTo>
                  <a:lnTo>
                    <a:pt x="573" y="688"/>
                  </a:lnTo>
                  <a:lnTo>
                    <a:pt x="571" y="686"/>
                  </a:lnTo>
                  <a:lnTo>
                    <a:pt x="569" y="684"/>
                  </a:lnTo>
                  <a:lnTo>
                    <a:pt x="567" y="682"/>
                  </a:lnTo>
                  <a:lnTo>
                    <a:pt x="565" y="681"/>
                  </a:lnTo>
                  <a:lnTo>
                    <a:pt x="563" y="679"/>
                  </a:lnTo>
                  <a:lnTo>
                    <a:pt x="561" y="677"/>
                  </a:lnTo>
                  <a:lnTo>
                    <a:pt x="559" y="675"/>
                  </a:lnTo>
                  <a:lnTo>
                    <a:pt x="557" y="673"/>
                  </a:lnTo>
                  <a:lnTo>
                    <a:pt x="556" y="670"/>
                  </a:lnTo>
                  <a:lnTo>
                    <a:pt x="554" y="668"/>
                  </a:lnTo>
                  <a:lnTo>
                    <a:pt x="553" y="666"/>
                  </a:lnTo>
                  <a:lnTo>
                    <a:pt x="551" y="664"/>
                  </a:lnTo>
                  <a:lnTo>
                    <a:pt x="551" y="662"/>
                  </a:lnTo>
                  <a:lnTo>
                    <a:pt x="550" y="660"/>
                  </a:lnTo>
                  <a:lnTo>
                    <a:pt x="550" y="659"/>
                  </a:lnTo>
                  <a:lnTo>
                    <a:pt x="550" y="657"/>
                  </a:lnTo>
                  <a:lnTo>
                    <a:pt x="551" y="655"/>
                  </a:lnTo>
                  <a:lnTo>
                    <a:pt x="552" y="654"/>
                  </a:lnTo>
                  <a:lnTo>
                    <a:pt x="553" y="653"/>
                  </a:lnTo>
                  <a:lnTo>
                    <a:pt x="554" y="652"/>
                  </a:lnTo>
                  <a:lnTo>
                    <a:pt x="556" y="651"/>
                  </a:lnTo>
                  <a:lnTo>
                    <a:pt x="558" y="650"/>
                  </a:lnTo>
                  <a:lnTo>
                    <a:pt x="560" y="649"/>
                  </a:lnTo>
                  <a:lnTo>
                    <a:pt x="563" y="649"/>
                  </a:lnTo>
                  <a:lnTo>
                    <a:pt x="566" y="648"/>
                  </a:lnTo>
                  <a:lnTo>
                    <a:pt x="570" y="648"/>
                  </a:lnTo>
                  <a:lnTo>
                    <a:pt x="573" y="647"/>
                  </a:lnTo>
                  <a:lnTo>
                    <a:pt x="576" y="647"/>
                  </a:lnTo>
                  <a:lnTo>
                    <a:pt x="580" y="646"/>
                  </a:lnTo>
                  <a:lnTo>
                    <a:pt x="583" y="646"/>
                  </a:lnTo>
                  <a:lnTo>
                    <a:pt x="586" y="645"/>
                  </a:lnTo>
                  <a:lnTo>
                    <a:pt x="589" y="644"/>
                  </a:lnTo>
                  <a:lnTo>
                    <a:pt x="592" y="643"/>
                  </a:lnTo>
                  <a:lnTo>
                    <a:pt x="595" y="642"/>
                  </a:lnTo>
                  <a:lnTo>
                    <a:pt x="598" y="641"/>
                  </a:lnTo>
                  <a:lnTo>
                    <a:pt x="600" y="640"/>
                  </a:lnTo>
                  <a:lnTo>
                    <a:pt x="603" y="638"/>
                  </a:lnTo>
                  <a:lnTo>
                    <a:pt x="605" y="637"/>
                  </a:lnTo>
                  <a:lnTo>
                    <a:pt x="608" y="636"/>
                  </a:lnTo>
                  <a:lnTo>
                    <a:pt x="610" y="634"/>
                  </a:lnTo>
                  <a:lnTo>
                    <a:pt x="613" y="632"/>
                  </a:lnTo>
                  <a:lnTo>
                    <a:pt x="615" y="631"/>
                  </a:lnTo>
                  <a:lnTo>
                    <a:pt x="617" y="629"/>
                  </a:lnTo>
                  <a:lnTo>
                    <a:pt x="619" y="627"/>
                  </a:lnTo>
                  <a:lnTo>
                    <a:pt x="621" y="625"/>
                  </a:lnTo>
                  <a:lnTo>
                    <a:pt x="623" y="624"/>
                  </a:lnTo>
                  <a:lnTo>
                    <a:pt x="624" y="622"/>
                  </a:lnTo>
                  <a:lnTo>
                    <a:pt x="626" y="620"/>
                  </a:lnTo>
                  <a:lnTo>
                    <a:pt x="628" y="618"/>
                  </a:lnTo>
                  <a:lnTo>
                    <a:pt x="629" y="617"/>
                  </a:lnTo>
                  <a:lnTo>
                    <a:pt x="631" y="615"/>
                  </a:lnTo>
                  <a:lnTo>
                    <a:pt x="632" y="613"/>
                  </a:lnTo>
                  <a:lnTo>
                    <a:pt x="634" y="611"/>
                  </a:lnTo>
                  <a:lnTo>
                    <a:pt x="635" y="610"/>
                  </a:lnTo>
                  <a:lnTo>
                    <a:pt x="636" y="608"/>
                  </a:lnTo>
                  <a:lnTo>
                    <a:pt x="637" y="606"/>
                  </a:lnTo>
                  <a:lnTo>
                    <a:pt x="638" y="605"/>
                  </a:lnTo>
                  <a:lnTo>
                    <a:pt x="639" y="603"/>
                  </a:lnTo>
                  <a:lnTo>
                    <a:pt x="640" y="601"/>
                  </a:lnTo>
                  <a:lnTo>
                    <a:pt x="640" y="600"/>
                  </a:lnTo>
                  <a:lnTo>
                    <a:pt x="641" y="599"/>
                  </a:lnTo>
                  <a:lnTo>
                    <a:pt x="642" y="598"/>
                  </a:lnTo>
                  <a:lnTo>
                    <a:pt x="642" y="597"/>
                  </a:lnTo>
                  <a:lnTo>
                    <a:pt x="642" y="596"/>
                  </a:lnTo>
                  <a:lnTo>
                    <a:pt x="642" y="597"/>
                  </a:lnTo>
                  <a:lnTo>
                    <a:pt x="642" y="598"/>
                  </a:lnTo>
                  <a:lnTo>
                    <a:pt x="641" y="599"/>
                  </a:lnTo>
                  <a:lnTo>
                    <a:pt x="640" y="600"/>
                  </a:lnTo>
                  <a:lnTo>
                    <a:pt x="640" y="601"/>
                  </a:lnTo>
                  <a:lnTo>
                    <a:pt x="639" y="603"/>
                  </a:lnTo>
                  <a:lnTo>
                    <a:pt x="638" y="605"/>
                  </a:lnTo>
                  <a:lnTo>
                    <a:pt x="637" y="606"/>
                  </a:lnTo>
                  <a:lnTo>
                    <a:pt x="636" y="608"/>
                  </a:lnTo>
                  <a:lnTo>
                    <a:pt x="635" y="610"/>
                  </a:lnTo>
                  <a:lnTo>
                    <a:pt x="634" y="611"/>
                  </a:lnTo>
                  <a:lnTo>
                    <a:pt x="632" y="613"/>
                  </a:lnTo>
                  <a:lnTo>
                    <a:pt x="631" y="615"/>
                  </a:lnTo>
                  <a:lnTo>
                    <a:pt x="629" y="617"/>
                  </a:lnTo>
                  <a:lnTo>
                    <a:pt x="628" y="618"/>
                  </a:lnTo>
                  <a:lnTo>
                    <a:pt x="626" y="620"/>
                  </a:lnTo>
                  <a:lnTo>
                    <a:pt x="624" y="622"/>
                  </a:lnTo>
                  <a:lnTo>
                    <a:pt x="623" y="624"/>
                  </a:lnTo>
                  <a:lnTo>
                    <a:pt x="621" y="625"/>
                  </a:lnTo>
                  <a:lnTo>
                    <a:pt x="619" y="627"/>
                  </a:lnTo>
                  <a:lnTo>
                    <a:pt x="617" y="629"/>
                  </a:lnTo>
                  <a:lnTo>
                    <a:pt x="615" y="631"/>
                  </a:lnTo>
                  <a:lnTo>
                    <a:pt x="613" y="632"/>
                  </a:lnTo>
                  <a:lnTo>
                    <a:pt x="610" y="634"/>
                  </a:lnTo>
                  <a:lnTo>
                    <a:pt x="608" y="636"/>
                  </a:lnTo>
                  <a:lnTo>
                    <a:pt x="605" y="637"/>
                  </a:lnTo>
                  <a:lnTo>
                    <a:pt x="603" y="638"/>
                  </a:lnTo>
                  <a:lnTo>
                    <a:pt x="600" y="640"/>
                  </a:lnTo>
                  <a:lnTo>
                    <a:pt x="598" y="641"/>
                  </a:lnTo>
                  <a:lnTo>
                    <a:pt x="595" y="642"/>
                  </a:lnTo>
                  <a:lnTo>
                    <a:pt x="592" y="643"/>
                  </a:lnTo>
                  <a:lnTo>
                    <a:pt x="589" y="644"/>
                  </a:lnTo>
                  <a:lnTo>
                    <a:pt x="586" y="645"/>
                  </a:lnTo>
                  <a:lnTo>
                    <a:pt x="583" y="646"/>
                  </a:lnTo>
                  <a:lnTo>
                    <a:pt x="580" y="646"/>
                  </a:lnTo>
                  <a:lnTo>
                    <a:pt x="576" y="647"/>
                  </a:lnTo>
                  <a:lnTo>
                    <a:pt x="573" y="647"/>
                  </a:lnTo>
                  <a:lnTo>
                    <a:pt x="570" y="648"/>
                  </a:lnTo>
                  <a:lnTo>
                    <a:pt x="566" y="648"/>
                  </a:lnTo>
                  <a:lnTo>
                    <a:pt x="563" y="648"/>
                  </a:lnTo>
                  <a:lnTo>
                    <a:pt x="559" y="649"/>
                  </a:lnTo>
                  <a:lnTo>
                    <a:pt x="556" y="649"/>
                  </a:lnTo>
                  <a:lnTo>
                    <a:pt x="552" y="649"/>
                  </a:lnTo>
                  <a:lnTo>
                    <a:pt x="549" y="649"/>
                  </a:lnTo>
                  <a:lnTo>
                    <a:pt x="545" y="649"/>
                  </a:lnTo>
                  <a:lnTo>
                    <a:pt x="542" y="649"/>
                  </a:lnTo>
                  <a:lnTo>
                    <a:pt x="538" y="650"/>
                  </a:lnTo>
                  <a:lnTo>
                    <a:pt x="535" y="650"/>
                  </a:lnTo>
                  <a:lnTo>
                    <a:pt x="531" y="650"/>
                  </a:lnTo>
                  <a:lnTo>
                    <a:pt x="528" y="650"/>
                  </a:lnTo>
                  <a:lnTo>
                    <a:pt x="524" y="650"/>
                  </a:lnTo>
                  <a:lnTo>
                    <a:pt x="521" y="650"/>
                  </a:lnTo>
                  <a:lnTo>
                    <a:pt x="518" y="650"/>
                  </a:lnTo>
                  <a:lnTo>
                    <a:pt x="514" y="649"/>
                  </a:lnTo>
                  <a:lnTo>
                    <a:pt x="511" y="649"/>
                  </a:lnTo>
                  <a:lnTo>
                    <a:pt x="507" y="649"/>
                  </a:lnTo>
                  <a:lnTo>
                    <a:pt x="504" y="649"/>
                  </a:lnTo>
                  <a:lnTo>
                    <a:pt x="501" y="648"/>
                  </a:lnTo>
                  <a:lnTo>
                    <a:pt x="498" y="648"/>
                  </a:lnTo>
                  <a:lnTo>
                    <a:pt x="495" y="648"/>
                  </a:lnTo>
                  <a:lnTo>
                    <a:pt x="492" y="647"/>
                  </a:lnTo>
                  <a:lnTo>
                    <a:pt x="488" y="647"/>
                  </a:lnTo>
                  <a:lnTo>
                    <a:pt x="485" y="646"/>
                  </a:lnTo>
                  <a:lnTo>
                    <a:pt x="483" y="645"/>
                  </a:lnTo>
                  <a:lnTo>
                    <a:pt x="480" y="644"/>
                  </a:lnTo>
                  <a:lnTo>
                    <a:pt x="477" y="644"/>
                  </a:lnTo>
                  <a:lnTo>
                    <a:pt x="474" y="643"/>
                  </a:lnTo>
                  <a:lnTo>
                    <a:pt x="471" y="642"/>
                  </a:lnTo>
                  <a:lnTo>
                    <a:pt x="469" y="641"/>
                  </a:lnTo>
                  <a:lnTo>
                    <a:pt x="466" y="640"/>
                  </a:lnTo>
                  <a:lnTo>
                    <a:pt x="463" y="638"/>
                  </a:lnTo>
                  <a:lnTo>
                    <a:pt x="461" y="637"/>
                  </a:lnTo>
                  <a:lnTo>
                    <a:pt x="459" y="636"/>
                  </a:lnTo>
                  <a:lnTo>
                    <a:pt x="458" y="635"/>
                  </a:lnTo>
                  <a:lnTo>
                    <a:pt x="456" y="633"/>
                  </a:lnTo>
                  <a:lnTo>
                    <a:pt x="455" y="632"/>
                  </a:lnTo>
                  <a:lnTo>
                    <a:pt x="455" y="630"/>
                  </a:lnTo>
                  <a:lnTo>
                    <a:pt x="454" y="628"/>
                  </a:lnTo>
                  <a:lnTo>
                    <a:pt x="454" y="626"/>
                  </a:lnTo>
                  <a:lnTo>
                    <a:pt x="454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6" y="619"/>
                  </a:lnTo>
                  <a:lnTo>
                    <a:pt x="458" y="616"/>
                  </a:lnTo>
                  <a:lnTo>
                    <a:pt x="459" y="614"/>
                  </a:lnTo>
                  <a:lnTo>
                    <a:pt x="461" y="612"/>
                  </a:lnTo>
                  <a:lnTo>
                    <a:pt x="463" y="610"/>
                  </a:lnTo>
                  <a:lnTo>
                    <a:pt x="465" y="608"/>
                  </a:lnTo>
                  <a:lnTo>
                    <a:pt x="466" y="606"/>
                  </a:lnTo>
                  <a:lnTo>
                    <a:pt x="467" y="605"/>
                  </a:lnTo>
                  <a:lnTo>
                    <a:pt x="468" y="604"/>
                  </a:lnTo>
                  <a:lnTo>
                    <a:pt x="469" y="603"/>
                  </a:lnTo>
                  <a:lnTo>
                    <a:pt x="468" y="604"/>
                  </a:lnTo>
                  <a:lnTo>
                    <a:pt x="468" y="605"/>
                  </a:lnTo>
                  <a:lnTo>
                    <a:pt x="466" y="606"/>
                  </a:lnTo>
                  <a:lnTo>
                    <a:pt x="465" y="607"/>
                  </a:lnTo>
                  <a:lnTo>
                    <a:pt x="464" y="609"/>
                  </a:lnTo>
                  <a:lnTo>
                    <a:pt x="462" y="611"/>
                  </a:lnTo>
                  <a:lnTo>
                    <a:pt x="460" y="614"/>
                  </a:lnTo>
                  <a:lnTo>
                    <a:pt x="457" y="616"/>
                  </a:lnTo>
                  <a:lnTo>
                    <a:pt x="455" y="619"/>
                  </a:lnTo>
                  <a:lnTo>
                    <a:pt x="452" y="621"/>
                  </a:lnTo>
                  <a:lnTo>
                    <a:pt x="450" y="623"/>
                  </a:lnTo>
                  <a:lnTo>
                    <a:pt x="447" y="626"/>
                  </a:lnTo>
                  <a:lnTo>
                    <a:pt x="444" y="628"/>
                  </a:lnTo>
                  <a:lnTo>
                    <a:pt x="442" y="630"/>
                  </a:lnTo>
                  <a:lnTo>
                    <a:pt x="439" y="632"/>
                  </a:lnTo>
                  <a:lnTo>
                    <a:pt x="436" y="634"/>
                  </a:lnTo>
                  <a:lnTo>
                    <a:pt x="432" y="636"/>
                  </a:lnTo>
                  <a:lnTo>
                    <a:pt x="429" y="637"/>
                  </a:lnTo>
                  <a:lnTo>
                    <a:pt x="426" y="639"/>
                  </a:lnTo>
                  <a:lnTo>
                    <a:pt x="422" y="641"/>
                  </a:lnTo>
                  <a:lnTo>
                    <a:pt x="419" y="642"/>
                  </a:lnTo>
                  <a:lnTo>
                    <a:pt x="415" y="644"/>
                  </a:lnTo>
                  <a:lnTo>
                    <a:pt x="411" y="645"/>
                  </a:lnTo>
                  <a:lnTo>
                    <a:pt x="408" y="646"/>
                  </a:lnTo>
                  <a:lnTo>
                    <a:pt x="404" y="647"/>
                  </a:lnTo>
                  <a:lnTo>
                    <a:pt x="400" y="648"/>
                  </a:lnTo>
                  <a:lnTo>
                    <a:pt x="396" y="649"/>
                  </a:lnTo>
                  <a:lnTo>
                    <a:pt x="392" y="650"/>
                  </a:lnTo>
                  <a:lnTo>
                    <a:pt x="388" y="650"/>
                  </a:lnTo>
                  <a:lnTo>
                    <a:pt x="385" y="651"/>
                  </a:lnTo>
                  <a:lnTo>
                    <a:pt x="381" y="651"/>
                  </a:lnTo>
                  <a:lnTo>
                    <a:pt x="377" y="651"/>
                  </a:lnTo>
                  <a:lnTo>
                    <a:pt x="373" y="651"/>
                  </a:lnTo>
                  <a:lnTo>
                    <a:pt x="369" y="651"/>
                  </a:lnTo>
                  <a:lnTo>
                    <a:pt x="365" y="650"/>
                  </a:lnTo>
                  <a:lnTo>
                    <a:pt x="361" y="650"/>
                  </a:lnTo>
                  <a:lnTo>
                    <a:pt x="358" y="649"/>
                  </a:lnTo>
                  <a:lnTo>
                    <a:pt x="354" y="649"/>
                  </a:lnTo>
                  <a:lnTo>
                    <a:pt x="350" y="648"/>
                  </a:lnTo>
                  <a:lnTo>
                    <a:pt x="346" y="647"/>
                  </a:lnTo>
                  <a:lnTo>
                    <a:pt x="342" y="645"/>
                  </a:lnTo>
                  <a:lnTo>
                    <a:pt x="339" y="644"/>
                  </a:lnTo>
                  <a:lnTo>
                    <a:pt x="335" y="643"/>
                  </a:lnTo>
                  <a:lnTo>
                    <a:pt x="332" y="642"/>
                  </a:lnTo>
                  <a:lnTo>
                    <a:pt x="329" y="640"/>
                  </a:lnTo>
                  <a:lnTo>
                    <a:pt x="326" y="639"/>
                  </a:lnTo>
                  <a:lnTo>
                    <a:pt x="323" y="637"/>
                  </a:lnTo>
                  <a:lnTo>
                    <a:pt x="320" y="635"/>
                  </a:lnTo>
                  <a:lnTo>
                    <a:pt x="317" y="634"/>
                  </a:lnTo>
                  <a:lnTo>
                    <a:pt x="315" y="632"/>
                  </a:lnTo>
                  <a:lnTo>
                    <a:pt x="312" y="630"/>
                  </a:lnTo>
                  <a:lnTo>
                    <a:pt x="310" y="628"/>
                  </a:lnTo>
                  <a:lnTo>
                    <a:pt x="308" y="626"/>
                  </a:lnTo>
                  <a:lnTo>
                    <a:pt x="306" y="624"/>
                  </a:lnTo>
                  <a:lnTo>
                    <a:pt x="304" y="622"/>
                  </a:lnTo>
                  <a:lnTo>
                    <a:pt x="302" y="620"/>
                  </a:lnTo>
                  <a:lnTo>
                    <a:pt x="300" y="617"/>
                  </a:lnTo>
                  <a:lnTo>
                    <a:pt x="298" y="615"/>
                  </a:lnTo>
                  <a:lnTo>
                    <a:pt x="297" y="613"/>
                  </a:lnTo>
                  <a:lnTo>
                    <a:pt x="295" y="611"/>
                  </a:lnTo>
                  <a:lnTo>
                    <a:pt x="293" y="609"/>
                  </a:lnTo>
                  <a:lnTo>
                    <a:pt x="292" y="606"/>
                  </a:lnTo>
                  <a:lnTo>
                    <a:pt x="290" y="604"/>
                  </a:lnTo>
                  <a:lnTo>
                    <a:pt x="289" y="602"/>
                  </a:lnTo>
                  <a:lnTo>
                    <a:pt x="287" y="600"/>
                  </a:lnTo>
                  <a:lnTo>
                    <a:pt x="286" y="598"/>
                  </a:lnTo>
                  <a:lnTo>
                    <a:pt x="284" y="596"/>
                  </a:lnTo>
                  <a:lnTo>
                    <a:pt x="283" y="594"/>
                  </a:lnTo>
                  <a:lnTo>
                    <a:pt x="281" y="592"/>
                  </a:lnTo>
                  <a:lnTo>
                    <a:pt x="280" y="590"/>
                  </a:lnTo>
                  <a:lnTo>
                    <a:pt x="279" y="588"/>
                  </a:lnTo>
                  <a:lnTo>
                    <a:pt x="278" y="586"/>
                  </a:lnTo>
                  <a:lnTo>
                    <a:pt x="276" y="584"/>
                  </a:lnTo>
                  <a:lnTo>
                    <a:pt x="275" y="582"/>
                  </a:lnTo>
                  <a:lnTo>
                    <a:pt x="274" y="579"/>
                  </a:lnTo>
                  <a:lnTo>
                    <a:pt x="272" y="577"/>
                  </a:lnTo>
                  <a:lnTo>
                    <a:pt x="271" y="575"/>
                  </a:lnTo>
                  <a:lnTo>
                    <a:pt x="270" y="573"/>
                  </a:lnTo>
                  <a:lnTo>
                    <a:pt x="269" y="571"/>
                  </a:lnTo>
                  <a:lnTo>
                    <a:pt x="267" y="568"/>
                  </a:lnTo>
                  <a:lnTo>
                    <a:pt x="266" y="566"/>
                  </a:lnTo>
                  <a:lnTo>
                    <a:pt x="265" y="564"/>
                  </a:lnTo>
                  <a:lnTo>
                    <a:pt x="264" y="561"/>
                  </a:lnTo>
                  <a:lnTo>
                    <a:pt x="262" y="559"/>
                  </a:lnTo>
                  <a:lnTo>
                    <a:pt x="261" y="556"/>
                  </a:lnTo>
                  <a:lnTo>
                    <a:pt x="260" y="554"/>
                  </a:lnTo>
                  <a:lnTo>
                    <a:pt x="259" y="551"/>
                  </a:lnTo>
                  <a:lnTo>
                    <a:pt x="257" y="549"/>
                  </a:lnTo>
                  <a:lnTo>
                    <a:pt x="256" y="547"/>
                  </a:lnTo>
                  <a:lnTo>
                    <a:pt x="255" y="545"/>
                  </a:lnTo>
                  <a:lnTo>
                    <a:pt x="255" y="543"/>
                  </a:lnTo>
                  <a:lnTo>
                    <a:pt x="254" y="542"/>
                  </a:lnTo>
                  <a:lnTo>
                    <a:pt x="254" y="541"/>
                  </a:lnTo>
                  <a:lnTo>
                    <a:pt x="253" y="541"/>
                  </a:lnTo>
                  <a:lnTo>
                    <a:pt x="254" y="541"/>
                  </a:lnTo>
                  <a:lnTo>
                    <a:pt x="254" y="542"/>
                  </a:lnTo>
                  <a:lnTo>
                    <a:pt x="255" y="543"/>
                  </a:lnTo>
                  <a:lnTo>
                    <a:pt x="255" y="545"/>
                  </a:lnTo>
                  <a:lnTo>
                    <a:pt x="256" y="547"/>
                  </a:lnTo>
                  <a:lnTo>
                    <a:pt x="257" y="549"/>
                  </a:lnTo>
                  <a:lnTo>
                    <a:pt x="259" y="551"/>
                  </a:lnTo>
                  <a:lnTo>
                    <a:pt x="260" y="554"/>
                  </a:lnTo>
                  <a:lnTo>
                    <a:pt x="261" y="556"/>
                  </a:lnTo>
                  <a:lnTo>
                    <a:pt x="261" y="559"/>
                  </a:lnTo>
                  <a:lnTo>
                    <a:pt x="262" y="561"/>
                  </a:lnTo>
                  <a:lnTo>
                    <a:pt x="262" y="564"/>
                  </a:lnTo>
                  <a:lnTo>
                    <a:pt x="262" y="566"/>
                  </a:lnTo>
                  <a:lnTo>
                    <a:pt x="262" y="569"/>
                  </a:lnTo>
                  <a:lnTo>
                    <a:pt x="262" y="571"/>
                  </a:lnTo>
                  <a:lnTo>
                    <a:pt x="262" y="574"/>
                  </a:lnTo>
                  <a:lnTo>
                    <a:pt x="261" y="576"/>
                  </a:lnTo>
                  <a:lnTo>
                    <a:pt x="260" y="579"/>
                  </a:lnTo>
                  <a:lnTo>
                    <a:pt x="259" y="581"/>
                  </a:lnTo>
                  <a:lnTo>
                    <a:pt x="258" y="583"/>
                  </a:lnTo>
                  <a:lnTo>
                    <a:pt x="256" y="586"/>
                  </a:lnTo>
                  <a:lnTo>
                    <a:pt x="254" y="588"/>
                  </a:lnTo>
                  <a:lnTo>
                    <a:pt x="252" y="590"/>
                  </a:lnTo>
                  <a:lnTo>
                    <a:pt x="250" y="593"/>
                  </a:lnTo>
                  <a:lnTo>
                    <a:pt x="248" y="595"/>
                  </a:lnTo>
                  <a:lnTo>
                    <a:pt x="246" y="597"/>
                  </a:lnTo>
                  <a:lnTo>
                    <a:pt x="243" y="599"/>
                  </a:lnTo>
                  <a:lnTo>
                    <a:pt x="241" y="601"/>
                  </a:lnTo>
                  <a:lnTo>
                    <a:pt x="238" y="603"/>
                  </a:lnTo>
                  <a:lnTo>
                    <a:pt x="236" y="605"/>
                  </a:lnTo>
                  <a:lnTo>
                    <a:pt x="233" y="606"/>
                  </a:lnTo>
                  <a:lnTo>
                    <a:pt x="230" y="608"/>
                  </a:lnTo>
                  <a:lnTo>
                    <a:pt x="227" y="609"/>
                  </a:lnTo>
                  <a:lnTo>
                    <a:pt x="224" y="611"/>
                  </a:lnTo>
                  <a:lnTo>
                    <a:pt x="221" y="612"/>
                  </a:lnTo>
                  <a:lnTo>
                    <a:pt x="217" y="613"/>
                  </a:lnTo>
                  <a:lnTo>
                    <a:pt x="214" y="614"/>
                  </a:lnTo>
                  <a:lnTo>
                    <a:pt x="211" y="615"/>
                  </a:lnTo>
                  <a:lnTo>
                    <a:pt x="207" y="616"/>
                  </a:lnTo>
                  <a:lnTo>
                    <a:pt x="203" y="617"/>
                  </a:lnTo>
                  <a:lnTo>
                    <a:pt x="200" y="618"/>
                  </a:lnTo>
                  <a:lnTo>
                    <a:pt x="196" y="619"/>
                  </a:lnTo>
                  <a:lnTo>
                    <a:pt x="193" y="619"/>
                  </a:lnTo>
                  <a:lnTo>
                    <a:pt x="189" y="619"/>
                  </a:lnTo>
                  <a:lnTo>
                    <a:pt x="185" y="620"/>
                  </a:lnTo>
                  <a:lnTo>
                    <a:pt x="181" y="620"/>
                  </a:lnTo>
                  <a:lnTo>
                    <a:pt x="178" y="620"/>
                  </a:lnTo>
                  <a:lnTo>
                    <a:pt x="174" y="620"/>
                  </a:lnTo>
                  <a:lnTo>
                    <a:pt x="170" y="620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59" y="619"/>
                  </a:lnTo>
                  <a:lnTo>
                    <a:pt x="155" y="618"/>
                  </a:lnTo>
                  <a:lnTo>
                    <a:pt x="151" y="617"/>
                  </a:lnTo>
                  <a:lnTo>
                    <a:pt x="147" y="616"/>
                  </a:lnTo>
                  <a:lnTo>
                    <a:pt x="143" y="615"/>
                  </a:lnTo>
                  <a:lnTo>
                    <a:pt x="139" y="615"/>
                  </a:lnTo>
                  <a:lnTo>
                    <a:pt x="136" y="614"/>
                  </a:lnTo>
                  <a:lnTo>
                    <a:pt x="132" y="613"/>
                  </a:lnTo>
                  <a:lnTo>
                    <a:pt x="128" y="611"/>
                  </a:lnTo>
                  <a:lnTo>
                    <a:pt x="125" y="610"/>
                  </a:lnTo>
                  <a:lnTo>
                    <a:pt x="121" y="609"/>
                  </a:lnTo>
                  <a:lnTo>
                    <a:pt x="118" y="608"/>
                  </a:lnTo>
                  <a:lnTo>
                    <a:pt x="114" y="607"/>
                  </a:lnTo>
                  <a:lnTo>
                    <a:pt x="111" y="606"/>
                  </a:lnTo>
                  <a:lnTo>
                    <a:pt x="108" y="604"/>
                  </a:lnTo>
                  <a:lnTo>
                    <a:pt x="104" y="603"/>
                  </a:lnTo>
                  <a:lnTo>
                    <a:pt x="101" y="602"/>
                  </a:lnTo>
                  <a:lnTo>
                    <a:pt x="98" y="600"/>
                  </a:lnTo>
                  <a:lnTo>
                    <a:pt x="95" y="599"/>
                  </a:lnTo>
                  <a:lnTo>
                    <a:pt x="92" y="598"/>
                  </a:lnTo>
                  <a:lnTo>
                    <a:pt x="89" y="596"/>
                  </a:lnTo>
                  <a:lnTo>
                    <a:pt x="86" y="595"/>
                  </a:lnTo>
                  <a:lnTo>
                    <a:pt x="83" y="593"/>
                  </a:lnTo>
                  <a:lnTo>
                    <a:pt x="80" y="591"/>
                  </a:lnTo>
                  <a:lnTo>
                    <a:pt x="78" y="590"/>
                  </a:lnTo>
                  <a:lnTo>
                    <a:pt x="75" y="588"/>
                  </a:lnTo>
                  <a:lnTo>
                    <a:pt x="73" y="586"/>
                  </a:lnTo>
                  <a:lnTo>
                    <a:pt x="70" y="585"/>
                  </a:lnTo>
                  <a:lnTo>
                    <a:pt x="68" y="583"/>
                  </a:lnTo>
                  <a:lnTo>
                    <a:pt x="66" y="581"/>
                  </a:lnTo>
                  <a:lnTo>
                    <a:pt x="64" y="579"/>
                  </a:lnTo>
                  <a:lnTo>
                    <a:pt x="62" y="577"/>
                  </a:lnTo>
                  <a:lnTo>
                    <a:pt x="60" y="575"/>
                  </a:lnTo>
                  <a:lnTo>
                    <a:pt x="58" y="573"/>
                  </a:lnTo>
                  <a:lnTo>
                    <a:pt x="56" y="571"/>
                  </a:lnTo>
                  <a:lnTo>
                    <a:pt x="54" y="569"/>
                  </a:lnTo>
                  <a:lnTo>
                    <a:pt x="53" y="567"/>
                  </a:lnTo>
                  <a:lnTo>
                    <a:pt x="51" y="565"/>
                  </a:lnTo>
                  <a:lnTo>
                    <a:pt x="49" y="562"/>
                  </a:lnTo>
                  <a:lnTo>
                    <a:pt x="47" y="560"/>
                  </a:lnTo>
                  <a:lnTo>
                    <a:pt x="45" y="557"/>
                  </a:lnTo>
                  <a:lnTo>
                    <a:pt x="43" y="554"/>
                  </a:lnTo>
                  <a:lnTo>
                    <a:pt x="41" y="551"/>
                  </a:lnTo>
                  <a:lnTo>
                    <a:pt x="39" y="548"/>
                  </a:lnTo>
                  <a:lnTo>
                    <a:pt x="37" y="545"/>
                  </a:lnTo>
                  <a:lnTo>
                    <a:pt x="35" y="542"/>
                  </a:lnTo>
                  <a:lnTo>
                    <a:pt x="33" y="539"/>
                  </a:lnTo>
                  <a:lnTo>
                    <a:pt x="31" y="536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3" y="525"/>
                  </a:lnTo>
                  <a:lnTo>
                    <a:pt x="21" y="521"/>
                  </a:lnTo>
                  <a:lnTo>
                    <a:pt x="18" y="517"/>
                  </a:lnTo>
                  <a:lnTo>
                    <a:pt x="16" y="513"/>
                  </a:lnTo>
                  <a:lnTo>
                    <a:pt x="14" y="509"/>
                  </a:lnTo>
                  <a:lnTo>
                    <a:pt x="12" y="505"/>
                  </a:lnTo>
                  <a:lnTo>
                    <a:pt x="10" y="501"/>
                  </a:lnTo>
                  <a:lnTo>
                    <a:pt x="8" y="497"/>
                  </a:lnTo>
                  <a:lnTo>
                    <a:pt x="7" y="493"/>
                  </a:lnTo>
                  <a:lnTo>
                    <a:pt x="5" y="489"/>
                  </a:lnTo>
                  <a:lnTo>
                    <a:pt x="4" y="484"/>
                  </a:lnTo>
                  <a:lnTo>
                    <a:pt x="3" y="480"/>
                  </a:lnTo>
                  <a:lnTo>
                    <a:pt x="2" y="476"/>
                  </a:lnTo>
                  <a:lnTo>
                    <a:pt x="1" y="472"/>
                  </a:lnTo>
                  <a:lnTo>
                    <a:pt x="1" y="468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1" y="431"/>
                  </a:lnTo>
                  <a:lnTo>
                    <a:pt x="1" y="427"/>
                  </a:lnTo>
                  <a:lnTo>
                    <a:pt x="1" y="424"/>
                  </a:lnTo>
                  <a:lnTo>
                    <a:pt x="2" y="421"/>
                  </a:lnTo>
                  <a:lnTo>
                    <a:pt x="2" y="417"/>
                  </a:lnTo>
                  <a:lnTo>
                    <a:pt x="3" y="414"/>
                  </a:lnTo>
                  <a:lnTo>
                    <a:pt x="4" y="411"/>
                  </a:lnTo>
                  <a:lnTo>
                    <a:pt x="5" y="409"/>
                  </a:lnTo>
                  <a:lnTo>
                    <a:pt x="6" y="406"/>
                  </a:lnTo>
                  <a:lnTo>
                    <a:pt x="7" y="403"/>
                  </a:lnTo>
                  <a:lnTo>
                    <a:pt x="8" y="401"/>
                  </a:lnTo>
                  <a:lnTo>
                    <a:pt x="9" y="399"/>
                  </a:lnTo>
                  <a:lnTo>
                    <a:pt x="10" y="397"/>
                  </a:lnTo>
                  <a:lnTo>
                    <a:pt x="11" y="394"/>
                  </a:lnTo>
                  <a:lnTo>
                    <a:pt x="12" y="392"/>
                  </a:lnTo>
                  <a:lnTo>
                    <a:pt x="13" y="390"/>
                  </a:lnTo>
                  <a:lnTo>
                    <a:pt x="14" y="388"/>
                  </a:lnTo>
                  <a:lnTo>
                    <a:pt x="16" y="386"/>
                  </a:lnTo>
                  <a:lnTo>
                    <a:pt x="17" y="384"/>
                  </a:lnTo>
                  <a:lnTo>
                    <a:pt x="18" y="383"/>
                  </a:lnTo>
                  <a:lnTo>
                    <a:pt x="20" y="381"/>
                  </a:lnTo>
                  <a:lnTo>
                    <a:pt x="21" y="379"/>
                  </a:lnTo>
                  <a:lnTo>
                    <a:pt x="22" y="377"/>
                  </a:lnTo>
                  <a:lnTo>
                    <a:pt x="24" y="376"/>
                  </a:lnTo>
                  <a:lnTo>
                    <a:pt x="25" y="374"/>
                  </a:lnTo>
                  <a:lnTo>
                    <a:pt x="26" y="373"/>
                  </a:lnTo>
                  <a:lnTo>
                    <a:pt x="28" y="372"/>
                  </a:lnTo>
                  <a:lnTo>
                    <a:pt x="29" y="370"/>
                  </a:lnTo>
                  <a:lnTo>
                    <a:pt x="31" y="369"/>
                  </a:lnTo>
                  <a:lnTo>
                    <a:pt x="32" y="369"/>
                  </a:lnTo>
                  <a:lnTo>
                    <a:pt x="34" y="368"/>
                  </a:lnTo>
                  <a:lnTo>
                    <a:pt x="36" y="368"/>
                  </a:lnTo>
                  <a:lnTo>
                    <a:pt x="38" y="368"/>
                  </a:lnTo>
                  <a:lnTo>
                    <a:pt x="39" y="369"/>
                  </a:lnTo>
                  <a:lnTo>
                    <a:pt x="41" y="369"/>
                  </a:lnTo>
                  <a:lnTo>
                    <a:pt x="43" y="370"/>
                  </a:lnTo>
                  <a:lnTo>
                    <a:pt x="45" y="371"/>
                  </a:lnTo>
                  <a:lnTo>
                    <a:pt x="47" y="372"/>
                  </a:lnTo>
                  <a:lnTo>
                    <a:pt x="49" y="374"/>
                  </a:lnTo>
                  <a:lnTo>
                    <a:pt x="51" y="376"/>
                  </a:lnTo>
                  <a:lnTo>
                    <a:pt x="54" y="378"/>
                  </a:lnTo>
                  <a:lnTo>
                    <a:pt x="56" y="381"/>
                  </a:lnTo>
                  <a:lnTo>
                    <a:pt x="58" y="383"/>
                  </a:lnTo>
                  <a:lnTo>
                    <a:pt x="60" y="386"/>
                  </a:lnTo>
                  <a:lnTo>
                    <a:pt x="62" y="388"/>
                  </a:lnTo>
                  <a:lnTo>
                    <a:pt x="64" y="390"/>
                  </a:lnTo>
                  <a:lnTo>
                    <a:pt x="65" y="392"/>
                  </a:lnTo>
                  <a:lnTo>
                    <a:pt x="66" y="393"/>
                  </a:lnTo>
                  <a:lnTo>
                    <a:pt x="67" y="394"/>
                  </a:lnTo>
                  <a:lnTo>
                    <a:pt x="67" y="395"/>
                  </a:lnTo>
                  <a:lnTo>
                    <a:pt x="67" y="394"/>
                  </a:lnTo>
                  <a:lnTo>
                    <a:pt x="66" y="393"/>
                  </a:lnTo>
                  <a:lnTo>
                    <a:pt x="65" y="392"/>
                  </a:lnTo>
                  <a:lnTo>
                    <a:pt x="63" y="391"/>
                  </a:lnTo>
                  <a:lnTo>
                    <a:pt x="62" y="389"/>
                  </a:lnTo>
                  <a:lnTo>
                    <a:pt x="60" y="387"/>
                  </a:lnTo>
                  <a:lnTo>
                    <a:pt x="57" y="384"/>
                  </a:lnTo>
                  <a:lnTo>
                    <a:pt x="55" y="381"/>
                  </a:lnTo>
                  <a:lnTo>
                    <a:pt x="53" y="378"/>
                  </a:lnTo>
                  <a:lnTo>
                    <a:pt x="50" y="375"/>
                  </a:lnTo>
                  <a:lnTo>
                    <a:pt x="48" y="372"/>
                  </a:lnTo>
                  <a:lnTo>
                    <a:pt x="46" y="368"/>
                  </a:lnTo>
                  <a:lnTo>
                    <a:pt x="44" y="364"/>
                  </a:lnTo>
                  <a:lnTo>
                    <a:pt x="42" y="360"/>
                  </a:lnTo>
                  <a:lnTo>
                    <a:pt x="40" y="356"/>
                  </a:lnTo>
                  <a:lnTo>
                    <a:pt x="38" y="351"/>
                  </a:lnTo>
                  <a:lnTo>
                    <a:pt x="36" y="346"/>
                  </a:lnTo>
                  <a:lnTo>
                    <a:pt x="34" y="341"/>
                  </a:lnTo>
                  <a:lnTo>
                    <a:pt x="32" y="336"/>
                  </a:lnTo>
                  <a:lnTo>
                    <a:pt x="30" y="330"/>
                  </a:lnTo>
                  <a:lnTo>
                    <a:pt x="28" y="325"/>
                  </a:lnTo>
                  <a:lnTo>
                    <a:pt x="26" y="319"/>
                  </a:lnTo>
                  <a:lnTo>
                    <a:pt x="25" y="313"/>
                  </a:lnTo>
                  <a:lnTo>
                    <a:pt x="23" y="306"/>
                  </a:lnTo>
                  <a:lnTo>
                    <a:pt x="22" y="300"/>
                  </a:lnTo>
                  <a:lnTo>
                    <a:pt x="21" y="294"/>
                  </a:lnTo>
                  <a:lnTo>
                    <a:pt x="20" y="289"/>
                  </a:lnTo>
                  <a:lnTo>
                    <a:pt x="19" y="283"/>
                  </a:lnTo>
                  <a:lnTo>
                    <a:pt x="18" y="277"/>
                  </a:lnTo>
                  <a:lnTo>
                    <a:pt x="18" y="272"/>
                  </a:lnTo>
                  <a:lnTo>
                    <a:pt x="17" y="266"/>
                  </a:lnTo>
                  <a:lnTo>
                    <a:pt x="17" y="261"/>
                  </a:lnTo>
                  <a:lnTo>
                    <a:pt x="17" y="256"/>
                  </a:lnTo>
                  <a:lnTo>
                    <a:pt x="18" y="251"/>
                  </a:lnTo>
                  <a:lnTo>
                    <a:pt x="18" y="246"/>
                  </a:lnTo>
                  <a:lnTo>
                    <a:pt x="19" y="241"/>
                  </a:lnTo>
                  <a:lnTo>
                    <a:pt x="19" y="237"/>
                  </a:lnTo>
                  <a:lnTo>
                    <a:pt x="20" y="232"/>
                  </a:lnTo>
                  <a:lnTo>
                    <a:pt x="22" y="228"/>
                  </a:lnTo>
                  <a:lnTo>
                    <a:pt x="23" y="223"/>
                  </a:lnTo>
                  <a:lnTo>
                    <a:pt x="24" y="219"/>
                  </a:lnTo>
                  <a:lnTo>
                    <a:pt x="26" y="215"/>
                  </a:lnTo>
                  <a:lnTo>
                    <a:pt x="27" y="211"/>
                  </a:lnTo>
                  <a:lnTo>
                    <a:pt x="29" y="207"/>
                  </a:lnTo>
                  <a:lnTo>
                    <a:pt x="30" y="203"/>
                  </a:lnTo>
                  <a:lnTo>
                    <a:pt x="32" y="199"/>
                  </a:lnTo>
                  <a:lnTo>
                    <a:pt x="34" y="195"/>
                  </a:lnTo>
                  <a:lnTo>
                    <a:pt x="35" y="191"/>
                  </a:lnTo>
                  <a:lnTo>
                    <a:pt x="37" y="187"/>
                  </a:lnTo>
                  <a:lnTo>
                    <a:pt x="39" y="184"/>
                  </a:lnTo>
                  <a:lnTo>
                    <a:pt x="41" y="180"/>
                  </a:lnTo>
                  <a:lnTo>
                    <a:pt x="43" y="176"/>
                  </a:lnTo>
                  <a:lnTo>
                    <a:pt x="45" y="173"/>
                  </a:lnTo>
                  <a:lnTo>
                    <a:pt x="47" y="170"/>
                  </a:lnTo>
                  <a:lnTo>
                    <a:pt x="50" y="166"/>
                  </a:lnTo>
                  <a:lnTo>
                    <a:pt x="52" y="163"/>
                  </a:lnTo>
                  <a:lnTo>
                    <a:pt x="54" y="160"/>
                  </a:lnTo>
                  <a:lnTo>
                    <a:pt x="57" y="156"/>
                  </a:lnTo>
                  <a:lnTo>
                    <a:pt x="59" y="153"/>
                  </a:lnTo>
                  <a:lnTo>
                    <a:pt x="62" y="150"/>
                  </a:lnTo>
                  <a:lnTo>
                    <a:pt x="65" y="147"/>
                  </a:lnTo>
                  <a:lnTo>
                    <a:pt x="67" y="144"/>
                  </a:lnTo>
                  <a:lnTo>
                    <a:pt x="70" y="141"/>
                  </a:lnTo>
                  <a:lnTo>
                    <a:pt x="73" y="139"/>
                  </a:lnTo>
                  <a:lnTo>
                    <a:pt x="76" y="136"/>
                  </a:lnTo>
                  <a:lnTo>
                    <a:pt x="79" y="133"/>
                  </a:lnTo>
                  <a:lnTo>
                    <a:pt x="82" y="130"/>
                  </a:lnTo>
                  <a:lnTo>
                    <a:pt x="85" y="128"/>
                  </a:lnTo>
                  <a:lnTo>
                    <a:pt x="89" y="125"/>
                  </a:lnTo>
                  <a:lnTo>
                    <a:pt x="92" y="123"/>
                  </a:lnTo>
                  <a:lnTo>
                    <a:pt x="96" y="121"/>
                  </a:lnTo>
                  <a:lnTo>
                    <a:pt x="99" y="118"/>
                  </a:lnTo>
                  <a:lnTo>
                    <a:pt x="103" y="116"/>
                  </a:lnTo>
                  <a:lnTo>
                    <a:pt x="106" y="114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7" y="108"/>
                  </a:lnTo>
                  <a:lnTo>
                    <a:pt x="121" y="106"/>
                  </a:lnTo>
                  <a:lnTo>
                    <a:pt x="125" y="104"/>
                  </a:lnTo>
                  <a:lnTo>
                    <a:pt x="128" y="102"/>
                  </a:lnTo>
                  <a:lnTo>
                    <a:pt x="132" y="100"/>
                  </a:lnTo>
                  <a:lnTo>
                    <a:pt x="136" y="99"/>
                  </a:lnTo>
                  <a:lnTo>
                    <a:pt x="140" y="97"/>
                  </a:lnTo>
                  <a:lnTo>
                    <a:pt x="144" y="95"/>
                  </a:lnTo>
                  <a:lnTo>
                    <a:pt x="148" y="94"/>
                  </a:lnTo>
                  <a:lnTo>
                    <a:pt x="152" y="92"/>
                  </a:lnTo>
                  <a:lnTo>
                    <a:pt x="156" y="91"/>
                  </a:lnTo>
                  <a:lnTo>
                    <a:pt x="160" y="90"/>
                  </a:lnTo>
                  <a:lnTo>
                    <a:pt x="164" y="89"/>
                  </a:lnTo>
                  <a:lnTo>
                    <a:pt x="167" y="88"/>
                  </a:lnTo>
                  <a:lnTo>
                    <a:pt x="171" y="86"/>
                  </a:lnTo>
                  <a:lnTo>
                    <a:pt x="175" y="86"/>
                  </a:lnTo>
                  <a:lnTo>
                    <a:pt x="178" y="85"/>
                  </a:lnTo>
                  <a:lnTo>
                    <a:pt x="182" y="84"/>
                  </a:lnTo>
                  <a:lnTo>
                    <a:pt x="185" y="83"/>
                  </a:lnTo>
                  <a:lnTo>
                    <a:pt x="189" y="83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199" y="82"/>
                  </a:lnTo>
                  <a:lnTo>
                    <a:pt x="202" y="81"/>
                  </a:lnTo>
                  <a:lnTo>
                    <a:pt x="205" y="81"/>
                  </a:lnTo>
                  <a:lnTo>
                    <a:pt x="208" y="81"/>
                  </a:lnTo>
                  <a:lnTo>
                    <a:pt x="211" y="81"/>
                  </a:lnTo>
                  <a:lnTo>
                    <a:pt x="214" y="81"/>
                  </a:lnTo>
                  <a:lnTo>
                    <a:pt x="216" y="81"/>
                  </a:lnTo>
                  <a:lnTo>
                    <a:pt x="218" y="82"/>
                  </a:lnTo>
                  <a:lnTo>
                    <a:pt x="220" y="82"/>
                  </a:lnTo>
                  <a:lnTo>
                    <a:pt x="221" y="82"/>
                  </a:lnTo>
                  <a:lnTo>
                    <a:pt x="222" y="82"/>
                  </a:lnTo>
                  <a:lnTo>
                    <a:pt x="223" y="82"/>
                  </a:lnTo>
                  <a:lnTo>
                    <a:pt x="222" y="82"/>
                  </a:lnTo>
                  <a:lnTo>
                    <a:pt x="221" y="82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1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0" y="79"/>
                  </a:lnTo>
                  <a:lnTo>
                    <a:pt x="199" y="78"/>
                  </a:lnTo>
                  <a:lnTo>
                    <a:pt x="198" y="77"/>
                  </a:lnTo>
                  <a:lnTo>
                    <a:pt x="197" y="76"/>
                  </a:lnTo>
                  <a:lnTo>
                    <a:pt x="197" y="75"/>
                  </a:lnTo>
                  <a:lnTo>
                    <a:pt x="197" y="73"/>
                  </a:lnTo>
                  <a:lnTo>
                    <a:pt x="197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9" y="66"/>
                  </a:lnTo>
                  <a:lnTo>
                    <a:pt x="201" y="64"/>
                  </a:lnTo>
                  <a:lnTo>
                    <a:pt x="202" y="62"/>
                  </a:lnTo>
                  <a:lnTo>
                    <a:pt x="204" y="59"/>
                  </a:lnTo>
                  <a:lnTo>
                    <a:pt x="206" y="57"/>
                  </a:lnTo>
                  <a:lnTo>
                    <a:pt x="209" y="55"/>
                  </a:lnTo>
                  <a:lnTo>
                    <a:pt x="211" y="52"/>
                  </a:lnTo>
                  <a:lnTo>
                    <a:pt x="213" y="50"/>
                  </a:lnTo>
                  <a:lnTo>
                    <a:pt x="216" y="47"/>
                  </a:lnTo>
                  <a:lnTo>
                    <a:pt x="218" y="45"/>
                  </a:lnTo>
                  <a:lnTo>
                    <a:pt x="221" y="42"/>
                  </a:lnTo>
                  <a:lnTo>
                    <a:pt x="224" y="40"/>
                  </a:lnTo>
                  <a:lnTo>
                    <a:pt x="227" y="37"/>
                  </a:lnTo>
                  <a:lnTo>
                    <a:pt x="230" y="35"/>
                  </a:lnTo>
                  <a:lnTo>
                    <a:pt x="233" y="32"/>
                  </a:lnTo>
                  <a:lnTo>
                    <a:pt x="236" y="29"/>
                  </a:lnTo>
                  <a:lnTo>
                    <a:pt x="240" y="27"/>
                  </a:lnTo>
                  <a:lnTo>
                    <a:pt x="243" y="24"/>
                  </a:lnTo>
                  <a:lnTo>
                    <a:pt x="247" y="21"/>
                  </a:lnTo>
                  <a:lnTo>
                    <a:pt x="251" y="19"/>
                  </a:lnTo>
                  <a:lnTo>
                    <a:pt x="254" y="16"/>
                  </a:lnTo>
                  <a:lnTo>
                    <a:pt x="258" y="14"/>
                  </a:lnTo>
                  <a:lnTo>
                    <a:pt x="261" y="12"/>
                  </a:lnTo>
                  <a:lnTo>
                    <a:pt x="265" y="10"/>
                  </a:lnTo>
                  <a:lnTo>
                    <a:pt x="268" y="8"/>
                  </a:lnTo>
                  <a:lnTo>
                    <a:pt x="272" y="7"/>
                  </a:lnTo>
                  <a:lnTo>
                    <a:pt x="275" y="5"/>
                  </a:lnTo>
                  <a:lnTo>
                    <a:pt x="278" y="4"/>
                  </a:lnTo>
                  <a:lnTo>
                    <a:pt x="282" y="3"/>
                  </a:lnTo>
                  <a:lnTo>
                    <a:pt x="285" y="2"/>
                  </a:lnTo>
                  <a:lnTo>
                    <a:pt x="288" y="1"/>
                  </a:lnTo>
                  <a:lnTo>
                    <a:pt x="291" y="1"/>
                  </a:lnTo>
                  <a:lnTo>
                    <a:pt x="295" y="0"/>
                  </a:lnTo>
                  <a:lnTo>
                    <a:pt x="298" y="0"/>
                  </a:lnTo>
                  <a:lnTo>
                    <a:pt x="301" y="0"/>
                  </a:lnTo>
                  <a:lnTo>
                    <a:pt x="304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3" y="1"/>
                  </a:lnTo>
                  <a:lnTo>
                    <a:pt x="316" y="1"/>
                  </a:lnTo>
                  <a:lnTo>
                    <a:pt x="319" y="2"/>
                  </a:lnTo>
                  <a:lnTo>
                    <a:pt x="322" y="2"/>
                  </a:lnTo>
                  <a:lnTo>
                    <a:pt x="325" y="3"/>
                  </a:lnTo>
                  <a:lnTo>
                    <a:pt x="328" y="3"/>
                  </a:lnTo>
                  <a:lnTo>
                    <a:pt x="331" y="4"/>
                  </a:lnTo>
                  <a:lnTo>
                    <a:pt x="333" y="5"/>
                  </a:lnTo>
                  <a:lnTo>
                    <a:pt x="336" y="6"/>
                  </a:lnTo>
                  <a:lnTo>
                    <a:pt x="339" y="7"/>
                  </a:lnTo>
                  <a:lnTo>
                    <a:pt x="342" y="8"/>
                  </a:lnTo>
                  <a:lnTo>
                    <a:pt x="345" y="9"/>
                  </a:lnTo>
                  <a:lnTo>
                    <a:pt x="348" y="11"/>
                  </a:lnTo>
                  <a:lnTo>
                    <a:pt x="351" y="12"/>
                  </a:lnTo>
                  <a:lnTo>
                    <a:pt x="354" y="14"/>
                  </a:lnTo>
                  <a:lnTo>
                    <a:pt x="357" y="15"/>
                  </a:lnTo>
                  <a:lnTo>
                    <a:pt x="359" y="17"/>
                  </a:lnTo>
                  <a:lnTo>
                    <a:pt x="362" y="19"/>
                  </a:lnTo>
                  <a:lnTo>
                    <a:pt x="365" y="21"/>
                  </a:lnTo>
                  <a:lnTo>
                    <a:pt x="367" y="22"/>
                  </a:lnTo>
                  <a:lnTo>
                    <a:pt x="370" y="25"/>
                  </a:lnTo>
                  <a:lnTo>
                    <a:pt x="372" y="27"/>
                  </a:lnTo>
                  <a:lnTo>
                    <a:pt x="375" y="29"/>
                  </a:lnTo>
                  <a:lnTo>
                    <a:pt x="377" y="31"/>
                  </a:lnTo>
                  <a:lnTo>
                    <a:pt x="379" y="34"/>
                  </a:lnTo>
                  <a:lnTo>
                    <a:pt x="382" y="36"/>
                  </a:lnTo>
                  <a:lnTo>
                    <a:pt x="384" y="39"/>
                  </a:lnTo>
                  <a:lnTo>
                    <a:pt x="386" y="42"/>
                  </a:lnTo>
                  <a:lnTo>
                    <a:pt x="388" y="45"/>
                  </a:lnTo>
                  <a:lnTo>
                    <a:pt x="390" y="48"/>
                  </a:lnTo>
                  <a:lnTo>
                    <a:pt x="392" y="50"/>
                  </a:lnTo>
                  <a:lnTo>
                    <a:pt x="393" y="53"/>
                  </a:lnTo>
                  <a:lnTo>
                    <a:pt x="394" y="56"/>
                  </a:lnTo>
                  <a:lnTo>
                    <a:pt x="395" y="58"/>
                  </a:lnTo>
                  <a:lnTo>
                    <a:pt x="396" y="61"/>
                  </a:lnTo>
                  <a:lnTo>
                    <a:pt x="396" y="63"/>
                  </a:lnTo>
                  <a:lnTo>
                    <a:pt x="396" y="66"/>
                  </a:lnTo>
                  <a:lnTo>
                    <a:pt x="396" y="68"/>
                  </a:lnTo>
                  <a:lnTo>
                    <a:pt x="396" y="71"/>
                  </a:lnTo>
                  <a:lnTo>
                    <a:pt x="395" y="73"/>
                  </a:lnTo>
                  <a:lnTo>
                    <a:pt x="394" y="75"/>
                  </a:lnTo>
                  <a:lnTo>
                    <a:pt x="393" y="77"/>
                  </a:lnTo>
                  <a:lnTo>
                    <a:pt x="392" y="79"/>
                  </a:lnTo>
                  <a:lnTo>
                    <a:pt x="390" y="81"/>
                  </a:lnTo>
                  <a:lnTo>
                    <a:pt x="388" y="83"/>
                  </a:lnTo>
                  <a:lnTo>
                    <a:pt x="386" y="85"/>
                  </a:lnTo>
                  <a:lnTo>
                    <a:pt x="384" y="86"/>
                  </a:lnTo>
                  <a:lnTo>
                    <a:pt x="383" y="88"/>
                  </a:lnTo>
                  <a:lnTo>
                    <a:pt x="382" y="89"/>
                  </a:lnTo>
                  <a:lnTo>
                    <a:pt x="381" y="90"/>
                  </a:lnTo>
                  <a:lnTo>
                    <a:pt x="380" y="90"/>
                  </a:lnTo>
                  <a:lnTo>
                    <a:pt x="380" y="91"/>
                  </a:lnTo>
                  <a:lnTo>
                    <a:pt x="380" y="90"/>
                  </a:lnTo>
                  <a:lnTo>
                    <a:pt x="381" y="90"/>
                  </a:lnTo>
                  <a:lnTo>
                    <a:pt x="382" y="89"/>
                  </a:lnTo>
                  <a:lnTo>
                    <a:pt x="383" y="88"/>
                  </a:lnTo>
                  <a:lnTo>
                    <a:pt x="384" y="86"/>
                  </a:lnTo>
                  <a:lnTo>
                    <a:pt x="386" y="85"/>
                  </a:lnTo>
                  <a:lnTo>
                    <a:pt x="388" y="83"/>
                  </a:lnTo>
                  <a:lnTo>
                    <a:pt x="390" y="81"/>
                  </a:lnTo>
                  <a:lnTo>
                    <a:pt x="392" y="79"/>
                  </a:lnTo>
                  <a:lnTo>
                    <a:pt x="394" y="77"/>
                  </a:lnTo>
                  <a:lnTo>
                    <a:pt x="397" y="75"/>
                  </a:lnTo>
                  <a:lnTo>
                    <a:pt x="399" y="73"/>
                  </a:lnTo>
                  <a:lnTo>
                    <a:pt x="402" y="71"/>
                  </a:lnTo>
                  <a:lnTo>
                    <a:pt x="404" y="69"/>
                  </a:lnTo>
                  <a:lnTo>
                    <a:pt x="407" y="67"/>
                  </a:lnTo>
                  <a:lnTo>
                    <a:pt x="410" y="65"/>
                  </a:lnTo>
                  <a:lnTo>
                    <a:pt x="413" y="63"/>
                  </a:lnTo>
                  <a:lnTo>
                    <a:pt x="416" y="61"/>
                  </a:lnTo>
                  <a:lnTo>
                    <a:pt x="419" y="59"/>
                  </a:lnTo>
                  <a:lnTo>
                    <a:pt x="422" y="57"/>
                  </a:lnTo>
                  <a:lnTo>
                    <a:pt x="425" y="54"/>
                  </a:lnTo>
                  <a:lnTo>
                    <a:pt x="428" y="52"/>
                  </a:lnTo>
                  <a:lnTo>
                    <a:pt x="432" y="50"/>
                  </a:lnTo>
                  <a:lnTo>
                    <a:pt x="435" y="48"/>
                  </a:lnTo>
                  <a:lnTo>
                    <a:pt x="439" y="46"/>
                  </a:lnTo>
                  <a:lnTo>
                    <a:pt x="442" y="44"/>
                  </a:lnTo>
                  <a:lnTo>
                    <a:pt x="446" y="42"/>
                  </a:lnTo>
                  <a:lnTo>
                    <a:pt x="450" y="40"/>
                  </a:lnTo>
                  <a:lnTo>
                    <a:pt x="454" y="38"/>
                  </a:lnTo>
                  <a:lnTo>
                    <a:pt x="458" y="36"/>
                  </a:lnTo>
                  <a:lnTo>
                    <a:pt x="462" y="34"/>
                  </a:lnTo>
                  <a:lnTo>
                    <a:pt x="467" y="32"/>
                  </a:lnTo>
                  <a:lnTo>
                    <a:pt x="471" y="30"/>
                  </a:lnTo>
                  <a:lnTo>
                    <a:pt x="476" y="29"/>
                  </a:lnTo>
                  <a:lnTo>
                    <a:pt x="480" y="27"/>
                  </a:lnTo>
                  <a:lnTo>
                    <a:pt x="485" y="26"/>
                  </a:lnTo>
                  <a:lnTo>
                    <a:pt x="490" y="24"/>
                  </a:lnTo>
                  <a:lnTo>
                    <a:pt x="495" y="23"/>
                  </a:lnTo>
                  <a:lnTo>
                    <a:pt x="500" y="21"/>
                  </a:lnTo>
                  <a:lnTo>
                    <a:pt x="505" y="20"/>
                  </a:lnTo>
                  <a:lnTo>
                    <a:pt x="510" y="19"/>
                  </a:lnTo>
                  <a:lnTo>
                    <a:pt x="515" y="18"/>
                  </a:lnTo>
                  <a:lnTo>
                    <a:pt x="520" y="17"/>
                  </a:lnTo>
                  <a:lnTo>
                    <a:pt x="525" y="16"/>
                  </a:lnTo>
                  <a:lnTo>
                    <a:pt x="529" y="16"/>
                  </a:lnTo>
                  <a:lnTo>
                    <a:pt x="534" y="15"/>
                  </a:lnTo>
                  <a:lnTo>
                    <a:pt x="538" y="15"/>
                  </a:lnTo>
                  <a:lnTo>
                    <a:pt x="542" y="14"/>
                  </a:lnTo>
                  <a:lnTo>
                    <a:pt x="546" y="14"/>
                  </a:lnTo>
                  <a:lnTo>
                    <a:pt x="550" y="14"/>
                  </a:lnTo>
                  <a:lnTo>
                    <a:pt x="554" y="14"/>
                  </a:lnTo>
                  <a:lnTo>
                    <a:pt x="558" y="14"/>
                  </a:lnTo>
                  <a:lnTo>
                    <a:pt x="562" y="14"/>
                  </a:lnTo>
                  <a:lnTo>
                    <a:pt x="565" y="15"/>
                  </a:lnTo>
                  <a:lnTo>
                    <a:pt x="569" y="15"/>
                  </a:lnTo>
                  <a:lnTo>
                    <a:pt x="572" y="16"/>
                  </a:lnTo>
                  <a:lnTo>
                    <a:pt x="576" y="17"/>
                  </a:lnTo>
                  <a:lnTo>
                    <a:pt x="579" y="18"/>
                  </a:lnTo>
                  <a:lnTo>
                    <a:pt x="582" y="19"/>
                  </a:lnTo>
                  <a:lnTo>
                    <a:pt x="586" y="20"/>
                  </a:lnTo>
                  <a:lnTo>
                    <a:pt x="589" y="22"/>
                  </a:lnTo>
                  <a:lnTo>
                    <a:pt x="592" y="23"/>
                  </a:lnTo>
                  <a:lnTo>
                    <a:pt x="595" y="25"/>
                  </a:lnTo>
                  <a:lnTo>
                    <a:pt x="599" y="27"/>
                  </a:lnTo>
                  <a:lnTo>
                    <a:pt x="602" y="29"/>
                  </a:lnTo>
                  <a:lnTo>
                    <a:pt x="605" y="32"/>
                  </a:lnTo>
                  <a:lnTo>
                    <a:pt x="608" y="34"/>
                  </a:lnTo>
                  <a:lnTo>
                    <a:pt x="612" y="37"/>
                  </a:lnTo>
                  <a:lnTo>
                    <a:pt x="615" y="40"/>
                  </a:lnTo>
                  <a:lnTo>
                    <a:pt x="618" y="43"/>
                  </a:lnTo>
                  <a:lnTo>
                    <a:pt x="621" y="46"/>
                  </a:lnTo>
                  <a:lnTo>
                    <a:pt x="624" y="50"/>
                  </a:lnTo>
                  <a:lnTo>
                    <a:pt x="626" y="52"/>
                  </a:lnTo>
                  <a:lnTo>
                    <a:pt x="629" y="55"/>
                  </a:lnTo>
                  <a:lnTo>
                    <a:pt x="630" y="57"/>
                  </a:lnTo>
                  <a:lnTo>
                    <a:pt x="632" y="58"/>
                  </a:lnTo>
                  <a:lnTo>
                    <a:pt x="633" y="59"/>
                  </a:lnTo>
                  <a:lnTo>
                    <a:pt x="633" y="60"/>
                  </a:lnTo>
                  <a:lnTo>
                    <a:pt x="633" y="59"/>
                  </a:lnTo>
                  <a:lnTo>
                    <a:pt x="632" y="58"/>
                  </a:lnTo>
                  <a:lnTo>
                    <a:pt x="630" y="57"/>
                  </a:lnTo>
                  <a:lnTo>
                    <a:pt x="629" y="55"/>
                  </a:lnTo>
                  <a:lnTo>
                    <a:pt x="626" y="52"/>
                  </a:lnTo>
                  <a:lnTo>
                    <a:pt x="624" y="50"/>
                  </a:lnTo>
                  <a:lnTo>
                    <a:pt x="621" y="46"/>
                  </a:lnTo>
                  <a:lnTo>
                    <a:pt x="618" y="43"/>
                  </a:lnTo>
                  <a:lnTo>
                    <a:pt x="616" y="40"/>
                  </a:lnTo>
                  <a:lnTo>
                    <a:pt x="614" y="37"/>
                  </a:lnTo>
                  <a:lnTo>
                    <a:pt x="613" y="35"/>
                  </a:lnTo>
                  <a:lnTo>
                    <a:pt x="612" y="32"/>
                  </a:lnTo>
                  <a:lnTo>
                    <a:pt x="612" y="30"/>
                  </a:lnTo>
                  <a:lnTo>
                    <a:pt x="612" y="27"/>
                  </a:lnTo>
                  <a:lnTo>
                    <a:pt x="613" y="25"/>
                  </a:lnTo>
                  <a:lnTo>
                    <a:pt x="614" y="24"/>
                  </a:lnTo>
                  <a:lnTo>
                    <a:pt x="616" y="22"/>
                  </a:lnTo>
                  <a:lnTo>
                    <a:pt x="618" y="21"/>
                  </a:lnTo>
                  <a:lnTo>
                    <a:pt x="621" y="19"/>
                  </a:lnTo>
                  <a:lnTo>
                    <a:pt x="624" y="18"/>
                  </a:lnTo>
                  <a:lnTo>
                    <a:pt x="628" y="17"/>
                  </a:lnTo>
                  <a:lnTo>
                    <a:pt x="632" y="17"/>
                  </a:lnTo>
                  <a:lnTo>
                    <a:pt x="637" y="16"/>
                  </a:lnTo>
                  <a:lnTo>
                    <a:pt x="643" y="16"/>
                  </a:lnTo>
                  <a:lnTo>
                    <a:pt x="648" y="15"/>
                  </a:lnTo>
                  <a:lnTo>
                    <a:pt x="653" y="15"/>
                  </a:lnTo>
                  <a:lnTo>
                    <a:pt x="658" y="15"/>
                  </a:lnTo>
                  <a:lnTo>
                    <a:pt x="663" y="15"/>
                  </a:lnTo>
                  <a:lnTo>
                    <a:pt x="668" y="15"/>
                  </a:lnTo>
                  <a:lnTo>
                    <a:pt x="673" y="15"/>
                  </a:lnTo>
                  <a:lnTo>
                    <a:pt x="678" y="15"/>
                  </a:lnTo>
                  <a:lnTo>
                    <a:pt x="683" y="15"/>
                  </a:lnTo>
                  <a:lnTo>
                    <a:pt x="688" y="15"/>
                  </a:lnTo>
                  <a:lnTo>
                    <a:pt x="693" y="16"/>
                  </a:lnTo>
                  <a:lnTo>
                    <a:pt x="698" y="16"/>
                  </a:lnTo>
                  <a:lnTo>
                    <a:pt x="702" y="17"/>
                  </a:lnTo>
                  <a:lnTo>
                    <a:pt x="707" y="17"/>
                  </a:lnTo>
                  <a:lnTo>
                    <a:pt x="712" y="18"/>
                  </a:lnTo>
                  <a:lnTo>
                    <a:pt x="717" y="19"/>
                  </a:lnTo>
                  <a:lnTo>
                    <a:pt x="722" y="20"/>
                  </a:lnTo>
                  <a:lnTo>
                    <a:pt x="726" y="21"/>
                  </a:lnTo>
                  <a:lnTo>
                    <a:pt x="731" y="22"/>
                  </a:lnTo>
                  <a:lnTo>
                    <a:pt x="736" y="23"/>
                  </a:lnTo>
                  <a:lnTo>
                    <a:pt x="740" y="24"/>
                  </a:lnTo>
                  <a:lnTo>
                    <a:pt x="745" y="25"/>
                  </a:lnTo>
                  <a:lnTo>
                    <a:pt x="749" y="26"/>
                  </a:lnTo>
                  <a:lnTo>
                    <a:pt x="754" y="28"/>
                  </a:lnTo>
                  <a:lnTo>
                    <a:pt x="758" y="29"/>
                  </a:lnTo>
                  <a:lnTo>
                    <a:pt x="762" y="31"/>
                  </a:lnTo>
                  <a:lnTo>
                    <a:pt x="767" y="33"/>
                  </a:lnTo>
                  <a:lnTo>
                    <a:pt x="771" y="35"/>
                  </a:lnTo>
                  <a:lnTo>
                    <a:pt x="775" y="37"/>
                  </a:lnTo>
                  <a:lnTo>
                    <a:pt x="780" y="39"/>
                  </a:lnTo>
                  <a:lnTo>
                    <a:pt x="784" y="41"/>
                  </a:lnTo>
                  <a:lnTo>
                    <a:pt x="788" y="43"/>
                  </a:lnTo>
                  <a:lnTo>
                    <a:pt x="792" y="45"/>
                  </a:lnTo>
                  <a:lnTo>
                    <a:pt x="796" y="47"/>
                  </a:lnTo>
                  <a:lnTo>
                    <a:pt x="800" y="50"/>
                  </a:lnTo>
                  <a:lnTo>
                    <a:pt x="803" y="52"/>
                  </a:lnTo>
                  <a:lnTo>
                    <a:pt x="807" y="55"/>
                  </a:lnTo>
                  <a:lnTo>
                    <a:pt x="810" y="58"/>
                  </a:lnTo>
                  <a:lnTo>
                    <a:pt x="813" y="60"/>
                  </a:lnTo>
                  <a:lnTo>
                    <a:pt x="817" y="63"/>
                  </a:lnTo>
                  <a:lnTo>
                    <a:pt x="820" y="66"/>
                  </a:lnTo>
                  <a:lnTo>
                    <a:pt x="823" y="69"/>
                  </a:lnTo>
                  <a:lnTo>
                    <a:pt x="825" y="72"/>
                  </a:lnTo>
                  <a:lnTo>
                    <a:pt x="828" y="75"/>
                  </a:lnTo>
                  <a:lnTo>
                    <a:pt x="831" y="78"/>
                  </a:lnTo>
                  <a:lnTo>
                    <a:pt x="833" y="82"/>
                  </a:lnTo>
                  <a:lnTo>
                    <a:pt x="835" y="85"/>
                  </a:lnTo>
                  <a:lnTo>
                    <a:pt x="838" y="88"/>
                  </a:lnTo>
                  <a:lnTo>
                    <a:pt x="840" y="92"/>
                  </a:lnTo>
                  <a:lnTo>
                    <a:pt x="842" y="95"/>
                  </a:lnTo>
                  <a:lnTo>
                    <a:pt x="844" y="98"/>
                  </a:lnTo>
                  <a:lnTo>
                    <a:pt x="845" y="102"/>
                  </a:lnTo>
                  <a:lnTo>
                    <a:pt x="847" y="105"/>
                  </a:lnTo>
                  <a:lnTo>
                    <a:pt x="848" y="108"/>
                  </a:lnTo>
                  <a:lnTo>
                    <a:pt x="850" y="111"/>
                  </a:lnTo>
                  <a:lnTo>
                    <a:pt x="851" y="113"/>
                  </a:lnTo>
                  <a:lnTo>
                    <a:pt x="852" y="116"/>
                  </a:lnTo>
                  <a:lnTo>
                    <a:pt x="853" y="119"/>
                  </a:lnTo>
                  <a:lnTo>
                    <a:pt x="854" y="121"/>
                  </a:lnTo>
                  <a:lnTo>
                    <a:pt x="854" y="124"/>
                  </a:lnTo>
                  <a:lnTo>
                    <a:pt x="855" y="126"/>
                  </a:lnTo>
                  <a:lnTo>
                    <a:pt x="855" y="129"/>
                  </a:lnTo>
                  <a:lnTo>
                    <a:pt x="855" y="131"/>
                  </a:lnTo>
                  <a:lnTo>
                    <a:pt x="856" y="133"/>
                  </a:lnTo>
                  <a:lnTo>
                    <a:pt x="856" y="135"/>
                  </a:lnTo>
                  <a:lnTo>
                    <a:pt x="856" y="137"/>
                  </a:lnTo>
                  <a:lnTo>
                    <a:pt x="856" y="138"/>
                  </a:lnTo>
                  <a:lnTo>
                    <a:pt x="856" y="139"/>
                  </a:lnTo>
                  <a:lnTo>
                    <a:pt x="856" y="140"/>
                  </a:lnTo>
                  <a:lnTo>
                    <a:pt x="856" y="141"/>
                  </a:lnTo>
                  <a:lnTo>
                    <a:pt x="856" y="142"/>
                  </a:lnTo>
                  <a:lnTo>
                    <a:pt x="856" y="141"/>
                  </a:lnTo>
                  <a:lnTo>
                    <a:pt x="856" y="140"/>
                  </a:lnTo>
                  <a:lnTo>
                    <a:pt x="856" y="139"/>
                  </a:lnTo>
                  <a:lnTo>
                    <a:pt x="856" y="138"/>
                  </a:lnTo>
                  <a:lnTo>
                    <a:pt x="856" y="137"/>
                  </a:lnTo>
                  <a:lnTo>
                    <a:pt x="856" y="135"/>
                  </a:lnTo>
                  <a:lnTo>
                    <a:pt x="856" y="133"/>
                  </a:lnTo>
                  <a:lnTo>
                    <a:pt x="856" y="131"/>
                  </a:lnTo>
                  <a:lnTo>
                    <a:pt x="856" y="129"/>
                  </a:lnTo>
                  <a:lnTo>
                    <a:pt x="856" y="127"/>
                  </a:lnTo>
                  <a:lnTo>
                    <a:pt x="856" y="124"/>
                  </a:lnTo>
                  <a:lnTo>
                    <a:pt x="857" y="122"/>
                  </a:lnTo>
                  <a:lnTo>
                    <a:pt x="858" y="120"/>
                  </a:lnTo>
                  <a:lnTo>
                    <a:pt x="859" y="118"/>
                  </a:lnTo>
                  <a:lnTo>
                    <a:pt x="860" y="115"/>
                  </a:lnTo>
                  <a:lnTo>
                    <a:pt x="861" y="113"/>
                  </a:lnTo>
                  <a:lnTo>
                    <a:pt x="863" y="111"/>
                  </a:lnTo>
                  <a:lnTo>
                    <a:pt x="864" y="108"/>
                  </a:lnTo>
                  <a:lnTo>
                    <a:pt x="866" y="106"/>
                  </a:lnTo>
                  <a:lnTo>
                    <a:pt x="868" y="104"/>
                  </a:lnTo>
                  <a:lnTo>
                    <a:pt x="870" y="101"/>
                  </a:lnTo>
                  <a:lnTo>
                    <a:pt x="872" y="99"/>
                  </a:lnTo>
                  <a:lnTo>
                    <a:pt x="874" y="96"/>
                  </a:lnTo>
                  <a:lnTo>
                    <a:pt x="877" y="94"/>
                  </a:lnTo>
                  <a:lnTo>
                    <a:pt x="879" y="92"/>
                  </a:lnTo>
                  <a:lnTo>
                    <a:pt x="882" y="90"/>
                  </a:lnTo>
                  <a:lnTo>
                    <a:pt x="885" y="87"/>
                  </a:lnTo>
                  <a:lnTo>
                    <a:pt x="888" y="86"/>
                  </a:lnTo>
                  <a:lnTo>
                    <a:pt x="891" y="84"/>
                  </a:lnTo>
                  <a:lnTo>
                    <a:pt x="894" y="82"/>
                  </a:lnTo>
                  <a:lnTo>
                    <a:pt x="897" y="80"/>
                  </a:lnTo>
                  <a:lnTo>
                    <a:pt x="900" y="79"/>
                  </a:lnTo>
                  <a:lnTo>
                    <a:pt x="904" y="77"/>
                  </a:lnTo>
                  <a:lnTo>
                    <a:pt x="907" y="76"/>
                  </a:lnTo>
                  <a:lnTo>
                    <a:pt x="911" y="75"/>
                  </a:lnTo>
                  <a:lnTo>
                    <a:pt x="915" y="73"/>
                  </a:lnTo>
                  <a:lnTo>
                    <a:pt x="919" y="72"/>
                  </a:lnTo>
                  <a:lnTo>
                    <a:pt x="922" y="71"/>
                  </a:lnTo>
                  <a:lnTo>
                    <a:pt x="927" y="71"/>
                  </a:lnTo>
                  <a:lnTo>
                    <a:pt x="931" y="70"/>
                  </a:lnTo>
                  <a:lnTo>
                    <a:pt x="935" y="69"/>
                  </a:lnTo>
                  <a:lnTo>
                    <a:pt x="938" y="69"/>
                  </a:lnTo>
                  <a:lnTo>
                    <a:pt x="942" y="68"/>
                  </a:lnTo>
                  <a:lnTo>
                    <a:pt x="946" y="68"/>
                  </a:lnTo>
                  <a:lnTo>
                    <a:pt x="950" y="68"/>
                  </a:lnTo>
                  <a:lnTo>
                    <a:pt x="953" y="68"/>
                  </a:lnTo>
                  <a:lnTo>
                    <a:pt x="957" y="68"/>
                  </a:lnTo>
                  <a:lnTo>
                    <a:pt x="960" y="68"/>
                  </a:lnTo>
                  <a:lnTo>
                    <a:pt x="964" y="68"/>
                  </a:lnTo>
                  <a:lnTo>
                    <a:pt x="967" y="69"/>
                  </a:lnTo>
                  <a:lnTo>
                    <a:pt x="970" y="69"/>
                  </a:lnTo>
                  <a:lnTo>
                    <a:pt x="974" y="70"/>
                  </a:lnTo>
                  <a:lnTo>
                    <a:pt x="977" y="71"/>
                  </a:lnTo>
                  <a:lnTo>
                    <a:pt x="980" y="71"/>
                  </a:lnTo>
                  <a:lnTo>
                    <a:pt x="983" y="72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1" y="76"/>
                  </a:lnTo>
                  <a:lnTo>
                    <a:pt x="994" y="77"/>
                  </a:lnTo>
                  <a:lnTo>
                    <a:pt x="997" y="78"/>
                  </a:lnTo>
                  <a:lnTo>
                    <a:pt x="999" y="80"/>
                  </a:lnTo>
                  <a:lnTo>
                    <a:pt x="1002" y="81"/>
                  </a:lnTo>
                  <a:lnTo>
                    <a:pt x="1004" y="83"/>
                  </a:lnTo>
                  <a:lnTo>
                    <a:pt x="1007" y="84"/>
                  </a:lnTo>
                  <a:lnTo>
                    <a:pt x="1009" y="86"/>
                  </a:lnTo>
                  <a:lnTo>
                    <a:pt x="1012" y="88"/>
                  </a:lnTo>
                  <a:lnTo>
                    <a:pt x="1014" y="89"/>
                  </a:lnTo>
                  <a:lnTo>
                    <a:pt x="1017" y="91"/>
                  </a:lnTo>
                  <a:lnTo>
                    <a:pt x="1019" y="93"/>
                  </a:lnTo>
                  <a:lnTo>
                    <a:pt x="1021" y="95"/>
                  </a:lnTo>
                  <a:lnTo>
                    <a:pt x="1023" y="97"/>
                  </a:lnTo>
                  <a:lnTo>
                    <a:pt x="1025" y="99"/>
                  </a:lnTo>
                  <a:lnTo>
                    <a:pt x="1027" y="102"/>
                  </a:lnTo>
                  <a:lnTo>
                    <a:pt x="1029" y="104"/>
                  </a:lnTo>
                  <a:lnTo>
                    <a:pt x="1031" y="106"/>
                  </a:lnTo>
                  <a:lnTo>
                    <a:pt x="1033" y="108"/>
                  </a:lnTo>
                  <a:lnTo>
                    <a:pt x="1035" y="110"/>
                  </a:lnTo>
                  <a:lnTo>
                    <a:pt x="1037" y="112"/>
                  </a:lnTo>
                  <a:lnTo>
                    <a:pt x="1039" y="114"/>
                  </a:lnTo>
                  <a:lnTo>
                    <a:pt x="1041" y="116"/>
                  </a:lnTo>
                  <a:lnTo>
                    <a:pt x="1043" y="118"/>
                  </a:lnTo>
                  <a:lnTo>
                    <a:pt x="1045" y="119"/>
                  </a:lnTo>
                  <a:lnTo>
                    <a:pt x="1046" y="121"/>
                  </a:lnTo>
                  <a:lnTo>
                    <a:pt x="1048" y="123"/>
                  </a:lnTo>
                  <a:lnTo>
                    <a:pt x="1050" y="125"/>
                  </a:lnTo>
                  <a:lnTo>
                    <a:pt x="1051" y="127"/>
                  </a:lnTo>
                  <a:lnTo>
                    <a:pt x="1053" y="129"/>
                  </a:lnTo>
                  <a:lnTo>
                    <a:pt x="1054" y="130"/>
                  </a:lnTo>
                  <a:lnTo>
                    <a:pt x="1055" y="132"/>
                  </a:lnTo>
                  <a:lnTo>
                    <a:pt x="1056" y="133"/>
                  </a:lnTo>
                  <a:lnTo>
                    <a:pt x="1057" y="134"/>
                  </a:lnTo>
                  <a:lnTo>
                    <a:pt x="1057" y="135"/>
                  </a:lnTo>
                  <a:lnTo>
                    <a:pt x="1057" y="136"/>
                  </a:lnTo>
                  <a:lnTo>
                    <a:pt x="1057" y="137"/>
                  </a:lnTo>
                  <a:lnTo>
                    <a:pt x="1056" y="137"/>
                  </a:lnTo>
                  <a:lnTo>
                    <a:pt x="1055" y="137"/>
                  </a:lnTo>
                  <a:lnTo>
                    <a:pt x="1054" y="136"/>
                  </a:lnTo>
                  <a:lnTo>
                    <a:pt x="1053" y="136"/>
                  </a:lnTo>
                  <a:lnTo>
                    <a:pt x="1051" y="135"/>
                  </a:lnTo>
                  <a:lnTo>
                    <a:pt x="1049" y="134"/>
                  </a:lnTo>
                  <a:lnTo>
                    <a:pt x="1047" y="133"/>
                  </a:lnTo>
                  <a:lnTo>
                    <a:pt x="1044" y="132"/>
                  </a:lnTo>
                  <a:lnTo>
                    <a:pt x="1042" y="131"/>
                  </a:lnTo>
                  <a:lnTo>
                    <a:pt x="1039" y="130"/>
                  </a:lnTo>
                  <a:lnTo>
                    <a:pt x="1036" y="129"/>
                  </a:lnTo>
                  <a:lnTo>
                    <a:pt x="1034" y="128"/>
                  </a:lnTo>
                  <a:lnTo>
                    <a:pt x="1031" y="127"/>
                  </a:lnTo>
                  <a:lnTo>
                    <a:pt x="1028" y="126"/>
                  </a:lnTo>
                  <a:lnTo>
                    <a:pt x="1025" y="125"/>
                  </a:lnTo>
                  <a:lnTo>
                    <a:pt x="1023" y="125"/>
                  </a:lnTo>
                  <a:lnTo>
                    <a:pt x="1020" y="124"/>
                  </a:lnTo>
                  <a:lnTo>
                    <a:pt x="1017" y="124"/>
                  </a:lnTo>
                  <a:lnTo>
                    <a:pt x="1014" y="123"/>
                  </a:lnTo>
                  <a:lnTo>
                    <a:pt x="1011" y="123"/>
                  </a:lnTo>
                  <a:lnTo>
                    <a:pt x="1008" y="123"/>
                  </a:lnTo>
                  <a:lnTo>
                    <a:pt x="1006" y="123"/>
                  </a:lnTo>
                  <a:lnTo>
                    <a:pt x="1003" y="123"/>
                  </a:lnTo>
                  <a:lnTo>
                    <a:pt x="1000" y="123"/>
                  </a:lnTo>
                  <a:lnTo>
                    <a:pt x="997" y="123"/>
                  </a:lnTo>
                  <a:lnTo>
                    <a:pt x="995" y="124"/>
                  </a:lnTo>
                  <a:lnTo>
                    <a:pt x="993" y="124"/>
                  </a:lnTo>
                  <a:lnTo>
                    <a:pt x="991" y="124"/>
                  </a:lnTo>
                  <a:lnTo>
                    <a:pt x="990" y="124"/>
                  </a:lnTo>
                  <a:lnTo>
                    <a:pt x="989" y="124"/>
                  </a:lnTo>
                  <a:lnTo>
                    <a:pt x="988" y="124"/>
                  </a:lnTo>
                  <a:lnTo>
                    <a:pt x="989" y="124"/>
                  </a:lnTo>
                  <a:lnTo>
                    <a:pt x="990" y="124"/>
                  </a:lnTo>
                  <a:lnTo>
                    <a:pt x="991" y="124"/>
                  </a:lnTo>
                  <a:lnTo>
                    <a:pt x="993" y="124"/>
                  </a:lnTo>
                  <a:lnTo>
                    <a:pt x="995" y="124"/>
                  </a:lnTo>
                  <a:lnTo>
                    <a:pt x="997" y="123"/>
                  </a:lnTo>
                  <a:lnTo>
                    <a:pt x="1000" y="123"/>
                  </a:lnTo>
                  <a:lnTo>
                    <a:pt x="1003" y="123"/>
                  </a:lnTo>
                  <a:lnTo>
                    <a:pt x="1006" y="123"/>
                  </a:lnTo>
                  <a:lnTo>
                    <a:pt x="1008" y="123"/>
                  </a:lnTo>
                  <a:lnTo>
                    <a:pt x="1011" y="123"/>
                  </a:lnTo>
                  <a:lnTo>
                    <a:pt x="1014" y="123"/>
                  </a:lnTo>
                  <a:lnTo>
                    <a:pt x="1017" y="124"/>
                  </a:lnTo>
                  <a:lnTo>
                    <a:pt x="1020" y="124"/>
                  </a:lnTo>
                  <a:lnTo>
                    <a:pt x="1023" y="125"/>
                  </a:lnTo>
                  <a:lnTo>
                    <a:pt x="1025" y="125"/>
                  </a:lnTo>
                  <a:lnTo>
                    <a:pt x="1028" y="126"/>
                  </a:lnTo>
                  <a:lnTo>
                    <a:pt x="1031" y="127"/>
                  </a:lnTo>
                  <a:lnTo>
                    <a:pt x="1034" y="128"/>
                  </a:lnTo>
                  <a:lnTo>
                    <a:pt x="1036" y="129"/>
                  </a:lnTo>
                  <a:lnTo>
                    <a:pt x="1039" y="130"/>
                  </a:lnTo>
                  <a:lnTo>
                    <a:pt x="1042" y="131"/>
                  </a:lnTo>
                  <a:lnTo>
                    <a:pt x="1044" y="132"/>
                  </a:lnTo>
                  <a:lnTo>
                    <a:pt x="1047" y="134"/>
                  </a:lnTo>
                  <a:lnTo>
                    <a:pt x="1049" y="135"/>
                  </a:lnTo>
                  <a:lnTo>
                    <a:pt x="1052" y="136"/>
                  </a:lnTo>
                  <a:lnTo>
                    <a:pt x="1055" y="138"/>
                  </a:lnTo>
                  <a:lnTo>
                    <a:pt x="1057" y="139"/>
                  </a:lnTo>
                  <a:lnTo>
                    <a:pt x="1060" y="141"/>
                  </a:lnTo>
                  <a:lnTo>
                    <a:pt x="1062" y="142"/>
                  </a:lnTo>
                  <a:lnTo>
                    <a:pt x="1065" y="144"/>
                  </a:lnTo>
                  <a:lnTo>
                    <a:pt x="1068" y="145"/>
                  </a:lnTo>
                  <a:lnTo>
                    <a:pt x="1070" y="147"/>
                  </a:lnTo>
                  <a:lnTo>
                    <a:pt x="1073" y="148"/>
                  </a:lnTo>
                  <a:lnTo>
                    <a:pt x="1075" y="150"/>
                  </a:lnTo>
                  <a:lnTo>
                    <a:pt x="1078" y="151"/>
                  </a:lnTo>
                  <a:lnTo>
                    <a:pt x="1080" y="153"/>
                  </a:lnTo>
                  <a:lnTo>
                    <a:pt x="1083" y="155"/>
                  </a:lnTo>
                  <a:lnTo>
                    <a:pt x="1086" y="156"/>
                  </a:lnTo>
                  <a:lnTo>
                    <a:pt x="1088" y="158"/>
                  </a:lnTo>
                  <a:lnTo>
                    <a:pt x="1091" y="160"/>
                  </a:lnTo>
                  <a:lnTo>
                    <a:pt x="1093" y="162"/>
                  </a:lnTo>
                  <a:lnTo>
                    <a:pt x="1096" y="165"/>
                  </a:lnTo>
                  <a:lnTo>
                    <a:pt x="1098" y="167"/>
                  </a:lnTo>
                  <a:lnTo>
                    <a:pt x="1101" y="170"/>
                  </a:lnTo>
                  <a:lnTo>
                    <a:pt x="1103" y="173"/>
                  </a:lnTo>
                  <a:lnTo>
                    <a:pt x="1105" y="177"/>
                  </a:lnTo>
                  <a:lnTo>
                    <a:pt x="1108" y="180"/>
                  </a:lnTo>
                  <a:lnTo>
                    <a:pt x="1110" y="184"/>
                  </a:lnTo>
                  <a:lnTo>
                    <a:pt x="1113" y="188"/>
                  </a:lnTo>
                  <a:lnTo>
                    <a:pt x="1115" y="192"/>
                  </a:lnTo>
                  <a:lnTo>
                    <a:pt x="1117" y="196"/>
                  </a:lnTo>
                  <a:lnTo>
                    <a:pt x="1120" y="201"/>
                  </a:lnTo>
                  <a:lnTo>
                    <a:pt x="1122" y="206"/>
                  </a:lnTo>
                  <a:lnTo>
                    <a:pt x="1125" y="211"/>
                  </a:lnTo>
                  <a:lnTo>
                    <a:pt x="1127" y="216"/>
                  </a:lnTo>
                  <a:lnTo>
                    <a:pt x="1129" y="221"/>
                  </a:lnTo>
                  <a:lnTo>
                    <a:pt x="1131" y="227"/>
                  </a:lnTo>
                  <a:lnTo>
                    <a:pt x="1133" y="232"/>
                  </a:lnTo>
                  <a:lnTo>
                    <a:pt x="1135" y="237"/>
                  </a:lnTo>
                  <a:lnTo>
                    <a:pt x="1136" y="243"/>
                  </a:lnTo>
                  <a:lnTo>
                    <a:pt x="1138" y="249"/>
                  </a:lnTo>
                  <a:lnTo>
                    <a:pt x="1140" y="254"/>
                  </a:lnTo>
                  <a:lnTo>
                    <a:pt x="1141" y="260"/>
                  </a:lnTo>
                  <a:lnTo>
                    <a:pt x="1142" y="266"/>
                  </a:lnTo>
                  <a:lnTo>
                    <a:pt x="1143" y="272"/>
                  </a:lnTo>
                  <a:lnTo>
                    <a:pt x="1144" y="278"/>
                  </a:lnTo>
                  <a:lnTo>
                    <a:pt x="1145" y="284"/>
                  </a:lnTo>
                  <a:lnTo>
                    <a:pt x="1146" y="290"/>
                  </a:lnTo>
                  <a:lnTo>
                    <a:pt x="1147" y="297"/>
                  </a:lnTo>
                  <a:lnTo>
                    <a:pt x="1147" y="303"/>
                  </a:lnTo>
                  <a:lnTo>
                    <a:pt x="1148" y="309"/>
                  </a:lnTo>
                  <a:lnTo>
                    <a:pt x="1148" y="315"/>
                  </a:lnTo>
                  <a:lnTo>
                    <a:pt x="1148" y="321"/>
                  </a:lnTo>
                  <a:lnTo>
                    <a:pt x="1148" y="328"/>
                  </a:lnTo>
                  <a:lnTo>
                    <a:pt x="1148" y="333"/>
                  </a:lnTo>
                  <a:lnTo>
                    <a:pt x="1147" y="339"/>
                  </a:lnTo>
                  <a:lnTo>
                    <a:pt x="1147" y="345"/>
                  </a:lnTo>
                  <a:lnTo>
                    <a:pt x="1146" y="351"/>
                  </a:lnTo>
                  <a:lnTo>
                    <a:pt x="1145" y="356"/>
                  </a:lnTo>
                  <a:lnTo>
                    <a:pt x="1144" y="362"/>
                  </a:lnTo>
                  <a:lnTo>
                    <a:pt x="1143" y="367"/>
                  </a:lnTo>
                  <a:lnTo>
                    <a:pt x="1142" y="372"/>
                  </a:lnTo>
                  <a:lnTo>
                    <a:pt x="1141" y="377"/>
                  </a:lnTo>
                  <a:lnTo>
                    <a:pt x="1139" y="382"/>
                  </a:lnTo>
                  <a:lnTo>
                    <a:pt x="1137" y="387"/>
                  </a:lnTo>
                  <a:lnTo>
                    <a:pt x="1135" y="392"/>
                  </a:lnTo>
                  <a:lnTo>
                    <a:pt x="1133" y="397"/>
                  </a:lnTo>
                  <a:lnTo>
                    <a:pt x="1131" y="401"/>
                  </a:lnTo>
                  <a:lnTo>
                    <a:pt x="1129" y="406"/>
                  </a:lnTo>
                  <a:lnTo>
                    <a:pt x="1127" y="410"/>
                  </a:lnTo>
                  <a:lnTo>
                    <a:pt x="1125" y="414"/>
                  </a:lnTo>
                  <a:lnTo>
                    <a:pt x="1123" y="418"/>
                  </a:lnTo>
                  <a:lnTo>
                    <a:pt x="1121" y="422"/>
                  </a:lnTo>
                  <a:lnTo>
                    <a:pt x="1118" y="426"/>
                  </a:lnTo>
                  <a:lnTo>
                    <a:pt x="1116" y="429"/>
                  </a:lnTo>
                  <a:lnTo>
                    <a:pt x="1114" y="433"/>
                  </a:lnTo>
                  <a:lnTo>
                    <a:pt x="1111" y="436"/>
                  </a:lnTo>
                  <a:lnTo>
                    <a:pt x="1109" y="439"/>
                  </a:lnTo>
                  <a:lnTo>
                    <a:pt x="1106" y="442"/>
                  </a:lnTo>
                  <a:lnTo>
                    <a:pt x="1104" y="445"/>
                  </a:lnTo>
                  <a:lnTo>
                    <a:pt x="1101" y="448"/>
                  </a:lnTo>
                  <a:lnTo>
                    <a:pt x="1099" y="450"/>
                  </a:lnTo>
                  <a:close/>
                </a:path>
              </a:pathLst>
            </a:custGeom>
            <a:solidFill>
              <a:srgbClr val="EEEEEE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grpSp>
          <p:nvGrpSpPr>
            <p:cNvPr id="3" name="Group 248"/>
            <p:cNvGrpSpPr>
              <a:grpSpLocks/>
            </p:cNvGrpSpPr>
            <p:nvPr/>
          </p:nvGrpSpPr>
          <p:grpSpPr bwMode="auto">
            <a:xfrm>
              <a:off x="2576" y="2996"/>
              <a:ext cx="396" cy="216"/>
              <a:chOff x="2576" y="2996"/>
              <a:chExt cx="396" cy="216"/>
            </a:xfrm>
          </p:grpSpPr>
          <p:sp>
            <p:nvSpPr>
              <p:cNvPr id="7" name="Oval 249"/>
              <p:cNvSpPr>
                <a:spLocks noChangeArrowheads="1"/>
              </p:cNvSpPr>
              <p:nvPr/>
            </p:nvSpPr>
            <p:spPr bwMode="auto">
              <a:xfrm>
                <a:off x="2792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8" name="Oval 250"/>
              <p:cNvSpPr>
                <a:spLocks noChangeArrowheads="1"/>
              </p:cNvSpPr>
              <p:nvPr/>
            </p:nvSpPr>
            <p:spPr bwMode="auto">
              <a:xfrm>
                <a:off x="268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9" name="Oval 251"/>
              <p:cNvSpPr>
                <a:spLocks noChangeArrowheads="1"/>
              </p:cNvSpPr>
              <p:nvPr/>
            </p:nvSpPr>
            <p:spPr bwMode="auto">
              <a:xfrm>
                <a:off x="2576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</p:grpSp>
      <p:sp>
        <p:nvSpPr>
          <p:cNvPr id="45062" name="TextBox 9"/>
          <p:cNvSpPr txBox="1">
            <a:spLocks noChangeArrowheads="1"/>
          </p:cNvSpPr>
          <p:nvPr/>
        </p:nvSpPr>
        <p:spPr bwMode="auto">
          <a:xfrm>
            <a:off x="7019925" y="1628775"/>
            <a:ext cx="259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楷体_GB2312" pitchFamily="49" charset="-122"/>
                <a:ea typeface="楷体_GB2312" pitchFamily="49" charset="-122"/>
              </a:rPr>
              <a:t>我想回去</a:t>
            </a:r>
          </a:p>
        </p:txBody>
      </p:sp>
      <p:grpSp>
        <p:nvGrpSpPr>
          <p:cNvPr id="4" name="Group 246"/>
          <p:cNvGrpSpPr>
            <a:grpSpLocks/>
          </p:cNvGrpSpPr>
          <p:nvPr/>
        </p:nvGrpSpPr>
        <p:grpSpPr bwMode="auto">
          <a:xfrm flipH="1">
            <a:off x="0" y="1052513"/>
            <a:ext cx="2808288" cy="1141412"/>
            <a:chOff x="2576" y="2528"/>
            <a:chExt cx="1546" cy="719"/>
          </a:xfrm>
        </p:grpSpPr>
        <p:sp>
          <p:nvSpPr>
            <p:cNvPr id="53256" name="Freeform 247"/>
            <p:cNvSpPr>
              <a:spLocks/>
            </p:cNvSpPr>
            <p:nvPr/>
          </p:nvSpPr>
          <p:spPr bwMode="auto">
            <a:xfrm>
              <a:off x="2973" y="2528"/>
              <a:ext cx="1149" cy="719"/>
            </a:xfrm>
            <a:custGeom>
              <a:avLst/>
              <a:gdLst>
                <a:gd name="T0" fmla="*/ 1046 w 1149"/>
                <a:gd name="T1" fmla="*/ 551 h 719"/>
                <a:gd name="T2" fmla="*/ 973 w 1149"/>
                <a:gd name="T3" fmla="*/ 641 h 719"/>
                <a:gd name="T4" fmla="*/ 900 w 1149"/>
                <a:gd name="T5" fmla="*/ 650 h 719"/>
                <a:gd name="T6" fmla="*/ 856 w 1149"/>
                <a:gd name="T7" fmla="*/ 607 h 719"/>
                <a:gd name="T8" fmla="*/ 856 w 1149"/>
                <a:gd name="T9" fmla="*/ 613 h 719"/>
                <a:gd name="T10" fmla="*/ 814 w 1149"/>
                <a:gd name="T11" fmla="*/ 676 h 719"/>
                <a:gd name="T12" fmla="*/ 733 w 1149"/>
                <a:gd name="T13" fmla="*/ 713 h 719"/>
                <a:gd name="T14" fmla="*/ 643 w 1149"/>
                <a:gd name="T15" fmla="*/ 714 h 719"/>
                <a:gd name="T16" fmla="*/ 580 w 1149"/>
                <a:gd name="T17" fmla="*/ 693 h 719"/>
                <a:gd name="T18" fmla="*/ 551 w 1149"/>
                <a:gd name="T19" fmla="*/ 655 h 719"/>
                <a:gd name="T20" fmla="*/ 603 w 1149"/>
                <a:gd name="T21" fmla="*/ 638 h 719"/>
                <a:gd name="T22" fmla="*/ 638 w 1149"/>
                <a:gd name="T23" fmla="*/ 605 h 719"/>
                <a:gd name="T24" fmla="*/ 636 w 1149"/>
                <a:gd name="T25" fmla="*/ 608 h 719"/>
                <a:gd name="T26" fmla="*/ 598 w 1149"/>
                <a:gd name="T27" fmla="*/ 641 h 719"/>
                <a:gd name="T28" fmla="*/ 531 w 1149"/>
                <a:gd name="T29" fmla="*/ 650 h 719"/>
                <a:gd name="T30" fmla="*/ 469 w 1149"/>
                <a:gd name="T31" fmla="*/ 641 h 719"/>
                <a:gd name="T32" fmla="*/ 466 w 1149"/>
                <a:gd name="T33" fmla="*/ 606 h 719"/>
                <a:gd name="T34" fmla="*/ 442 w 1149"/>
                <a:gd name="T35" fmla="*/ 630 h 719"/>
                <a:gd name="T36" fmla="*/ 369 w 1149"/>
                <a:gd name="T37" fmla="*/ 651 h 719"/>
                <a:gd name="T38" fmla="*/ 306 w 1149"/>
                <a:gd name="T39" fmla="*/ 624 h 719"/>
                <a:gd name="T40" fmla="*/ 275 w 1149"/>
                <a:gd name="T41" fmla="*/ 582 h 719"/>
                <a:gd name="T42" fmla="*/ 254 w 1149"/>
                <a:gd name="T43" fmla="*/ 541 h 719"/>
                <a:gd name="T44" fmla="*/ 260 w 1149"/>
                <a:gd name="T45" fmla="*/ 579 h 719"/>
                <a:gd name="T46" fmla="*/ 211 w 1149"/>
                <a:gd name="T47" fmla="*/ 615 h 719"/>
                <a:gd name="T48" fmla="*/ 136 w 1149"/>
                <a:gd name="T49" fmla="*/ 614 h 719"/>
                <a:gd name="T50" fmla="*/ 73 w 1149"/>
                <a:gd name="T51" fmla="*/ 586 h 719"/>
                <a:gd name="T52" fmla="*/ 33 w 1149"/>
                <a:gd name="T53" fmla="*/ 539 h 719"/>
                <a:gd name="T54" fmla="*/ 0 w 1149"/>
                <a:gd name="T55" fmla="*/ 459 h 719"/>
                <a:gd name="T56" fmla="*/ 11 w 1149"/>
                <a:gd name="T57" fmla="*/ 394 h 719"/>
                <a:gd name="T58" fmla="*/ 39 w 1149"/>
                <a:gd name="T59" fmla="*/ 369 h 719"/>
                <a:gd name="T60" fmla="*/ 66 w 1149"/>
                <a:gd name="T61" fmla="*/ 393 h 719"/>
                <a:gd name="T62" fmla="*/ 26 w 1149"/>
                <a:gd name="T63" fmla="*/ 319 h 719"/>
                <a:gd name="T64" fmla="*/ 26 w 1149"/>
                <a:gd name="T65" fmla="*/ 215 h 719"/>
                <a:gd name="T66" fmla="*/ 67 w 1149"/>
                <a:gd name="T67" fmla="*/ 144 h 719"/>
                <a:gd name="T68" fmla="*/ 136 w 1149"/>
                <a:gd name="T69" fmla="*/ 99 h 719"/>
                <a:gd name="T70" fmla="*/ 208 w 1149"/>
                <a:gd name="T71" fmla="*/ 81 h 719"/>
                <a:gd name="T72" fmla="*/ 204 w 1149"/>
                <a:gd name="T73" fmla="*/ 80 h 719"/>
                <a:gd name="T74" fmla="*/ 218 w 1149"/>
                <a:gd name="T75" fmla="*/ 45 h 719"/>
                <a:gd name="T76" fmla="*/ 285 w 1149"/>
                <a:gd name="T77" fmla="*/ 2 h 719"/>
                <a:gd name="T78" fmla="*/ 345 w 1149"/>
                <a:gd name="T79" fmla="*/ 9 h 719"/>
                <a:gd name="T80" fmla="*/ 393 w 1149"/>
                <a:gd name="T81" fmla="*/ 53 h 719"/>
                <a:gd name="T82" fmla="*/ 380 w 1149"/>
                <a:gd name="T83" fmla="*/ 91 h 719"/>
                <a:gd name="T84" fmla="*/ 416 w 1149"/>
                <a:gd name="T85" fmla="*/ 61 h 719"/>
                <a:gd name="T86" fmla="*/ 495 w 1149"/>
                <a:gd name="T87" fmla="*/ 23 h 719"/>
                <a:gd name="T88" fmla="*/ 579 w 1149"/>
                <a:gd name="T89" fmla="*/ 18 h 719"/>
                <a:gd name="T90" fmla="*/ 633 w 1149"/>
                <a:gd name="T91" fmla="*/ 60 h 719"/>
                <a:gd name="T92" fmla="*/ 618 w 1149"/>
                <a:gd name="T93" fmla="*/ 21 h 719"/>
                <a:gd name="T94" fmla="*/ 712 w 1149"/>
                <a:gd name="T95" fmla="*/ 18 h 719"/>
                <a:gd name="T96" fmla="*/ 800 w 1149"/>
                <a:gd name="T97" fmla="*/ 50 h 719"/>
                <a:gd name="T98" fmla="*/ 850 w 1149"/>
                <a:gd name="T99" fmla="*/ 111 h 719"/>
                <a:gd name="T100" fmla="*/ 856 w 1149"/>
                <a:gd name="T101" fmla="*/ 140 h 719"/>
                <a:gd name="T102" fmla="*/ 872 w 1149"/>
                <a:gd name="T103" fmla="*/ 99 h 719"/>
                <a:gd name="T104" fmla="*/ 938 w 1149"/>
                <a:gd name="T105" fmla="*/ 69 h 719"/>
                <a:gd name="T106" fmla="*/ 1002 w 1149"/>
                <a:gd name="T107" fmla="*/ 81 h 719"/>
                <a:gd name="T108" fmla="*/ 1045 w 1149"/>
                <a:gd name="T109" fmla="*/ 119 h 719"/>
                <a:gd name="T110" fmla="*/ 1047 w 1149"/>
                <a:gd name="T111" fmla="*/ 133 h 719"/>
                <a:gd name="T112" fmla="*/ 993 w 1149"/>
                <a:gd name="T113" fmla="*/ 124 h 719"/>
                <a:gd name="T114" fmla="*/ 1020 w 1149"/>
                <a:gd name="T115" fmla="*/ 124 h 719"/>
                <a:gd name="T116" fmla="*/ 1073 w 1149"/>
                <a:gd name="T117" fmla="*/ 148 h 719"/>
                <a:gd name="T118" fmla="*/ 1122 w 1149"/>
                <a:gd name="T119" fmla="*/ 206 h 719"/>
                <a:gd name="T120" fmla="*/ 1148 w 1149"/>
                <a:gd name="T121" fmla="*/ 321 h 719"/>
                <a:gd name="T122" fmla="*/ 1121 w 1149"/>
                <a:gd name="T123" fmla="*/ 422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1099" y="450"/>
                  </a:moveTo>
                  <a:lnTo>
                    <a:pt x="1096" y="453"/>
                  </a:lnTo>
                  <a:lnTo>
                    <a:pt x="1093" y="456"/>
                  </a:lnTo>
                  <a:lnTo>
                    <a:pt x="1091" y="459"/>
                  </a:lnTo>
                  <a:lnTo>
                    <a:pt x="1088" y="463"/>
                  </a:lnTo>
                  <a:lnTo>
                    <a:pt x="1085" y="466"/>
                  </a:lnTo>
                  <a:lnTo>
                    <a:pt x="1083" y="471"/>
                  </a:lnTo>
                  <a:lnTo>
                    <a:pt x="1080" y="475"/>
                  </a:lnTo>
                  <a:lnTo>
                    <a:pt x="1077" y="480"/>
                  </a:lnTo>
                  <a:lnTo>
                    <a:pt x="1075" y="485"/>
                  </a:lnTo>
                  <a:lnTo>
                    <a:pt x="1072" y="490"/>
                  </a:lnTo>
                  <a:lnTo>
                    <a:pt x="1069" y="496"/>
                  </a:lnTo>
                  <a:lnTo>
                    <a:pt x="1066" y="502"/>
                  </a:lnTo>
                  <a:lnTo>
                    <a:pt x="1064" y="509"/>
                  </a:lnTo>
                  <a:lnTo>
                    <a:pt x="1061" y="515"/>
                  </a:lnTo>
                  <a:lnTo>
                    <a:pt x="1058" y="522"/>
                  </a:lnTo>
                  <a:lnTo>
                    <a:pt x="1055" y="530"/>
                  </a:lnTo>
                  <a:lnTo>
                    <a:pt x="1052" y="537"/>
                  </a:lnTo>
                  <a:lnTo>
                    <a:pt x="1049" y="544"/>
                  </a:lnTo>
                  <a:lnTo>
                    <a:pt x="1046" y="551"/>
                  </a:lnTo>
                  <a:lnTo>
                    <a:pt x="1043" y="558"/>
                  </a:lnTo>
                  <a:lnTo>
                    <a:pt x="1040" y="564"/>
                  </a:lnTo>
                  <a:lnTo>
                    <a:pt x="1037" y="570"/>
                  </a:lnTo>
                  <a:lnTo>
                    <a:pt x="1034" y="576"/>
                  </a:lnTo>
                  <a:lnTo>
                    <a:pt x="1030" y="582"/>
                  </a:lnTo>
                  <a:lnTo>
                    <a:pt x="1027" y="588"/>
                  </a:lnTo>
                  <a:lnTo>
                    <a:pt x="1023" y="593"/>
                  </a:lnTo>
                  <a:lnTo>
                    <a:pt x="1020" y="598"/>
                  </a:lnTo>
                  <a:lnTo>
                    <a:pt x="1016" y="603"/>
                  </a:lnTo>
                  <a:lnTo>
                    <a:pt x="1012" y="608"/>
                  </a:lnTo>
                  <a:lnTo>
                    <a:pt x="1008" y="612"/>
                  </a:lnTo>
                  <a:lnTo>
                    <a:pt x="1005" y="616"/>
                  </a:lnTo>
                  <a:lnTo>
                    <a:pt x="1001" y="620"/>
                  </a:lnTo>
                  <a:lnTo>
                    <a:pt x="997" y="624"/>
                  </a:lnTo>
                  <a:lnTo>
                    <a:pt x="993" y="627"/>
                  </a:lnTo>
                  <a:lnTo>
                    <a:pt x="989" y="630"/>
                  </a:lnTo>
                  <a:lnTo>
                    <a:pt x="985" y="633"/>
                  </a:lnTo>
                  <a:lnTo>
                    <a:pt x="981" y="636"/>
                  </a:lnTo>
                  <a:lnTo>
                    <a:pt x="977" y="639"/>
                  </a:lnTo>
                  <a:lnTo>
                    <a:pt x="973" y="641"/>
                  </a:lnTo>
                  <a:lnTo>
                    <a:pt x="969" y="644"/>
                  </a:lnTo>
                  <a:lnTo>
                    <a:pt x="965" y="646"/>
                  </a:lnTo>
                  <a:lnTo>
                    <a:pt x="962" y="647"/>
                  </a:lnTo>
                  <a:lnTo>
                    <a:pt x="958" y="649"/>
                  </a:lnTo>
                  <a:lnTo>
                    <a:pt x="954" y="650"/>
                  </a:lnTo>
                  <a:lnTo>
                    <a:pt x="950" y="652"/>
                  </a:lnTo>
                  <a:lnTo>
                    <a:pt x="946" y="653"/>
                  </a:lnTo>
                  <a:lnTo>
                    <a:pt x="943" y="653"/>
                  </a:lnTo>
                  <a:lnTo>
                    <a:pt x="939" y="654"/>
                  </a:lnTo>
                  <a:lnTo>
                    <a:pt x="935" y="654"/>
                  </a:lnTo>
                  <a:lnTo>
                    <a:pt x="932" y="654"/>
                  </a:lnTo>
                  <a:lnTo>
                    <a:pt x="928" y="655"/>
                  </a:lnTo>
                  <a:lnTo>
                    <a:pt x="924" y="654"/>
                  </a:lnTo>
                  <a:lnTo>
                    <a:pt x="921" y="654"/>
                  </a:lnTo>
                  <a:lnTo>
                    <a:pt x="917" y="654"/>
                  </a:lnTo>
                  <a:lnTo>
                    <a:pt x="914" y="653"/>
                  </a:lnTo>
                  <a:lnTo>
                    <a:pt x="910" y="653"/>
                  </a:lnTo>
                  <a:lnTo>
                    <a:pt x="907" y="652"/>
                  </a:lnTo>
                  <a:lnTo>
                    <a:pt x="903" y="651"/>
                  </a:lnTo>
                  <a:lnTo>
                    <a:pt x="900" y="650"/>
                  </a:lnTo>
                  <a:lnTo>
                    <a:pt x="896" y="648"/>
                  </a:lnTo>
                  <a:lnTo>
                    <a:pt x="893" y="647"/>
                  </a:lnTo>
                  <a:lnTo>
                    <a:pt x="890" y="645"/>
                  </a:lnTo>
                  <a:lnTo>
                    <a:pt x="886" y="643"/>
                  </a:lnTo>
                  <a:lnTo>
                    <a:pt x="883" y="641"/>
                  </a:lnTo>
                  <a:lnTo>
                    <a:pt x="880" y="639"/>
                  </a:lnTo>
                  <a:lnTo>
                    <a:pt x="877" y="637"/>
                  </a:lnTo>
                  <a:lnTo>
                    <a:pt x="874" y="635"/>
                  </a:lnTo>
                  <a:lnTo>
                    <a:pt x="871" y="633"/>
                  </a:lnTo>
                  <a:lnTo>
                    <a:pt x="869" y="631"/>
                  </a:lnTo>
                  <a:lnTo>
                    <a:pt x="867" y="629"/>
                  </a:lnTo>
                  <a:lnTo>
                    <a:pt x="865" y="626"/>
                  </a:lnTo>
                  <a:lnTo>
                    <a:pt x="863" y="624"/>
                  </a:lnTo>
                  <a:lnTo>
                    <a:pt x="861" y="622"/>
                  </a:lnTo>
                  <a:lnTo>
                    <a:pt x="860" y="620"/>
                  </a:lnTo>
                  <a:lnTo>
                    <a:pt x="859" y="617"/>
                  </a:lnTo>
                  <a:lnTo>
                    <a:pt x="858" y="615"/>
                  </a:lnTo>
                  <a:lnTo>
                    <a:pt x="857" y="612"/>
                  </a:lnTo>
                  <a:lnTo>
                    <a:pt x="857" y="610"/>
                  </a:lnTo>
                  <a:lnTo>
                    <a:pt x="856" y="607"/>
                  </a:lnTo>
                  <a:lnTo>
                    <a:pt x="856" y="605"/>
                  </a:lnTo>
                  <a:lnTo>
                    <a:pt x="856" y="602"/>
                  </a:lnTo>
                  <a:lnTo>
                    <a:pt x="856" y="600"/>
                  </a:lnTo>
                  <a:lnTo>
                    <a:pt x="856" y="599"/>
                  </a:lnTo>
                  <a:lnTo>
                    <a:pt x="856" y="597"/>
                  </a:lnTo>
                  <a:lnTo>
                    <a:pt x="856" y="596"/>
                  </a:lnTo>
                  <a:lnTo>
                    <a:pt x="856" y="595"/>
                  </a:lnTo>
                  <a:lnTo>
                    <a:pt x="856" y="594"/>
                  </a:lnTo>
                  <a:lnTo>
                    <a:pt x="856" y="595"/>
                  </a:lnTo>
                  <a:lnTo>
                    <a:pt x="856" y="596"/>
                  </a:lnTo>
                  <a:lnTo>
                    <a:pt x="856" y="597"/>
                  </a:lnTo>
                  <a:lnTo>
                    <a:pt x="856" y="599"/>
                  </a:lnTo>
                  <a:lnTo>
                    <a:pt x="856" y="600"/>
                  </a:lnTo>
                  <a:lnTo>
                    <a:pt x="856" y="602"/>
                  </a:lnTo>
                  <a:lnTo>
                    <a:pt x="856" y="605"/>
                  </a:lnTo>
                  <a:lnTo>
                    <a:pt x="856" y="607"/>
                  </a:lnTo>
                  <a:lnTo>
                    <a:pt x="856" y="610"/>
                  </a:lnTo>
                  <a:lnTo>
                    <a:pt x="856" y="613"/>
                  </a:lnTo>
                  <a:lnTo>
                    <a:pt x="855" y="616"/>
                  </a:lnTo>
                  <a:lnTo>
                    <a:pt x="854" y="618"/>
                  </a:lnTo>
                  <a:lnTo>
                    <a:pt x="853" y="621"/>
                  </a:lnTo>
                  <a:lnTo>
                    <a:pt x="852" y="624"/>
                  </a:lnTo>
                  <a:lnTo>
                    <a:pt x="851" y="627"/>
                  </a:lnTo>
                  <a:lnTo>
                    <a:pt x="849" y="630"/>
                  </a:lnTo>
                  <a:lnTo>
                    <a:pt x="848" y="634"/>
                  </a:lnTo>
                  <a:lnTo>
                    <a:pt x="846" y="637"/>
                  </a:lnTo>
                  <a:lnTo>
                    <a:pt x="844" y="640"/>
                  </a:lnTo>
                  <a:lnTo>
                    <a:pt x="842" y="643"/>
                  </a:lnTo>
                  <a:lnTo>
                    <a:pt x="840" y="647"/>
                  </a:lnTo>
                  <a:lnTo>
                    <a:pt x="837" y="650"/>
                  </a:lnTo>
                  <a:lnTo>
                    <a:pt x="835" y="654"/>
                  </a:lnTo>
                  <a:lnTo>
                    <a:pt x="832" y="657"/>
                  </a:lnTo>
                  <a:lnTo>
                    <a:pt x="829" y="661"/>
                  </a:lnTo>
                  <a:lnTo>
                    <a:pt x="826" y="664"/>
                  </a:lnTo>
                  <a:lnTo>
                    <a:pt x="823" y="667"/>
                  </a:lnTo>
                  <a:lnTo>
                    <a:pt x="820" y="670"/>
                  </a:lnTo>
                  <a:lnTo>
                    <a:pt x="817" y="673"/>
                  </a:lnTo>
                  <a:lnTo>
                    <a:pt x="814" y="676"/>
                  </a:lnTo>
                  <a:lnTo>
                    <a:pt x="810" y="679"/>
                  </a:lnTo>
                  <a:lnTo>
                    <a:pt x="807" y="682"/>
                  </a:lnTo>
                  <a:lnTo>
                    <a:pt x="803" y="684"/>
                  </a:lnTo>
                  <a:lnTo>
                    <a:pt x="800" y="687"/>
                  </a:lnTo>
                  <a:lnTo>
                    <a:pt x="796" y="689"/>
                  </a:lnTo>
                  <a:lnTo>
                    <a:pt x="792" y="692"/>
                  </a:lnTo>
                  <a:lnTo>
                    <a:pt x="789" y="694"/>
                  </a:lnTo>
                  <a:lnTo>
                    <a:pt x="785" y="696"/>
                  </a:lnTo>
                  <a:lnTo>
                    <a:pt x="781" y="698"/>
                  </a:lnTo>
                  <a:lnTo>
                    <a:pt x="777" y="700"/>
                  </a:lnTo>
                  <a:lnTo>
                    <a:pt x="773" y="701"/>
                  </a:lnTo>
                  <a:lnTo>
                    <a:pt x="769" y="703"/>
                  </a:lnTo>
                  <a:lnTo>
                    <a:pt x="764" y="705"/>
                  </a:lnTo>
                  <a:lnTo>
                    <a:pt x="760" y="706"/>
                  </a:lnTo>
                  <a:lnTo>
                    <a:pt x="756" y="707"/>
                  </a:lnTo>
                  <a:lnTo>
                    <a:pt x="751" y="709"/>
                  </a:lnTo>
                  <a:lnTo>
                    <a:pt x="747" y="710"/>
                  </a:lnTo>
                  <a:lnTo>
                    <a:pt x="742" y="711"/>
                  </a:lnTo>
                  <a:lnTo>
                    <a:pt x="738" y="712"/>
                  </a:lnTo>
                  <a:lnTo>
                    <a:pt x="733" y="713"/>
                  </a:lnTo>
                  <a:lnTo>
                    <a:pt x="728" y="714"/>
                  </a:lnTo>
                  <a:lnTo>
                    <a:pt x="724" y="715"/>
                  </a:lnTo>
                  <a:lnTo>
                    <a:pt x="719" y="715"/>
                  </a:lnTo>
                  <a:lnTo>
                    <a:pt x="714" y="716"/>
                  </a:lnTo>
                  <a:lnTo>
                    <a:pt x="709" y="716"/>
                  </a:lnTo>
                  <a:lnTo>
                    <a:pt x="704" y="717"/>
                  </a:lnTo>
                  <a:lnTo>
                    <a:pt x="699" y="717"/>
                  </a:lnTo>
                  <a:lnTo>
                    <a:pt x="694" y="717"/>
                  </a:lnTo>
                  <a:lnTo>
                    <a:pt x="690" y="718"/>
                  </a:lnTo>
                  <a:lnTo>
                    <a:pt x="685" y="718"/>
                  </a:lnTo>
                  <a:lnTo>
                    <a:pt x="681" y="718"/>
                  </a:lnTo>
                  <a:lnTo>
                    <a:pt x="676" y="718"/>
                  </a:lnTo>
                  <a:lnTo>
                    <a:pt x="672" y="718"/>
                  </a:lnTo>
                  <a:lnTo>
                    <a:pt x="667" y="717"/>
                  </a:lnTo>
                  <a:lnTo>
                    <a:pt x="663" y="717"/>
                  </a:lnTo>
                  <a:lnTo>
                    <a:pt x="659" y="717"/>
                  </a:lnTo>
                  <a:lnTo>
                    <a:pt x="655" y="716"/>
                  </a:lnTo>
                  <a:lnTo>
                    <a:pt x="651" y="716"/>
                  </a:lnTo>
                  <a:lnTo>
                    <a:pt x="647" y="715"/>
                  </a:lnTo>
                  <a:lnTo>
                    <a:pt x="643" y="714"/>
                  </a:lnTo>
                  <a:lnTo>
                    <a:pt x="639" y="714"/>
                  </a:lnTo>
                  <a:lnTo>
                    <a:pt x="635" y="713"/>
                  </a:lnTo>
                  <a:lnTo>
                    <a:pt x="631" y="712"/>
                  </a:lnTo>
                  <a:lnTo>
                    <a:pt x="628" y="711"/>
                  </a:lnTo>
                  <a:lnTo>
                    <a:pt x="624" y="710"/>
                  </a:lnTo>
                  <a:lnTo>
                    <a:pt x="621" y="709"/>
                  </a:lnTo>
                  <a:lnTo>
                    <a:pt x="617" y="708"/>
                  </a:lnTo>
                  <a:lnTo>
                    <a:pt x="614" y="707"/>
                  </a:lnTo>
                  <a:lnTo>
                    <a:pt x="611" y="706"/>
                  </a:lnTo>
                  <a:lnTo>
                    <a:pt x="608" y="705"/>
                  </a:lnTo>
                  <a:lnTo>
                    <a:pt x="605" y="704"/>
                  </a:lnTo>
                  <a:lnTo>
                    <a:pt x="602" y="703"/>
                  </a:lnTo>
                  <a:lnTo>
                    <a:pt x="599" y="702"/>
                  </a:lnTo>
                  <a:lnTo>
                    <a:pt x="596" y="701"/>
                  </a:lnTo>
                  <a:lnTo>
                    <a:pt x="593" y="699"/>
                  </a:lnTo>
                  <a:lnTo>
                    <a:pt x="590" y="698"/>
                  </a:lnTo>
                  <a:lnTo>
                    <a:pt x="587" y="697"/>
                  </a:lnTo>
                  <a:lnTo>
                    <a:pt x="585" y="695"/>
                  </a:lnTo>
                  <a:lnTo>
                    <a:pt x="582" y="694"/>
                  </a:lnTo>
                  <a:lnTo>
                    <a:pt x="580" y="693"/>
                  </a:lnTo>
                  <a:lnTo>
                    <a:pt x="577" y="691"/>
                  </a:lnTo>
                  <a:lnTo>
                    <a:pt x="575" y="689"/>
                  </a:lnTo>
                  <a:lnTo>
                    <a:pt x="573" y="688"/>
                  </a:lnTo>
                  <a:lnTo>
                    <a:pt x="571" y="686"/>
                  </a:lnTo>
                  <a:lnTo>
                    <a:pt x="569" y="684"/>
                  </a:lnTo>
                  <a:lnTo>
                    <a:pt x="567" y="682"/>
                  </a:lnTo>
                  <a:lnTo>
                    <a:pt x="565" y="681"/>
                  </a:lnTo>
                  <a:lnTo>
                    <a:pt x="563" y="679"/>
                  </a:lnTo>
                  <a:lnTo>
                    <a:pt x="561" y="677"/>
                  </a:lnTo>
                  <a:lnTo>
                    <a:pt x="559" y="675"/>
                  </a:lnTo>
                  <a:lnTo>
                    <a:pt x="557" y="673"/>
                  </a:lnTo>
                  <a:lnTo>
                    <a:pt x="556" y="670"/>
                  </a:lnTo>
                  <a:lnTo>
                    <a:pt x="554" y="668"/>
                  </a:lnTo>
                  <a:lnTo>
                    <a:pt x="553" y="666"/>
                  </a:lnTo>
                  <a:lnTo>
                    <a:pt x="551" y="664"/>
                  </a:lnTo>
                  <a:lnTo>
                    <a:pt x="551" y="662"/>
                  </a:lnTo>
                  <a:lnTo>
                    <a:pt x="550" y="660"/>
                  </a:lnTo>
                  <a:lnTo>
                    <a:pt x="550" y="659"/>
                  </a:lnTo>
                  <a:lnTo>
                    <a:pt x="550" y="657"/>
                  </a:lnTo>
                  <a:lnTo>
                    <a:pt x="551" y="655"/>
                  </a:lnTo>
                  <a:lnTo>
                    <a:pt x="552" y="654"/>
                  </a:lnTo>
                  <a:lnTo>
                    <a:pt x="553" y="653"/>
                  </a:lnTo>
                  <a:lnTo>
                    <a:pt x="554" y="652"/>
                  </a:lnTo>
                  <a:lnTo>
                    <a:pt x="556" y="651"/>
                  </a:lnTo>
                  <a:lnTo>
                    <a:pt x="558" y="650"/>
                  </a:lnTo>
                  <a:lnTo>
                    <a:pt x="560" y="649"/>
                  </a:lnTo>
                  <a:lnTo>
                    <a:pt x="563" y="649"/>
                  </a:lnTo>
                  <a:lnTo>
                    <a:pt x="566" y="648"/>
                  </a:lnTo>
                  <a:lnTo>
                    <a:pt x="570" y="648"/>
                  </a:lnTo>
                  <a:lnTo>
                    <a:pt x="573" y="647"/>
                  </a:lnTo>
                  <a:lnTo>
                    <a:pt x="576" y="647"/>
                  </a:lnTo>
                  <a:lnTo>
                    <a:pt x="580" y="646"/>
                  </a:lnTo>
                  <a:lnTo>
                    <a:pt x="583" y="646"/>
                  </a:lnTo>
                  <a:lnTo>
                    <a:pt x="586" y="645"/>
                  </a:lnTo>
                  <a:lnTo>
                    <a:pt x="589" y="644"/>
                  </a:lnTo>
                  <a:lnTo>
                    <a:pt x="592" y="643"/>
                  </a:lnTo>
                  <a:lnTo>
                    <a:pt x="595" y="642"/>
                  </a:lnTo>
                  <a:lnTo>
                    <a:pt x="598" y="641"/>
                  </a:lnTo>
                  <a:lnTo>
                    <a:pt x="600" y="640"/>
                  </a:lnTo>
                  <a:lnTo>
                    <a:pt x="603" y="638"/>
                  </a:lnTo>
                  <a:lnTo>
                    <a:pt x="605" y="637"/>
                  </a:lnTo>
                  <a:lnTo>
                    <a:pt x="608" y="636"/>
                  </a:lnTo>
                  <a:lnTo>
                    <a:pt x="610" y="634"/>
                  </a:lnTo>
                  <a:lnTo>
                    <a:pt x="613" y="632"/>
                  </a:lnTo>
                  <a:lnTo>
                    <a:pt x="615" y="631"/>
                  </a:lnTo>
                  <a:lnTo>
                    <a:pt x="617" y="629"/>
                  </a:lnTo>
                  <a:lnTo>
                    <a:pt x="619" y="627"/>
                  </a:lnTo>
                  <a:lnTo>
                    <a:pt x="621" y="625"/>
                  </a:lnTo>
                  <a:lnTo>
                    <a:pt x="623" y="624"/>
                  </a:lnTo>
                  <a:lnTo>
                    <a:pt x="624" y="622"/>
                  </a:lnTo>
                  <a:lnTo>
                    <a:pt x="626" y="620"/>
                  </a:lnTo>
                  <a:lnTo>
                    <a:pt x="628" y="618"/>
                  </a:lnTo>
                  <a:lnTo>
                    <a:pt x="629" y="617"/>
                  </a:lnTo>
                  <a:lnTo>
                    <a:pt x="631" y="615"/>
                  </a:lnTo>
                  <a:lnTo>
                    <a:pt x="632" y="613"/>
                  </a:lnTo>
                  <a:lnTo>
                    <a:pt x="634" y="611"/>
                  </a:lnTo>
                  <a:lnTo>
                    <a:pt x="635" y="610"/>
                  </a:lnTo>
                  <a:lnTo>
                    <a:pt x="636" y="608"/>
                  </a:lnTo>
                  <a:lnTo>
                    <a:pt x="637" y="606"/>
                  </a:lnTo>
                  <a:lnTo>
                    <a:pt x="638" y="605"/>
                  </a:lnTo>
                  <a:lnTo>
                    <a:pt x="639" y="603"/>
                  </a:lnTo>
                  <a:lnTo>
                    <a:pt x="640" y="601"/>
                  </a:lnTo>
                  <a:lnTo>
                    <a:pt x="640" y="600"/>
                  </a:lnTo>
                  <a:lnTo>
                    <a:pt x="641" y="599"/>
                  </a:lnTo>
                  <a:lnTo>
                    <a:pt x="642" y="598"/>
                  </a:lnTo>
                  <a:lnTo>
                    <a:pt x="642" y="597"/>
                  </a:lnTo>
                  <a:lnTo>
                    <a:pt x="642" y="596"/>
                  </a:lnTo>
                  <a:lnTo>
                    <a:pt x="642" y="597"/>
                  </a:lnTo>
                  <a:lnTo>
                    <a:pt x="642" y="598"/>
                  </a:lnTo>
                  <a:lnTo>
                    <a:pt x="641" y="599"/>
                  </a:lnTo>
                  <a:lnTo>
                    <a:pt x="640" y="600"/>
                  </a:lnTo>
                  <a:lnTo>
                    <a:pt x="640" y="601"/>
                  </a:lnTo>
                  <a:lnTo>
                    <a:pt x="639" y="603"/>
                  </a:lnTo>
                  <a:lnTo>
                    <a:pt x="638" y="605"/>
                  </a:lnTo>
                  <a:lnTo>
                    <a:pt x="637" y="606"/>
                  </a:lnTo>
                  <a:lnTo>
                    <a:pt x="636" y="608"/>
                  </a:lnTo>
                  <a:lnTo>
                    <a:pt x="635" y="610"/>
                  </a:lnTo>
                  <a:lnTo>
                    <a:pt x="634" y="611"/>
                  </a:lnTo>
                  <a:lnTo>
                    <a:pt x="632" y="613"/>
                  </a:lnTo>
                  <a:lnTo>
                    <a:pt x="631" y="615"/>
                  </a:lnTo>
                  <a:lnTo>
                    <a:pt x="629" y="617"/>
                  </a:lnTo>
                  <a:lnTo>
                    <a:pt x="628" y="618"/>
                  </a:lnTo>
                  <a:lnTo>
                    <a:pt x="626" y="620"/>
                  </a:lnTo>
                  <a:lnTo>
                    <a:pt x="624" y="622"/>
                  </a:lnTo>
                  <a:lnTo>
                    <a:pt x="623" y="624"/>
                  </a:lnTo>
                  <a:lnTo>
                    <a:pt x="621" y="625"/>
                  </a:lnTo>
                  <a:lnTo>
                    <a:pt x="619" y="627"/>
                  </a:lnTo>
                  <a:lnTo>
                    <a:pt x="617" y="629"/>
                  </a:lnTo>
                  <a:lnTo>
                    <a:pt x="615" y="631"/>
                  </a:lnTo>
                  <a:lnTo>
                    <a:pt x="613" y="632"/>
                  </a:lnTo>
                  <a:lnTo>
                    <a:pt x="610" y="634"/>
                  </a:lnTo>
                  <a:lnTo>
                    <a:pt x="608" y="636"/>
                  </a:lnTo>
                  <a:lnTo>
                    <a:pt x="605" y="637"/>
                  </a:lnTo>
                  <a:lnTo>
                    <a:pt x="603" y="638"/>
                  </a:lnTo>
                  <a:lnTo>
                    <a:pt x="600" y="640"/>
                  </a:lnTo>
                  <a:lnTo>
                    <a:pt x="598" y="641"/>
                  </a:lnTo>
                  <a:lnTo>
                    <a:pt x="595" y="642"/>
                  </a:lnTo>
                  <a:lnTo>
                    <a:pt x="592" y="643"/>
                  </a:lnTo>
                  <a:lnTo>
                    <a:pt x="589" y="644"/>
                  </a:lnTo>
                  <a:lnTo>
                    <a:pt x="586" y="645"/>
                  </a:lnTo>
                  <a:lnTo>
                    <a:pt x="583" y="646"/>
                  </a:lnTo>
                  <a:lnTo>
                    <a:pt x="580" y="646"/>
                  </a:lnTo>
                  <a:lnTo>
                    <a:pt x="576" y="647"/>
                  </a:lnTo>
                  <a:lnTo>
                    <a:pt x="573" y="647"/>
                  </a:lnTo>
                  <a:lnTo>
                    <a:pt x="570" y="648"/>
                  </a:lnTo>
                  <a:lnTo>
                    <a:pt x="566" y="648"/>
                  </a:lnTo>
                  <a:lnTo>
                    <a:pt x="563" y="648"/>
                  </a:lnTo>
                  <a:lnTo>
                    <a:pt x="559" y="649"/>
                  </a:lnTo>
                  <a:lnTo>
                    <a:pt x="556" y="649"/>
                  </a:lnTo>
                  <a:lnTo>
                    <a:pt x="552" y="649"/>
                  </a:lnTo>
                  <a:lnTo>
                    <a:pt x="549" y="649"/>
                  </a:lnTo>
                  <a:lnTo>
                    <a:pt x="545" y="649"/>
                  </a:lnTo>
                  <a:lnTo>
                    <a:pt x="542" y="649"/>
                  </a:lnTo>
                  <a:lnTo>
                    <a:pt x="538" y="650"/>
                  </a:lnTo>
                  <a:lnTo>
                    <a:pt x="535" y="650"/>
                  </a:lnTo>
                  <a:lnTo>
                    <a:pt x="531" y="650"/>
                  </a:lnTo>
                  <a:lnTo>
                    <a:pt x="528" y="650"/>
                  </a:lnTo>
                  <a:lnTo>
                    <a:pt x="524" y="650"/>
                  </a:lnTo>
                  <a:lnTo>
                    <a:pt x="521" y="650"/>
                  </a:lnTo>
                  <a:lnTo>
                    <a:pt x="518" y="650"/>
                  </a:lnTo>
                  <a:lnTo>
                    <a:pt x="514" y="649"/>
                  </a:lnTo>
                  <a:lnTo>
                    <a:pt x="511" y="649"/>
                  </a:lnTo>
                  <a:lnTo>
                    <a:pt x="507" y="649"/>
                  </a:lnTo>
                  <a:lnTo>
                    <a:pt x="504" y="649"/>
                  </a:lnTo>
                  <a:lnTo>
                    <a:pt x="501" y="648"/>
                  </a:lnTo>
                  <a:lnTo>
                    <a:pt x="498" y="648"/>
                  </a:lnTo>
                  <a:lnTo>
                    <a:pt x="495" y="648"/>
                  </a:lnTo>
                  <a:lnTo>
                    <a:pt x="492" y="647"/>
                  </a:lnTo>
                  <a:lnTo>
                    <a:pt x="488" y="647"/>
                  </a:lnTo>
                  <a:lnTo>
                    <a:pt x="485" y="646"/>
                  </a:lnTo>
                  <a:lnTo>
                    <a:pt x="483" y="645"/>
                  </a:lnTo>
                  <a:lnTo>
                    <a:pt x="480" y="644"/>
                  </a:lnTo>
                  <a:lnTo>
                    <a:pt x="477" y="644"/>
                  </a:lnTo>
                  <a:lnTo>
                    <a:pt x="474" y="643"/>
                  </a:lnTo>
                  <a:lnTo>
                    <a:pt x="471" y="642"/>
                  </a:lnTo>
                  <a:lnTo>
                    <a:pt x="469" y="641"/>
                  </a:lnTo>
                  <a:lnTo>
                    <a:pt x="466" y="640"/>
                  </a:lnTo>
                  <a:lnTo>
                    <a:pt x="463" y="638"/>
                  </a:lnTo>
                  <a:lnTo>
                    <a:pt x="461" y="637"/>
                  </a:lnTo>
                  <a:lnTo>
                    <a:pt x="459" y="636"/>
                  </a:lnTo>
                  <a:lnTo>
                    <a:pt x="458" y="635"/>
                  </a:lnTo>
                  <a:lnTo>
                    <a:pt x="456" y="633"/>
                  </a:lnTo>
                  <a:lnTo>
                    <a:pt x="455" y="632"/>
                  </a:lnTo>
                  <a:lnTo>
                    <a:pt x="455" y="630"/>
                  </a:lnTo>
                  <a:lnTo>
                    <a:pt x="454" y="628"/>
                  </a:lnTo>
                  <a:lnTo>
                    <a:pt x="454" y="626"/>
                  </a:lnTo>
                  <a:lnTo>
                    <a:pt x="454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6" y="619"/>
                  </a:lnTo>
                  <a:lnTo>
                    <a:pt x="458" y="616"/>
                  </a:lnTo>
                  <a:lnTo>
                    <a:pt x="459" y="614"/>
                  </a:lnTo>
                  <a:lnTo>
                    <a:pt x="461" y="612"/>
                  </a:lnTo>
                  <a:lnTo>
                    <a:pt x="463" y="610"/>
                  </a:lnTo>
                  <a:lnTo>
                    <a:pt x="465" y="608"/>
                  </a:lnTo>
                  <a:lnTo>
                    <a:pt x="466" y="606"/>
                  </a:lnTo>
                  <a:lnTo>
                    <a:pt x="467" y="605"/>
                  </a:lnTo>
                  <a:lnTo>
                    <a:pt x="468" y="604"/>
                  </a:lnTo>
                  <a:lnTo>
                    <a:pt x="469" y="603"/>
                  </a:lnTo>
                  <a:lnTo>
                    <a:pt x="468" y="604"/>
                  </a:lnTo>
                  <a:lnTo>
                    <a:pt x="468" y="605"/>
                  </a:lnTo>
                  <a:lnTo>
                    <a:pt x="466" y="606"/>
                  </a:lnTo>
                  <a:lnTo>
                    <a:pt x="465" y="607"/>
                  </a:lnTo>
                  <a:lnTo>
                    <a:pt x="464" y="609"/>
                  </a:lnTo>
                  <a:lnTo>
                    <a:pt x="462" y="611"/>
                  </a:lnTo>
                  <a:lnTo>
                    <a:pt x="460" y="614"/>
                  </a:lnTo>
                  <a:lnTo>
                    <a:pt x="457" y="616"/>
                  </a:lnTo>
                  <a:lnTo>
                    <a:pt x="455" y="619"/>
                  </a:lnTo>
                  <a:lnTo>
                    <a:pt x="452" y="621"/>
                  </a:lnTo>
                  <a:lnTo>
                    <a:pt x="450" y="623"/>
                  </a:lnTo>
                  <a:lnTo>
                    <a:pt x="447" y="626"/>
                  </a:lnTo>
                  <a:lnTo>
                    <a:pt x="444" y="628"/>
                  </a:lnTo>
                  <a:lnTo>
                    <a:pt x="442" y="630"/>
                  </a:lnTo>
                  <a:lnTo>
                    <a:pt x="439" y="632"/>
                  </a:lnTo>
                  <a:lnTo>
                    <a:pt x="436" y="634"/>
                  </a:lnTo>
                  <a:lnTo>
                    <a:pt x="432" y="636"/>
                  </a:lnTo>
                  <a:lnTo>
                    <a:pt x="429" y="637"/>
                  </a:lnTo>
                  <a:lnTo>
                    <a:pt x="426" y="639"/>
                  </a:lnTo>
                  <a:lnTo>
                    <a:pt x="422" y="641"/>
                  </a:lnTo>
                  <a:lnTo>
                    <a:pt x="419" y="642"/>
                  </a:lnTo>
                  <a:lnTo>
                    <a:pt x="415" y="644"/>
                  </a:lnTo>
                  <a:lnTo>
                    <a:pt x="411" y="645"/>
                  </a:lnTo>
                  <a:lnTo>
                    <a:pt x="408" y="646"/>
                  </a:lnTo>
                  <a:lnTo>
                    <a:pt x="404" y="647"/>
                  </a:lnTo>
                  <a:lnTo>
                    <a:pt x="400" y="648"/>
                  </a:lnTo>
                  <a:lnTo>
                    <a:pt x="396" y="649"/>
                  </a:lnTo>
                  <a:lnTo>
                    <a:pt x="392" y="650"/>
                  </a:lnTo>
                  <a:lnTo>
                    <a:pt x="388" y="650"/>
                  </a:lnTo>
                  <a:lnTo>
                    <a:pt x="385" y="651"/>
                  </a:lnTo>
                  <a:lnTo>
                    <a:pt x="381" y="651"/>
                  </a:lnTo>
                  <a:lnTo>
                    <a:pt x="377" y="651"/>
                  </a:lnTo>
                  <a:lnTo>
                    <a:pt x="373" y="651"/>
                  </a:lnTo>
                  <a:lnTo>
                    <a:pt x="369" y="651"/>
                  </a:lnTo>
                  <a:lnTo>
                    <a:pt x="365" y="650"/>
                  </a:lnTo>
                  <a:lnTo>
                    <a:pt x="361" y="650"/>
                  </a:lnTo>
                  <a:lnTo>
                    <a:pt x="358" y="649"/>
                  </a:lnTo>
                  <a:lnTo>
                    <a:pt x="354" y="649"/>
                  </a:lnTo>
                  <a:lnTo>
                    <a:pt x="350" y="648"/>
                  </a:lnTo>
                  <a:lnTo>
                    <a:pt x="346" y="647"/>
                  </a:lnTo>
                  <a:lnTo>
                    <a:pt x="342" y="645"/>
                  </a:lnTo>
                  <a:lnTo>
                    <a:pt x="339" y="644"/>
                  </a:lnTo>
                  <a:lnTo>
                    <a:pt x="335" y="643"/>
                  </a:lnTo>
                  <a:lnTo>
                    <a:pt x="332" y="642"/>
                  </a:lnTo>
                  <a:lnTo>
                    <a:pt x="329" y="640"/>
                  </a:lnTo>
                  <a:lnTo>
                    <a:pt x="326" y="639"/>
                  </a:lnTo>
                  <a:lnTo>
                    <a:pt x="323" y="637"/>
                  </a:lnTo>
                  <a:lnTo>
                    <a:pt x="320" y="635"/>
                  </a:lnTo>
                  <a:lnTo>
                    <a:pt x="317" y="634"/>
                  </a:lnTo>
                  <a:lnTo>
                    <a:pt x="315" y="632"/>
                  </a:lnTo>
                  <a:lnTo>
                    <a:pt x="312" y="630"/>
                  </a:lnTo>
                  <a:lnTo>
                    <a:pt x="310" y="628"/>
                  </a:lnTo>
                  <a:lnTo>
                    <a:pt x="308" y="626"/>
                  </a:lnTo>
                  <a:lnTo>
                    <a:pt x="306" y="624"/>
                  </a:lnTo>
                  <a:lnTo>
                    <a:pt x="304" y="622"/>
                  </a:lnTo>
                  <a:lnTo>
                    <a:pt x="302" y="620"/>
                  </a:lnTo>
                  <a:lnTo>
                    <a:pt x="300" y="617"/>
                  </a:lnTo>
                  <a:lnTo>
                    <a:pt x="298" y="615"/>
                  </a:lnTo>
                  <a:lnTo>
                    <a:pt x="297" y="613"/>
                  </a:lnTo>
                  <a:lnTo>
                    <a:pt x="295" y="611"/>
                  </a:lnTo>
                  <a:lnTo>
                    <a:pt x="293" y="609"/>
                  </a:lnTo>
                  <a:lnTo>
                    <a:pt x="292" y="606"/>
                  </a:lnTo>
                  <a:lnTo>
                    <a:pt x="290" y="604"/>
                  </a:lnTo>
                  <a:lnTo>
                    <a:pt x="289" y="602"/>
                  </a:lnTo>
                  <a:lnTo>
                    <a:pt x="287" y="600"/>
                  </a:lnTo>
                  <a:lnTo>
                    <a:pt x="286" y="598"/>
                  </a:lnTo>
                  <a:lnTo>
                    <a:pt x="284" y="596"/>
                  </a:lnTo>
                  <a:lnTo>
                    <a:pt x="283" y="594"/>
                  </a:lnTo>
                  <a:lnTo>
                    <a:pt x="281" y="592"/>
                  </a:lnTo>
                  <a:lnTo>
                    <a:pt x="280" y="590"/>
                  </a:lnTo>
                  <a:lnTo>
                    <a:pt x="279" y="588"/>
                  </a:lnTo>
                  <a:lnTo>
                    <a:pt x="278" y="586"/>
                  </a:lnTo>
                  <a:lnTo>
                    <a:pt x="276" y="584"/>
                  </a:lnTo>
                  <a:lnTo>
                    <a:pt x="275" y="582"/>
                  </a:lnTo>
                  <a:lnTo>
                    <a:pt x="274" y="579"/>
                  </a:lnTo>
                  <a:lnTo>
                    <a:pt x="272" y="577"/>
                  </a:lnTo>
                  <a:lnTo>
                    <a:pt x="271" y="575"/>
                  </a:lnTo>
                  <a:lnTo>
                    <a:pt x="270" y="573"/>
                  </a:lnTo>
                  <a:lnTo>
                    <a:pt x="269" y="571"/>
                  </a:lnTo>
                  <a:lnTo>
                    <a:pt x="267" y="568"/>
                  </a:lnTo>
                  <a:lnTo>
                    <a:pt x="266" y="566"/>
                  </a:lnTo>
                  <a:lnTo>
                    <a:pt x="265" y="564"/>
                  </a:lnTo>
                  <a:lnTo>
                    <a:pt x="264" y="561"/>
                  </a:lnTo>
                  <a:lnTo>
                    <a:pt x="262" y="559"/>
                  </a:lnTo>
                  <a:lnTo>
                    <a:pt x="261" y="556"/>
                  </a:lnTo>
                  <a:lnTo>
                    <a:pt x="260" y="554"/>
                  </a:lnTo>
                  <a:lnTo>
                    <a:pt x="259" y="551"/>
                  </a:lnTo>
                  <a:lnTo>
                    <a:pt x="257" y="549"/>
                  </a:lnTo>
                  <a:lnTo>
                    <a:pt x="256" y="547"/>
                  </a:lnTo>
                  <a:lnTo>
                    <a:pt x="255" y="545"/>
                  </a:lnTo>
                  <a:lnTo>
                    <a:pt x="255" y="543"/>
                  </a:lnTo>
                  <a:lnTo>
                    <a:pt x="254" y="542"/>
                  </a:lnTo>
                  <a:lnTo>
                    <a:pt x="254" y="541"/>
                  </a:lnTo>
                  <a:lnTo>
                    <a:pt x="253" y="541"/>
                  </a:lnTo>
                  <a:lnTo>
                    <a:pt x="254" y="541"/>
                  </a:lnTo>
                  <a:lnTo>
                    <a:pt x="254" y="542"/>
                  </a:lnTo>
                  <a:lnTo>
                    <a:pt x="255" y="543"/>
                  </a:lnTo>
                  <a:lnTo>
                    <a:pt x="255" y="545"/>
                  </a:lnTo>
                  <a:lnTo>
                    <a:pt x="256" y="547"/>
                  </a:lnTo>
                  <a:lnTo>
                    <a:pt x="257" y="549"/>
                  </a:lnTo>
                  <a:lnTo>
                    <a:pt x="259" y="551"/>
                  </a:lnTo>
                  <a:lnTo>
                    <a:pt x="260" y="554"/>
                  </a:lnTo>
                  <a:lnTo>
                    <a:pt x="261" y="556"/>
                  </a:lnTo>
                  <a:lnTo>
                    <a:pt x="261" y="559"/>
                  </a:lnTo>
                  <a:lnTo>
                    <a:pt x="262" y="561"/>
                  </a:lnTo>
                  <a:lnTo>
                    <a:pt x="262" y="564"/>
                  </a:lnTo>
                  <a:lnTo>
                    <a:pt x="262" y="566"/>
                  </a:lnTo>
                  <a:lnTo>
                    <a:pt x="262" y="569"/>
                  </a:lnTo>
                  <a:lnTo>
                    <a:pt x="262" y="571"/>
                  </a:lnTo>
                  <a:lnTo>
                    <a:pt x="262" y="574"/>
                  </a:lnTo>
                  <a:lnTo>
                    <a:pt x="261" y="576"/>
                  </a:lnTo>
                  <a:lnTo>
                    <a:pt x="260" y="579"/>
                  </a:lnTo>
                  <a:lnTo>
                    <a:pt x="259" y="581"/>
                  </a:lnTo>
                  <a:lnTo>
                    <a:pt x="258" y="583"/>
                  </a:lnTo>
                  <a:lnTo>
                    <a:pt x="256" y="586"/>
                  </a:lnTo>
                  <a:lnTo>
                    <a:pt x="254" y="588"/>
                  </a:lnTo>
                  <a:lnTo>
                    <a:pt x="252" y="590"/>
                  </a:lnTo>
                  <a:lnTo>
                    <a:pt x="250" y="593"/>
                  </a:lnTo>
                  <a:lnTo>
                    <a:pt x="248" y="595"/>
                  </a:lnTo>
                  <a:lnTo>
                    <a:pt x="246" y="597"/>
                  </a:lnTo>
                  <a:lnTo>
                    <a:pt x="243" y="599"/>
                  </a:lnTo>
                  <a:lnTo>
                    <a:pt x="241" y="601"/>
                  </a:lnTo>
                  <a:lnTo>
                    <a:pt x="238" y="603"/>
                  </a:lnTo>
                  <a:lnTo>
                    <a:pt x="236" y="605"/>
                  </a:lnTo>
                  <a:lnTo>
                    <a:pt x="233" y="606"/>
                  </a:lnTo>
                  <a:lnTo>
                    <a:pt x="230" y="608"/>
                  </a:lnTo>
                  <a:lnTo>
                    <a:pt x="227" y="609"/>
                  </a:lnTo>
                  <a:lnTo>
                    <a:pt x="224" y="611"/>
                  </a:lnTo>
                  <a:lnTo>
                    <a:pt x="221" y="612"/>
                  </a:lnTo>
                  <a:lnTo>
                    <a:pt x="217" y="613"/>
                  </a:lnTo>
                  <a:lnTo>
                    <a:pt x="214" y="614"/>
                  </a:lnTo>
                  <a:lnTo>
                    <a:pt x="211" y="615"/>
                  </a:lnTo>
                  <a:lnTo>
                    <a:pt x="207" y="616"/>
                  </a:lnTo>
                  <a:lnTo>
                    <a:pt x="203" y="617"/>
                  </a:lnTo>
                  <a:lnTo>
                    <a:pt x="200" y="618"/>
                  </a:lnTo>
                  <a:lnTo>
                    <a:pt x="196" y="619"/>
                  </a:lnTo>
                  <a:lnTo>
                    <a:pt x="193" y="619"/>
                  </a:lnTo>
                  <a:lnTo>
                    <a:pt x="189" y="619"/>
                  </a:lnTo>
                  <a:lnTo>
                    <a:pt x="185" y="620"/>
                  </a:lnTo>
                  <a:lnTo>
                    <a:pt x="181" y="620"/>
                  </a:lnTo>
                  <a:lnTo>
                    <a:pt x="178" y="620"/>
                  </a:lnTo>
                  <a:lnTo>
                    <a:pt x="174" y="620"/>
                  </a:lnTo>
                  <a:lnTo>
                    <a:pt x="170" y="620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59" y="619"/>
                  </a:lnTo>
                  <a:lnTo>
                    <a:pt x="155" y="618"/>
                  </a:lnTo>
                  <a:lnTo>
                    <a:pt x="151" y="617"/>
                  </a:lnTo>
                  <a:lnTo>
                    <a:pt x="147" y="616"/>
                  </a:lnTo>
                  <a:lnTo>
                    <a:pt x="143" y="615"/>
                  </a:lnTo>
                  <a:lnTo>
                    <a:pt x="139" y="615"/>
                  </a:lnTo>
                  <a:lnTo>
                    <a:pt x="136" y="614"/>
                  </a:lnTo>
                  <a:lnTo>
                    <a:pt x="132" y="613"/>
                  </a:lnTo>
                  <a:lnTo>
                    <a:pt x="128" y="611"/>
                  </a:lnTo>
                  <a:lnTo>
                    <a:pt x="125" y="610"/>
                  </a:lnTo>
                  <a:lnTo>
                    <a:pt x="121" y="609"/>
                  </a:lnTo>
                  <a:lnTo>
                    <a:pt x="118" y="608"/>
                  </a:lnTo>
                  <a:lnTo>
                    <a:pt x="114" y="607"/>
                  </a:lnTo>
                  <a:lnTo>
                    <a:pt x="111" y="606"/>
                  </a:lnTo>
                  <a:lnTo>
                    <a:pt x="108" y="604"/>
                  </a:lnTo>
                  <a:lnTo>
                    <a:pt x="104" y="603"/>
                  </a:lnTo>
                  <a:lnTo>
                    <a:pt x="101" y="602"/>
                  </a:lnTo>
                  <a:lnTo>
                    <a:pt x="98" y="600"/>
                  </a:lnTo>
                  <a:lnTo>
                    <a:pt x="95" y="599"/>
                  </a:lnTo>
                  <a:lnTo>
                    <a:pt x="92" y="598"/>
                  </a:lnTo>
                  <a:lnTo>
                    <a:pt x="89" y="596"/>
                  </a:lnTo>
                  <a:lnTo>
                    <a:pt x="86" y="595"/>
                  </a:lnTo>
                  <a:lnTo>
                    <a:pt x="83" y="593"/>
                  </a:lnTo>
                  <a:lnTo>
                    <a:pt x="80" y="591"/>
                  </a:lnTo>
                  <a:lnTo>
                    <a:pt x="78" y="590"/>
                  </a:lnTo>
                  <a:lnTo>
                    <a:pt x="75" y="588"/>
                  </a:lnTo>
                  <a:lnTo>
                    <a:pt x="73" y="586"/>
                  </a:lnTo>
                  <a:lnTo>
                    <a:pt x="70" y="585"/>
                  </a:lnTo>
                  <a:lnTo>
                    <a:pt x="68" y="583"/>
                  </a:lnTo>
                  <a:lnTo>
                    <a:pt x="66" y="581"/>
                  </a:lnTo>
                  <a:lnTo>
                    <a:pt x="64" y="579"/>
                  </a:lnTo>
                  <a:lnTo>
                    <a:pt x="62" y="577"/>
                  </a:lnTo>
                  <a:lnTo>
                    <a:pt x="60" y="575"/>
                  </a:lnTo>
                  <a:lnTo>
                    <a:pt x="58" y="573"/>
                  </a:lnTo>
                  <a:lnTo>
                    <a:pt x="56" y="571"/>
                  </a:lnTo>
                  <a:lnTo>
                    <a:pt x="54" y="569"/>
                  </a:lnTo>
                  <a:lnTo>
                    <a:pt x="53" y="567"/>
                  </a:lnTo>
                  <a:lnTo>
                    <a:pt x="51" y="565"/>
                  </a:lnTo>
                  <a:lnTo>
                    <a:pt x="49" y="562"/>
                  </a:lnTo>
                  <a:lnTo>
                    <a:pt x="47" y="560"/>
                  </a:lnTo>
                  <a:lnTo>
                    <a:pt x="45" y="557"/>
                  </a:lnTo>
                  <a:lnTo>
                    <a:pt x="43" y="554"/>
                  </a:lnTo>
                  <a:lnTo>
                    <a:pt x="41" y="551"/>
                  </a:lnTo>
                  <a:lnTo>
                    <a:pt x="39" y="548"/>
                  </a:lnTo>
                  <a:lnTo>
                    <a:pt x="37" y="545"/>
                  </a:lnTo>
                  <a:lnTo>
                    <a:pt x="35" y="542"/>
                  </a:lnTo>
                  <a:lnTo>
                    <a:pt x="33" y="539"/>
                  </a:lnTo>
                  <a:lnTo>
                    <a:pt x="31" y="536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3" y="525"/>
                  </a:lnTo>
                  <a:lnTo>
                    <a:pt x="21" y="521"/>
                  </a:lnTo>
                  <a:lnTo>
                    <a:pt x="18" y="517"/>
                  </a:lnTo>
                  <a:lnTo>
                    <a:pt x="16" y="513"/>
                  </a:lnTo>
                  <a:lnTo>
                    <a:pt x="14" y="509"/>
                  </a:lnTo>
                  <a:lnTo>
                    <a:pt x="12" y="505"/>
                  </a:lnTo>
                  <a:lnTo>
                    <a:pt x="10" y="501"/>
                  </a:lnTo>
                  <a:lnTo>
                    <a:pt x="8" y="497"/>
                  </a:lnTo>
                  <a:lnTo>
                    <a:pt x="7" y="493"/>
                  </a:lnTo>
                  <a:lnTo>
                    <a:pt x="5" y="489"/>
                  </a:lnTo>
                  <a:lnTo>
                    <a:pt x="4" y="484"/>
                  </a:lnTo>
                  <a:lnTo>
                    <a:pt x="3" y="480"/>
                  </a:lnTo>
                  <a:lnTo>
                    <a:pt x="2" y="476"/>
                  </a:lnTo>
                  <a:lnTo>
                    <a:pt x="1" y="472"/>
                  </a:lnTo>
                  <a:lnTo>
                    <a:pt x="1" y="468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1" y="431"/>
                  </a:lnTo>
                  <a:lnTo>
                    <a:pt x="1" y="427"/>
                  </a:lnTo>
                  <a:lnTo>
                    <a:pt x="1" y="424"/>
                  </a:lnTo>
                  <a:lnTo>
                    <a:pt x="2" y="421"/>
                  </a:lnTo>
                  <a:lnTo>
                    <a:pt x="2" y="417"/>
                  </a:lnTo>
                  <a:lnTo>
                    <a:pt x="3" y="414"/>
                  </a:lnTo>
                  <a:lnTo>
                    <a:pt x="4" y="411"/>
                  </a:lnTo>
                  <a:lnTo>
                    <a:pt x="5" y="409"/>
                  </a:lnTo>
                  <a:lnTo>
                    <a:pt x="6" y="406"/>
                  </a:lnTo>
                  <a:lnTo>
                    <a:pt x="7" y="403"/>
                  </a:lnTo>
                  <a:lnTo>
                    <a:pt x="8" y="401"/>
                  </a:lnTo>
                  <a:lnTo>
                    <a:pt x="9" y="399"/>
                  </a:lnTo>
                  <a:lnTo>
                    <a:pt x="10" y="397"/>
                  </a:lnTo>
                  <a:lnTo>
                    <a:pt x="11" y="394"/>
                  </a:lnTo>
                  <a:lnTo>
                    <a:pt x="12" y="392"/>
                  </a:lnTo>
                  <a:lnTo>
                    <a:pt x="13" y="390"/>
                  </a:lnTo>
                  <a:lnTo>
                    <a:pt x="14" y="388"/>
                  </a:lnTo>
                  <a:lnTo>
                    <a:pt x="16" y="386"/>
                  </a:lnTo>
                  <a:lnTo>
                    <a:pt x="17" y="384"/>
                  </a:lnTo>
                  <a:lnTo>
                    <a:pt x="18" y="383"/>
                  </a:lnTo>
                  <a:lnTo>
                    <a:pt x="20" y="381"/>
                  </a:lnTo>
                  <a:lnTo>
                    <a:pt x="21" y="379"/>
                  </a:lnTo>
                  <a:lnTo>
                    <a:pt x="22" y="377"/>
                  </a:lnTo>
                  <a:lnTo>
                    <a:pt x="24" y="376"/>
                  </a:lnTo>
                  <a:lnTo>
                    <a:pt x="25" y="374"/>
                  </a:lnTo>
                  <a:lnTo>
                    <a:pt x="26" y="373"/>
                  </a:lnTo>
                  <a:lnTo>
                    <a:pt x="28" y="372"/>
                  </a:lnTo>
                  <a:lnTo>
                    <a:pt x="29" y="370"/>
                  </a:lnTo>
                  <a:lnTo>
                    <a:pt x="31" y="369"/>
                  </a:lnTo>
                  <a:lnTo>
                    <a:pt x="32" y="369"/>
                  </a:lnTo>
                  <a:lnTo>
                    <a:pt x="34" y="368"/>
                  </a:lnTo>
                  <a:lnTo>
                    <a:pt x="36" y="368"/>
                  </a:lnTo>
                  <a:lnTo>
                    <a:pt x="38" y="368"/>
                  </a:lnTo>
                  <a:lnTo>
                    <a:pt x="39" y="369"/>
                  </a:lnTo>
                  <a:lnTo>
                    <a:pt x="41" y="369"/>
                  </a:lnTo>
                  <a:lnTo>
                    <a:pt x="43" y="370"/>
                  </a:lnTo>
                  <a:lnTo>
                    <a:pt x="45" y="371"/>
                  </a:lnTo>
                  <a:lnTo>
                    <a:pt x="47" y="372"/>
                  </a:lnTo>
                  <a:lnTo>
                    <a:pt x="49" y="374"/>
                  </a:lnTo>
                  <a:lnTo>
                    <a:pt x="51" y="376"/>
                  </a:lnTo>
                  <a:lnTo>
                    <a:pt x="54" y="378"/>
                  </a:lnTo>
                  <a:lnTo>
                    <a:pt x="56" y="381"/>
                  </a:lnTo>
                  <a:lnTo>
                    <a:pt x="58" y="383"/>
                  </a:lnTo>
                  <a:lnTo>
                    <a:pt x="60" y="386"/>
                  </a:lnTo>
                  <a:lnTo>
                    <a:pt x="62" y="388"/>
                  </a:lnTo>
                  <a:lnTo>
                    <a:pt x="64" y="390"/>
                  </a:lnTo>
                  <a:lnTo>
                    <a:pt x="65" y="392"/>
                  </a:lnTo>
                  <a:lnTo>
                    <a:pt x="66" y="393"/>
                  </a:lnTo>
                  <a:lnTo>
                    <a:pt x="67" y="394"/>
                  </a:lnTo>
                  <a:lnTo>
                    <a:pt x="67" y="395"/>
                  </a:lnTo>
                  <a:lnTo>
                    <a:pt x="67" y="394"/>
                  </a:lnTo>
                  <a:lnTo>
                    <a:pt x="66" y="393"/>
                  </a:lnTo>
                  <a:lnTo>
                    <a:pt x="65" y="392"/>
                  </a:lnTo>
                  <a:lnTo>
                    <a:pt x="63" y="391"/>
                  </a:lnTo>
                  <a:lnTo>
                    <a:pt x="62" y="389"/>
                  </a:lnTo>
                  <a:lnTo>
                    <a:pt x="60" y="387"/>
                  </a:lnTo>
                  <a:lnTo>
                    <a:pt x="57" y="384"/>
                  </a:lnTo>
                  <a:lnTo>
                    <a:pt x="55" y="381"/>
                  </a:lnTo>
                  <a:lnTo>
                    <a:pt x="53" y="378"/>
                  </a:lnTo>
                  <a:lnTo>
                    <a:pt x="50" y="375"/>
                  </a:lnTo>
                  <a:lnTo>
                    <a:pt x="48" y="372"/>
                  </a:lnTo>
                  <a:lnTo>
                    <a:pt x="46" y="368"/>
                  </a:lnTo>
                  <a:lnTo>
                    <a:pt x="44" y="364"/>
                  </a:lnTo>
                  <a:lnTo>
                    <a:pt x="42" y="360"/>
                  </a:lnTo>
                  <a:lnTo>
                    <a:pt x="40" y="356"/>
                  </a:lnTo>
                  <a:lnTo>
                    <a:pt x="38" y="351"/>
                  </a:lnTo>
                  <a:lnTo>
                    <a:pt x="36" y="346"/>
                  </a:lnTo>
                  <a:lnTo>
                    <a:pt x="34" y="341"/>
                  </a:lnTo>
                  <a:lnTo>
                    <a:pt x="32" y="336"/>
                  </a:lnTo>
                  <a:lnTo>
                    <a:pt x="30" y="330"/>
                  </a:lnTo>
                  <a:lnTo>
                    <a:pt x="28" y="325"/>
                  </a:lnTo>
                  <a:lnTo>
                    <a:pt x="26" y="319"/>
                  </a:lnTo>
                  <a:lnTo>
                    <a:pt x="25" y="313"/>
                  </a:lnTo>
                  <a:lnTo>
                    <a:pt x="23" y="306"/>
                  </a:lnTo>
                  <a:lnTo>
                    <a:pt x="22" y="300"/>
                  </a:lnTo>
                  <a:lnTo>
                    <a:pt x="21" y="294"/>
                  </a:lnTo>
                  <a:lnTo>
                    <a:pt x="20" y="289"/>
                  </a:lnTo>
                  <a:lnTo>
                    <a:pt x="19" y="283"/>
                  </a:lnTo>
                  <a:lnTo>
                    <a:pt x="18" y="277"/>
                  </a:lnTo>
                  <a:lnTo>
                    <a:pt x="18" y="272"/>
                  </a:lnTo>
                  <a:lnTo>
                    <a:pt x="17" y="266"/>
                  </a:lnTo>
                  <a:lnTo>
                    <a:pt x="17" y="261"/>
                  </a:lnTo>
                  <a:lnTo>
                    <a:pt x="17" y="256"/>
                  </a:lnTo>
                  <a:lnTo>
                    <a:pt x="18" y="251"/>
                  </a:lnTo>
                  <a:lnTo>
                    <a:pt x="18" y="246"/>
                  </a:lnTo>
                  <a:lnTo>
                    <a:pt x="19" y="241"/>
                  </a:lnTo>
                  <a:lnTo>
                    <a:pt x="19" y="237"/>
                  </a:lnTo>
                  <a:lnTo>
                    <a:pt x="20" y="232"/>
                  </a:lnTo>
                  <a:lnTo>
                    <a:pt x="22" y="228"/>
                  </a:lnTo>
                  <a:lnTo>
                    <a:pt x="23" y="223"/>
                  </a:lnTo>
                  <a:lnTo>
                    <a:pt x="24" y="219"/>
                  </a:lnTo>
                  <a:lnTo>
                    <a:pt x="26" y="215"/>
                  </a:lnTo>
                  <a:lnTo>
                    <a:pt x="27" y="211"/>
                  </a:lnTo>
                  <a:lnTo>
                    <a:pt x="29" y="207"/>
                  </a:lnTo>
                  <a:lnTo>
                    <a:pt x="30" y="203"/>
                  </a:lnTo>
                  <a:lnTo>
                    <a:pt x="32" y="199"/>
                  </a:lnTo>
                  <a:lnTo>
                    <a:pt x="34" y="195"/>
                  </a:lnTo>
                  <a:lnTo>
                    <a:pt x="35" y="191"/>
                  </a:lnTo>
                  <a:lnTo>
                    <a:pt x="37" y="187"/>
                  </a:lnTo>
                  <a:lnTo>
                    <a:pt x="39" y="184"/>
                  </a:lnTo>
                  <a:lnTo>
                    <a:pt x="41" y="180"/>
                  </a:lnTo>
                  <a:lnTo>
                    <a:pt x="43" y="176"/>
                  </a:lnTo>
                  <a:lnTo>
                    <a:pt x="45" y="173"/>
                  </a:lnTo>
                  <a:lnTo>
                    <a:pt x="47" y="170"/>
                  </a:lnTo>
                  <a:lnTo>
                    <a:pt x="50" y="166"/>
                  </a:lnTo>
                  <a:lnTo>
                    <a:pt x="52" y="163"/>
                  </a:lnTo>
                  <a:lnTo>
                    <a:pt x="54" y="160"/>
                  </a:lnTo>
                  <a:lnTo>
                    <a:pt x="57" y="156"/>
                  </a:lnTo>
                  <a:lnTo>
                    <a:pt x="59" y="153"/>
                  </a:lnTo>
                  <a:lnTo>
                    <a:pt x="62" y="150"/>
                  </a:lnTo>
                  <a:lnTo>
                    <a:pt x="65" y="147"/>
                  </a:lnTo>
                  <a:lnTo>
                    <a:pt x="67" y="144"/>
                  </a:lnTo>
                  <a:lnTo>
                    <a:pt x="70" y="141"/>
                  </a:lnTo>
                  <a:lnTo>
                    <a:pt x="73" y="139"/>
                  </a:lnTo>
                  <a:lnTo>
                    <a:pt x="76" y="136"/>
                  </a:lnTo>
                  <a:lnTo>
                    <a:pt x="79" y="133"/>
                  </a:lnTo>
                  <a:lnTo>
                    <a:pt x="82" y="130"/>
                  </a:lnTo>
                  <a:lnTo>
                    <a:pt x="85" y="128"/>
                  </a:lnTo>
                  <a:lnTo>
                    <a:pt x="89" y="125"/>
                  </a:lnTo>
                  <a:lnTo>
                    <a:pt x="92" y="123"/>
                  </a:lnTo>
                  <a:lnTo>
                    <a:pt x="96" y="121"/>
                  </a:lnTo>
                  <a:lnTo>
                    <a:pt x="99" y="118"/>
                  </a:lnTo>
                  <a:lnTo>
                    <a:pt x="103" y="116"/>
                  </a:lnTo>
                  <a:lnTo>
                    <a:pt x="106" y="114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7" y="108"/>
                  </a:lnTo>
                  <a:lnTo>
                    <a:pt x="121" y="106"/>
                  </a:lnTo>
                  <a:lnTo>
                    <a:pt x="125" y="104"/>
                  </a:lnTo>
                  <a:lnTo>
                    <a:pt x="128" y="102"/>
                  </a:lnTo>
                  <a:lnTo>
                    <a:pt x="132" y="100"/>
                  </a:lnTo>
                  <a:lnTo>
                    <a:pt x="136" y="99"/>
                  </a:lnTo>
                  <a:lnTo>
                    <a:pt x="140" y="97"/>
                  </a:lnTo>
                  <a:lnTo>
                    <a:pt x="144" y="95"/>
                  </a:lnTo>
                  <a:lnTo>
                    <a:pt x="148" y="94"/>
                  </a:lnTo>
                  <a:lnTo>
                    <a:pt x="152" y="92"/>
                  </a:lnTo>
                  <a:lnTo>
                    <a:pt x="156" y="91"/>
                  </a:lnTo>
                  <a:lnTo>
                    <a:pt x="160" y="90"/>
                  </a:lnTo>
                  <a:lnTo>
                    <a:pt x="164" y="89"/>
                  </a:lnTo>
                  <a:lnTo>
                    <a:pt x="167" y="88"/>
                  </a:lnTo>
                  <a:lnTo>
                    <a:pt x="171" y="86"/>
                  </a:lnTo>
                  <a:lnTo>
                    <a:pt x="175" y="86"/>
                  </a:lnTo>
                  <a:lnTo>
                    <a:pt x="178" y="85"/>
                  </a:lnTo>
                  <a:lnTo>
                    <a:pt x="182" y="84"/>
                  </a:lnTo>
                  <a:lnTo>
                    <a:pt x="185" y="83"/>
                  </a:lnTo>
                  <a:lnTo>
                    <a:pt x="189" y="83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199" y="82"/>
                  </a:lnTo>
                  <a:lnTo>
                    <a:pt x="202" y="81"/>
                  </a:lnTo>
                  <a:lnTo>
                    <a:pt x="205" y="81"/>
                  </a:lnTo>
                  <a:lnTo>
                    <a:pt x="208" y="81"/>
                  </a:lnTo>
                  <a:lnTo>
                    <a:pt x="211" y="81"/>
                  </a:lnTo>
                  <a:lnTo>
                    <a:pt x="214" y="81"/>
                  </a:lnTo>
                  <a:lnTo>
                    <a:pt x="216" y="81"/>
                  </a:lnTo>
                  <a:lnTo>
                    <a:pt x="218" y="82"/>
                  </a:lnTo>
                  <a:lnTo>
                    <a:pt x="220" y="82"/>
                  </a:lnTo>
                  <a:lnTo>
                    <a:pt x="221" y="82"/>
                  </a:lnTo>
                  <a:lnTo>
                    <a:pt x="222" y="82"/>
                  </a:lnTo>
                  <a:lnTo>
                    <a:pt x="223" y="82"/>
                  </a:lnTo>
                  <a:lnTo>
                    <a:pt x="222" y="82"/>
                  </a:lnTo>
                  <a:lnTo>
                    <a:pt x="221" y="82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1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0" y="79"/>
                  </a:lnTo>
                  <a:lnTo>
                    <a:pt x="199" y="78"/>
                  </a:lnTo>
                  <a:lnTo>
                    <a:pt x="198" y="77"/>
                  </a:lnTo>
                  <a:lnTo>
                    <a:pt x="197" y="76"/>
                  </a:lnTo>
                  <a:lnTo>
                    <a:pt x="197" y="75"/>
                  </a:lnTo>
                  <a:lnTo>
                    <a:pt x="197" y="73"/>
                  </a:lnTo>
                  <a:lnTo>
                    <a:pt x="197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9" y="66"/>
                  </a:lnTo>
                  <a:lnTo>
                    <a:pt x="201" y="64"/>
                  </a:lnTo>
                  <a:lnTo>
                    <a:pt x="202" y="62"/>
                  </a:lnTo>
                  <a:lnTo>
                    <a:pt x="204" y="59"/>
                  </a:lnTo>
                  <a:lnTo>
                    <a:pt x="206" y="57"/>
                  </a:lnTo>
                  <a:lnTo>
                    <a:pt x="209" y="55"/>
                  </a:lnTo>
                  <a:lnTo>
                    <a:pt x="211" y="52"/>
                  </a:lnTo>
                  <a:lnTo>
                    <a:pt x="213" y="50"/>
                  </a:lnTo>
                  <a:lnTo>
                    <a:pt x="216" y="47"/>
                  </a:lnTo>
                  <a:lnTo>
                    <a:pt x="218" y="45"/>
                  </a:lnTo>
                  <a:lnTo>
                    <a:pt x="221" y="42"/>
                  </a:lnTo>
                  <a:lnTo>
                    <a:pt x="224" y="40"/>
                  </a:lnTo>
                  <a:lnTo>
                    <a:pt x="227" y="37"/>
                  </a:lnTo>
                  <a:lnTo>
                    <a:pt x="230" y="35"/>
                  </a:lnTo>
                  <a:lnTo>
                    <a:pt x="233" y="32"/>
                  </a:lnTo>
                  <a:lnTo>
                    <a:pt x="236" y="29"/>
                  </a:lnTo>
                  <a:lnTo>
                    <a:pt x="240" y="27"/>
                  </a:lnTo>
                  <a:lnTo>
                    <a:pt x="243" y="24"/>
                  </a:lnTo>
                  <a:lnTo>
                    <a:pt x="247" y="21"/>
                  </a:lnTo>
                  <a:lnTo>
                    <a:pt x="251" y="19"/>
                  </a:lnTo>
                  <a:lnTo>
                    <a:pt x="254" y="16"/>
                  </a:lnTo>
                  <a:lnTo>
                    <a:pt x="258" y="14"/>
                  </a:lnTo>
                  <a:lnTo>
                    <a:pt x="261" y="12"/>
                  </a:lnTo>
                  <a:lnTo>
                    <a:pt x="265" y="10"/>
                  </a:lnTo>
                  <a:lnTo>
                    <a:pt x="268" y="8"/>
                  </a:lnTo>
                  <a:lnTo>
                    <a:pt x="272" y="7"/>
                  </a:lnTo>
                  <a:lnTo>
                    <a:pt x="275" y="5"/>
                  </a:lnTo>
                  <a:lnTo>
                    <a:pt x="278" y="4"/>
                  </a:lnTo>
                  <a:lnTo>
                    <a:pt x="282" y="3"/>
                  </a:lnTo>
                  <a:lnTo>
                    <a:pt x="285" y="2"/>
                  </a:lnTo>
                  <a:lnTo>
                    <a:pt x="288" y="1"/>
                  </a:lnTo>
                  <a:lnTo>
                    <a:pt x="291" y="1"/>
                  </a:lnTo>
                  <a:lnTo>
                    <a:pt x="295" y="0"/>
                  </a:lnTo>
                  <a:lnTo>
                    <a:pt x="298" y="0"/>
                  </a:lnTo>
                  <a:lnTo>
                    <a:pt x="301" y="0"/>
                  </a:lnTo>
                  <a:lnTo>
                    <a:pt x="304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3" y="1"/>
                  </a:lnTo>
                  <a:lnTo>
                    <a:pt x="316" y="1"/>
                  </a:lnTo>
                  <a:lnTo>
                    <a:pt x="319" y="2"/>
                  </a:lnTo>
                  <a:lnTo>
                    <a:pt x="322" y="2"/>
                  </a:lnTo>
                  <a:lnTo>
                    <a:pt x="325" y="3"/>
                  </a:lnTo>
                  <a:lnTo>
                    <a:pt x="328" y="3"/>
                  </a:lnTo>
                  <a:lnTo>
                    <a:pt x="331" y="4"/>
                  </a:lnTo>
                  <a:lnTo>
                    <a:pt x="333" y="5"/>
                  </a:lnTo>
                  <a:lnTo>
                    <a:pt x="336" y="6"/>
                  </a:lnTo>
                  <a:lnTo>
                    <a:pt x="339" y="7"/>
                  </a:lnTo>
                  <a:lnTo>
                    <a:pt x="342" y="8"/>
                  </a:lnTo>
                  <a:lnTo>
                    <a:pt x="345" y="9"/>
                  </a:lnTo>
                  <a:lnTo>
                    <a:pt x="348" y="11"/>
                  </a:lnTo>
                  <a:lnTo>
                    <a:pt x="351" y="12"/>
                  </a:lnTo>
                  <a:lnTo>
                    <a:pt x="354" y="14"/>
                  </a:lnTo>
                  <a:lnTo>
                    <a:pt x="357" y="15"/>
                  </a:lnTo>
                  <a:lnTo>
                    <a:pt x="359" y="17"/>
                  </a:lnTo>
                  <a:lnTo>
                    <a:pt x="362" y="19"/>
                  </a:lnTo>
                  <a:lnTo>
                    <a:pt x="365" y="21"/>
                  </a:lnTo>
                  <a:lnTo>
                    <a:pt x="367" y="22"/>
                  </a:lnTo>
                  <a:lnTo>
                    <a:pt x="370" y="25"/>
                  </a:lnTo>
                  <a:lnTo>
                    <a:pt x="372" y="27"/>
                  </a:lnTo>
                  <a:lnTo>
                    <a:pt x="375" y="29"/>
                  </a:lnTo>
                  <a:lnTo>
                    <a:pt x="377" y="31"/>
                  </a:lnTo>
                  <a:lnTo>
                    <a:pt x="379" y="34"/>
                  </a:lnTo>
                  <a:lnTo>
                    <a:pt x="382" y="36"/>
                  </a:lnTo>
                  <a:lnTo>
                    <a:pt x="384" y="39"/>
                  </a:lnTo>
                  <a:lnTo>
                    <a:pt x="386" y="42"/>
                  </a:lnTo>
                  <a:lnTo>
                    <a:pt x="388" y="45"/>
                  </a:lnTo>
                  <a:lnTo>
                    <a:pt x="390" y="48"/>
                  </a:lnTo>
                  <a:lnTo>
                    <a:pt x="392" y="50"/>
                  </a:lnTo>
                  <a:lnTo>
                    <a:pt x="393" y="53"/>
                  </a:lnTo>
                  <a:lnTo>
                    <a:pt x="394" y="56"/>
                  </a:lnTo>
                  <a:lnTo>
                    <a:pt x="395" y="58"/>
                  </a:lnTo>
                  <a:lnTo>
                    <a:pt x="396" y="61"/>
                  </a:lnTo>
                  <a:lnTo>
                    <a:pt x="396" y="63"/>
                  </a:lnTo>
                  <a:lnTo>
                    <a:pt x="396" y="66"/>
                  </a:lnTo>
                  <a:lnTo>
                    <a:pt x="396" y="68"/>
                  </a:lnTo>
                  <a:lnTo>
                    <a:pt x="396" y="71"/>
                  </a:lnTo>
                  <a:lnTo>
                    <a:pt x="395" y="73"/>
                  </a:lnTo>
                  <a:lnTo>
                    <a:pt x="394" y="75"/>
                  </a:lnTo>
                  <a:lnTo>
                    <a:pt x="393" y="77"/>
                  </a:lnTo>
                  <a:lnTo>
                    <a:pt x="392" y="79"/>
                  </a:lnTo>
                  <a:lnTo>
                    <a:pt x="390" y="81"/>
                  </a:lnTo>
                  <a:lnTo>
                    <a:pt x="388" y="83"/>
                  </a:lnTo>
                  <a:lnTo>
                    <a:pt x="386" y="85"/>
                  </a:lnTo>
                  <a:lnTo>
                    <a:pt x="384" y="86"/>
                  </a:lnTo>
                  <a:lnTo>
                    <a:pt x="383" y="88"/>
                  </a:lnTo>
                  <a:lnTo>
                    <a:pt x="382" y="89"/>
                  </a:lnTo>
                  <a:lnTo>
                    <a:pt x="381" y="90"/>
                  </a:lnTo>
                  <a:lnTo>
                    <a:pt x="380" y="90"/>
                  </a:lnTo>
                  <a:lnTo>
                    <a:pt x="380" y="91"/>
                  </a:lnTo>
                  <a:lnTo>
                    <a:pt x="380" y="90"/>
                  </a:lnTo>
                  <a:lnTo>
                    <a:pt x="381" y="90"/>
                  </a:lnTo>
                  <a:lnTo>
                    <a:pt x="382" y="89"/>
                  </a:lnTo>
                  <a:lnTo>
                    <a:pt x="383" y="88"/>
                  </a:lnTo>
                  <a:lnTo>
                    <a:pt x="384" y="86"/>
                  </a:lnTo>
                  <a:lnTo>
                    <a:pt x="386" y="85"/>
                  </a:lnTo>
                  <a:lnTo>
                    <a:pt x="388" y="83"/>
                  </a:lnTo>
                  <a:lnTo>
                    <a:pt x="390" y="81"/>
                  </a:lnTo>
                  <a:lnTo>
                    <a:pt x="392" y="79"/>
                  </a:lnTo>
                  <a:lnTo>
                    <a:pt x="394" y="77"/>
                  </a:lnTo>
                  <a:lnTo>
                    <a:pt x="397" y="75"/>
                  </a:lnTo>
                  <a:lnTo>
                    <a:pt x="399" y="73"/>
                  </a:lnTo>
                  <a:lnTo>
                    <a:pt x="402" y="71"/>
                  </a:lnTo>
                  <a:lnTo>
                    <a:pt x="404" y="69"/>
                  </a:lnTo>
                  <a:lnTo>
                    <a:pt x="407" y="67"/>
                  </a:lnTo>
                  <a:lnTo>
                    <a:pt x="410" y="65"/>
                  </a:lnTo>
                  <a:lnTo>
                    <a:pt x="413" y="63"/>
                  </a:lnTo>
                  <a:lnTo>
                    <a:pt x="416" y="61"/>
                  </a:lnTo>
                  <a:lnTo>
                    <a:pt x="419" y="59"/>
                  </a:lnTo>
                  <a:lnTo>
                    <a:pt x="422" y="57"/>
                  </a:lnTo>
                  <a:lnTo>
                    <a:pt x="425" y="54"/>
                  </a:lnTo>
                  <a:lnTo>
                    <a:pt x="428" y="52"/>
                  </a:lnTo>
                  <a:lnTo>
                    <a:pt x="432" y="50"/>
                  </a:lnTo>
                  <a:lnTo>
                    <a:pt x="435" y="48"/>
                  </a:lnTo>
                  <a:lnTo>
                    <a:pt x="439" y="46"/>
                  </a:lnTo>
                  <a:lnTo>
                    <a:pt x="442" y="44"/>
                  </a:lnTo>
                  <a:lnTo>
                    <a:pt x="446" y="42"/>
                  </a:lnTo>
                  <a:lnTo>
                    <a:pt x="450" y="40"/>
                  </a:lnTo>
                  <a:lnTo>
                    <a:pt x="454" y="38"/>
                  </a:lnTo>
                  <a:lnTo>
                    <a:pt x="458" y="36"/>
                  </a:lnTo>
                  <a:lnTo>
                    <a:pt x="462" y="34"/>
                  </a:lnTo>
                  <a:lnTo>
                    <a:pt x="467" y="32"/>
                  </a:lnTo>
                  <a:lnTo>
                    <a:pt x="471" y="30"/>
                  </a:lnTo>
                  <a:lnTo>
                    <a:pt x="476" y="29"/>
                  </a:lnTo>
                  <a:lnTo>
                    <a:pt x="480" y="27"/>
                  </a:lnTo>
                  <a:lnTo>
                    <a:pt x="485" y="26"/>
                  </a:lnTo>
                  <a:lnTo>
                    <a:pt x="490" y="24"/>
                  </a:lnTo>
                  <a:lnTo>
                    <a:pt x="495" y="23"/>
                  </a:lnTo>
                  <a:lnTo>
                    <a:pt x="500" y="21"/>
                  </a:lnTo>
                  <a:lnTo>
                    <a:pt x="505" y="20"/>
                  </a:lnTo>
                  <a:lnTo>
                    <a:pt x="510" y="19"/>
                  </a:lnTo>
                  <a:lnTo>
                    <a:pt x="515" y="18"/>
                  </a:lnTo>
                  <a:lnTo>
                    <a:pt x="520" y="17"/>
                  </a:lnTo>
                  <a:lnTo>
                    <a:pt x="525" y="16"/>
                  </a:lnTo>
                  <a:lnTo>
                    <a:pt x="529" y="16"/>
                  </a:lnTo>
                  <a:lnTo>
                    <a:pt x="534" y="15"/>
                  </a:lnTo>
                  <a:lnTo>
                    <a:pt x="538" y="15"/>
                  </a:lnTo>
                  <a:lnTo>
                    <a:pt x="542" y="14"/>
                  </a:lnTo>
                  <a:lnTo>
                    <a:pt x="546" y="14"/>
                  </a:lnTo>
                  <a:lnTo>
                    <a:pt x="550" y="14"/>
                  </a:lnTo>
                  <a:lnTo>
                    <a:pt x="554" y="14"/>
                  </a:lnTo>
                  <a:lnTo>
                    <a:pt x="558" y="14"/>
                  </a:lnTo>
                  <a:lnTo>
                    <a:pt x="562" y="14"/>
                  </a:lnTo>
                  <a:lnTo>
                    <a:pt x="565" y="15"/>
                  </a:lnTo>
                  <a:lnTo>
                    <a:pt x="569" y="15"/>
                  </a:lnTo>
                  <a:lnTo>
                    <a:pt x="572" y="16"/>
                  </a:lnTo>
                  <a:lnTo>
                    <a:pt x="576" y="17"/>
                  </a:lnTo>
                  <a:lnTo>
                    <a:pt x="579" y="18"/>
                  </a:lnTo>
                  <a:lnTo>
                    <a:pt x="582" y="19"/>
                  </a:lnTo>
                  <a:lnTo>
                    <a:pt x="586" y="20"/>
                  </a:lnTo>
                  <a:lnTo>
                    <a:pt x="589" y="22"/>
                  </a:lnTo>
                  <a:lnTo>
                    <a:pt x="592" y="23"/>
                  </a:lnTo>
                  <a:lnTo>
                    <a:pt x="595" y="25"/>
                  </a:lnTo>
                  <a:lnTo>
                    <a:pt x="599" y="27"/>
                  </a:lnTo>
                  <a:lnTo>
                    <a:pt x="602" y="29"/>
                  </a:lnTo>
                  <a:lnTo>
                    <a:pt x="605" y="32"/>
                  </a:lnTo>
                  <a:lnTo>
                    <a:pt x="608" y="34"/>
                  </a:lnTo>
                  <a:lnTo>
                    <a:pt x="612" y="37"/>
                  </a:lnTo>
                  <a:lnTo>
                    <a:pt x="615" y="40"/>
                  </a:lnTo>
                  <a:lnTo>
                    <a:pt x="618" y="43"/>
                  </a:lnTo>
                  <a:lnTo>
                    <a:pt x="621" y="46"/>
                  </a:lnTo>
                  <a:lnTo>
                    <a:pt x="624" y="50"/>
                  </a:lnTo>
                  <a:lnTo>
                    <a:pt x="626" y="52"/>
                  </a:lnTo>
                  <a:lnTo>
                    <a:pt x="629" y="55"/>
                  </a:lnTo>
                  <a:lnTo>
                    <a:pt x="630" y="57"/>
                  </a:lnTo>
                  <a:lnTo>
                    <a:pt x="632" y="58"/>
                  </a:lnTo>
                  <a:lnTo>
                    <a:pt x="633" y="59"/>
                  </a:lnTo>
                  <a:lnTo>
                    <a:pt x="633" y="60"/>
                  </a:lnTo>
                  <a:lnTo>
                    <a:pt x="633" y="59"/>
                  </a:lnTo>
                  <a:lnTo>
                    <a:pt x="632" y="58"/>
                  </a:lnTo>
                  <a:lnTo>
                    <a:pt x="630" y="57"/>
                  </a:lnTo>
                  <a:lnTo>
                    <a:pt x="629" y="55"/>
                  </a:lnTo>
                  <a:lnTo>
                    <a:pt x="626" y="52"/>
                  </a:lnTo>
                  <a:lnTo>
                    <a:pt x="624" y="50"/>
                  </a:lnTo>
                  <a:lnTo>
                    <a:pt x="621" y="46"/>
                  </a:lnTo>
                  <a:lnTo>
                    <a:pt x="618" y="43"/>
                  </a:lnTo>
                  <a:lnTo>
                    <a:pt x="616" y="40"/>
                  </a:lnTo>
                  <a:lnTo>
                    <a:pt x="614" y="37"/>
                  </a:lnTo>
                  <a:lnTo>
                    <a:pt x="613" y="35"/>
                  </a:lnTo>
                  <a:lnTo>
                    <a:pt x="612" y="32"/>
                  </a:lnTo>
                  <a:lnTo>
                    <a:pt x="612" y="30"/>
                  </a:lnTo>
                  <a:lnTo>
                    <a:pt x="612" y="27"/>
                  </a:lnTo>
                  <a:lnTo>
                    <a:pt x="613" y="25"/>
                  </a:lnTo>
                  <a:lnTo>
                    <a:pt x="614" y="24"/>
                  </a:lnTo>
                  <a:lnTo>
                    <a:pt x="616" y="22"/>
                  </a:lnTo>
                  <a:lnTo>
                    <a:pt x="618" y="21"/>
                  </a:lnTo>
                  <a:lnTo>
                    <a:pt x="621" y="19"/>
                  </a:lnTo>
                  <a:lnTo>
                    <a:pt x="624" y="18"/>
                  </a:lnTo>
                  <a:lnTo>
                    <a:pt x="628" y="17"/>
                  </a:lnTo>
                  <a:lnTo>
                    <a:pt x="632" y="17"/>
                  </a:lnTo>
                  <a:lnTo>
                    <a:pt x="637" y="16"/>
                  </a:lnTo>
                  <a:lnTo>
                    <a:pt x="643" y="16"/>
                  </a:lnTo>
                  <a:lnTo>
                    <a:pt x="648" y="15"/>
                  </a:lnTo>
                  <a:lnTo>
                    <a:pt x="653" y="15"/>
                  </a:lnTo>
                  <a:lnTo>
                    <a:pt x="658" y="15"/>
                  </a:lnTo>
                  <a:lnTo>
                    <a:pt x="663" y="15"/>
                  </a:lnTo>
                  <a:lnTo>
                    <a:pt x="668" y="15"/>
                  </a:lnTo>
                  <a:lnTo>
                    <a:pt x="673" y="15"/>
                  </a:lnTo>
                  <a:lnTo>
                    <a:pt x="678" y="15"/>
                  </a:lnTo>
                  <a:lnTo>
                    <a:pt x="683" y="15"/>
                  </a:lnTo>
                  <a:lnTo>
                    <a:pt x="688" y="15"/>
                  </a:lnTo>
                  <a:lnTo>
                    <a:pt x="693" y="16"/>
                  </a:lnTo>
                  <a:lnTo>
                    <a:pt x="698" y="16"/>
                  </a:lnTo>
                  <a:lnTo>
                    <a:pt x="702" y="17"/>
                  </a:lnTo>
                  <a:lnTo>
                    <a:pt x="707" y="17"/>
                  </a:lnTo>
                  <a:lnTo>
                    <a:pt x="712" y="18"/>
                  </a:lnTo>
                  <a:lnTo>
                    <a:pt x="717" y="19"/>
                  </a:lnTo>
                  <a:lnTo>
                    <a:pt x="722" y="20"/>
                  </a:lnTo>
                  <a:lnTo>
                    <a:pt x="726" y="21"/>
                  </a:lnTo>
                  <a:lnTo>
                    <a:pt x="731" y="22"/>
                  </a:lnTo>
                  <a:lnTo>
                    <a:pt x="736" y="23"/>
                  </a:lnTo>
                  <a:lnTo>
                    <a:pt x="740" y="24"/>
                  </a:lnTo>
                  <a:lnTo>
                    <a:pt x="745" y="25"/>
                  </a:lnTo>
                  <a:lnTo>
                    <a:pt x="749" y="26"/>
                  </a:lnTo>
                  <a:lnTo>
                    <a:pt x="754" y="28"/>
                  </a:lnTo>
                  <a:lnTo>
                    <a:pt x="758" y="29"/>
                  </a:lnTo>
                  <a:lnTo>
                    <a:pt x="762" y="31"/>
                  </a:lnTo>
                  <a:lnTo>
                    <a:pt x="767" y="33"/>
                  </a:lnTo>
                  <a:lnTo>
                    <a:pt x="771" y="35"/>
                  </a:lnTo>
                  <a:lnTo>
                    <a:pt x="775" y="37"/>
                  </a:lnTo>
                  <a:lnTo>
                    <a:pt x="780" y="39"/>
                  </a:lnTo>
                  <a:lnTo>
                    <a:pt x="784" y="41"/>
                  </a:lnTo>
                  <a:lnTo>
                    <a:pt x="788" y="43"/>
                  </a:lnTo>
                  <a:lnTo>
                    <a:pt x="792" y="45"/>
                  </a:lnTo>
                  <a:lnTo>
                    <a:pt x="796" y="47"/>
                  </a:lnTo>
                  <a:lnTo>
                    <a:pt x="800" y="50"/>
                  </a:lnTo>
                  <a:lnTo>
                    <a:pt x="803" y="52"/>
                  </a:lnTo>
                  <a:lnTo>
                    <a:pt x="807" y="55"/>
                  </a:lnTo>
                  <a:lnTo>
                    <a:pt x="810" y="58"/>
                  </a:lnTo>
                  <a:lnTo>
                    <a:pt x="813" y="60"/>
                  </a:lnTo>
                  <a:lnTo>
                    <a:pt x="817" y="63"/>
                  </a:lnTo>
                  <a:lnTo>
                    <a:pt x="820" y="66"/>
                  </a:lnTo>
                  <a:lnTo>
                    <a:pt x="823" y="69"/>
                  </a:lnTo>
                  <a:lnTo>
                    <a:pt x="825" y="72"/>
                  </a:lnTo>
                  <a:lnTo>
                    <a:pt x="828" y="75"/>
                  </a:lnTo>
                  <a:lnTo>
                    <a:pt x="831" y="78"/>
                  </a:lnTo>
                  <a:lnTo>
                    <a:pt x="833" y="82"/>
                  </a:lnTo>
                  <a:lnTo>
                    <a:pt x="835" y="85"/>
                  </a:lnTo>
                  <a:lnTo>
                    <a:pt x="838" y="88"/>
                  </a:lnTo>
                  <a:lnTo>
                    <a:pt x="840" y="92"/>
                  </a:lnTo>
                  <a:lnTo>
                    <a:pt x="842" y="95"/>
                  </a:lnTo>
                  <a:lnTo>
                    <a:pt x="844" y="98"/>
                  </a:lnTo>
                  <a:lnTo>
                    <a:pt x="845" y="102"/>
                  </a:lnTo>
                  <a:lnTo>
                    <a:pt x="847" y="105"/>
                  </a:lnTo>
                  <a:lnTo>
                    <a:pt x="848" y="108"/>
                  </a:lnTo>
                  <a:lnTo>
                    <a:pt x="850" y="111"/>
                  </a:lnTo>
                  <a:lnTo>
                    <a:pt x="851" y="113"/>
                  </a:lnTo>
                  <a:lnTo>
                    <a:pt x="852" y="116"/>
                  </a:lnTo>
                  <a:lnTo>
                    <a:pt x="853" y="119"/>
                  </a:lnTo>
                  <a:lnTo>
                    <a:pt x="854" y="121"/>
                  </a:lnTo>
                  <a:lnTo>
                    <a:pt x="854" y="124"/>
                  </a:lnTo>
                  <a:lnTo>
                    <a:pt x="855" y="126"/>
                  </a:lnTo>
                  <a:lnTo>
                    <a:pt x="855" y="129"/>
                  </a:lnTo>
                  <a:lnTo>
                    <a:pt x="855" y="131"/>
                  </a:lnTo>
                  <a:lnTo>
                    <a:pt x="856" y="133"/>
                  </a:lnTo>
                  <a:lnTo>
                    <a:pt x="856" y="135"/>
                  </a:lnTo>
                  <a:lnTo>
                    <a:pt x="856" y="137"/>
                  </a:lnTo>
                  <a:lnTo>
                    <a:pt x="856" y="138"/>
                  </a:lnTo>
                  <a:lnTo>
                    <a:pt x="856" y="139"/>
                  </a:lnTo>
                  <a:lnTo>
                    <a:pt x="856" y="140"/>
                  </a:lnTo>
                  <a:lnTo>
                    <a:pt x="856" y="141"/>
                  </a:lnTo>
                  <a:lnTo>
                    <a:pt x="856" y="142"/>
                  </a:lnTo>
                  <a:lnTo>
                    <a:pt x="856" y="141"/>
                  </a:lnTo>
                  <a:lnTo>
                    <a:pt x="856" y="140"/>
                  </a:lnTo>
                  <a:lnTo>
                    <a:pt x="856" y="139"/>
                  </a:lnTo>
                  <a:lnTo>
                    <a:pt x="856" y="138"/>
                  </a:lnTo>
                  <a:lnTo>
                    <a:pt x="856" y="137"/>
                  </a:lnTo>
                  <a:lnTo>
                    <a:pt x="856" y="135"/>
                  </a:lnTo>
                  <a:lnTo>
                    <a:pt x="856" y="133"/>
                  </a:lnTo>
                  <a:lnTo>
                    <a:pt x="856" y="131"/>
                  </a:lnTo>
                  <a:lnTo>
                    <a:pt x="856" y="129"/>
                  </a:lnTo>
                  <a:lnTo>
                    <a:pt x="856" y="127"/>
                  </a:lnTo>
                  <a:lnTo>
                    <a:pt x="856" y="124"/>
                  </a:lnTo>
                  <a:lnTo>
                    <a:pt x="857" y="122"/>
                  </a:lnTo>
                  <a:lnTo>
                    <a:pt x="858" y="120"/>
                  </a:lnTo>
                  <a:lnTo>
                    <a:pt x="859" y="118"/>
                  </a:lnTo>
                  <a:lnTo>
                    <a:pt x="860" y="115"/>
                  </a:lnTo>
                  <a:lnTo>
                    <a:pt x="861" y="113"/>
                  </a:lnTo>
                  <a:lnTo>
                    <a:pt x="863" y="111"/>
                  </a:lnTo>
                  <a:lnTo>
                    <a:pt x="864" y="108"/>
                  </a:lnTo>
                  <a:lnTo>
                    <a:pt x="866" y="106"/>
                  </a:lnTo>
                  <a:lnTo>
                    <a:pt x="868" y="104"/>
                  </a:lnTo>
                  <a:lnTo>
                    <a:pt x="870" y="101"/>
                  </a:lnTo>
                  <a:lnTo>
                    <a:pt x="872" y="99"/>
                  </a:lnTo>
                  <a:lnTo>
                    <a:pt x="874" y="96"/>
                  </a:lnTo>
                  <a:lnTo>
                    <a:pt x="877" y="94"/>
                  </a:lnTo>
                  <a:lnTo>
                    <a:pt x="879" y="92"/>
                  </a:lnTo>
                  <a:lnTo>
                    <a:pt x="882" y="90"/>
                  </a:lnTo>
                  <a:lnTo>
                    <a:pt x="885" y="87"/>
                  </a:lnTo>
                  <a:lnTo>
                    <a:pt x="888" y="86"/>
                  </a:lnTo>
                  <a:lnTo>
                    <a:pt x="891" y="84"/>
                  </a:lnTo>
                  <a:lnTo>
                    <a:pt x="894" y="82"/>
                  </a:lnTo>
                  <a:lnTo>
                    <a:pt x="897" y="80"/>
                  </a:lnTo>
                  <a:lnTo>
                    <a:pt x="900" y="79"/>
                  </a:lnTo>
                  <a:lnTo>
                    <a:pt x="904" y="77"/>
                  </a:lnTo>
                  <a:lnTo>
                    <a:pt x="907" y="76"/>
                  </a:lnTo>
                  <a:lnTo>
                    <a:pt x="911" y="75"/>
                  </a:lnTo>
                  <a:lnTo>
                    <a:pt x="915" y="73"/>
                  </a:lnTo>
                  <a:lnTo>
                    <a:pt x="919" y="72"/>
                  </a:lnTo>
                  <a:lnTo>
                    <a:pt x="922" y="71"/>
                  </a:lnTo>
                  <a:lnTo>
                    <a:pt x="927" y="71"/>
                  </a:lnTo>
                  <a:lnTo>
                    <a:pt x="931" y="70"/>
                  </a:lnTo>
                  <a:lnTo>
                    <a:pt x="935" y="69"/>
                  </a:lnTo>
                  <a:lnTo>
                    <a:pt x="938" y="69"/>
                  </a:lnTo>
                  <a:lnTo>
                    <a:pt x="942" y="68"/>
                  </a:lnTo>
                  <a:lnTo>
                    <a:pt x="946" y="68"/>
                  </a:lnTo>
                  <a:lnTo>
                    <a:pt x="950" y="68"/>
                  </a:lnTo>
                  <a:lnTo>
                    <a:pt x="953" y="68"/>
                  </a:lnTo>
                  <a:lnTo>
                    <a:pt x="957" y="68"/>
                  </a:lnTo>
                  <a:lnTo>
                    <a:pt x="960" y="68"/>
                  </a:lnTo>
                  <a:lnTo>
                    <a:pt x="964" y="68"/>
                  </a:lnTo>
                  <a:lnTo>
                    <a:pt x="967" y="69"/>
                  </a:lnTo>
                  <a:lnTo>
                    <a:pt x="970" y="69"/>
                  </a:lnTo>
                  <a:lnTo>
                    <a:pt x="974" y="70"/>
                  </a:lnTo>
                  <a:lnTo>
                    <a:pt x="977" y="71"/>
                  </a:lnTo>
                  <a:lnTo>
                    <a:pt x="980" y="71"/>
                  </a:lnTo>
                  <a:lnTo>
                    <a:pt x="983" y="72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1" y="76"/>
                  </a:lnTo>
                  <a:lnTo>
                    <a:pt x="994" y="77"/>
                  </a:lnTo>
                  <a:lnTo>
                    <a:pt x="997" y="78"/>
                  </a:lnTo>
                  <a:lnTo>
                    <a:pt x="999" y="80"/>
                  </a:lnTo>
                  <a:lnTo>
                    <a:pt x="1002" y="81"/>
                  </a:lnTo>
                  <a:lnTo>
                    <a:pt x="1004" y="83"/>
                  </a:lnTo>
                  <a:lnTo>
                    <a:pt x="1007" y="84"/>
                  </a:lnTo>
                  <a:lnTo>
                    <a:pt x="1009" y="86"/>
                  </a:lnTo>
                  <a:lnTo>
                    <a:pt x="1012" y="88"/>
                  </a:lnTo>
                  <a:lnTo>
                    <a:pt x="1014" y="89"/>
                  </a:lnTo>
                  <a:lnTo>
                    <a:pt x="1017" y="91"/>
                  </a:lnTo>
                  <a:lnTo>
                    <a:pt x="1019" y="93"/>
                  </a:lnTo>
                  <a:lnTo>
                    <a:pt x="1021" y="95"/>
                  </a:lnTo>
                  <a:lnTo>
                    <a:pt x="1023" y="97"/>
                  </a:lnTo>
                  <a:lnTo>
                    <a:pt x="1025" y="99"/>
                  </a:lnTo>
                  <a:lnTo>
                    <a:pt x="1027" y="102"/>
                  </a:lnTo>
                  <a:lnTo>
                    <a:pt x="1029" y="104"/>
                  </a:lnTo>
                  <a:lnTo>
                    <a:pt x="1031" y="106"/>
                  </a:lnTo>
                  <a:lnTo>
                    <a:pt x="1033" y="108"/>
                  </a:lnTo>
                  <a:lnTo>
                    <a:pt x="1035" y="110"/>
                  </a:lnTo>
                  <a:lnTo>
                    <a:pt x="1037" y="112"/>
                  </a:lnTo>
                  <a:lnTo>
                    <a:pt x="1039" y="114"/>
                  </a:lnTo>
                  <a:lnTo>
                    <a:pt x="1041" y="116"/>
                  </a:lnTo>
                  <a:lnTo>
                    <a:pt x="1043" y="118"/>
                  </a:lnTo>
                  <a:lnTo>
                    <a:pt x="1045" y="119"/>
                  </a:lnTo>
                  <a:lnTo>
                    <a:pt x="1046" y="121"/>
                  </a:lnTo>
                  <a:lnTo>
                    <a:pt x="1048" y="123"/>
                  </a:lnTo>
                  <a:lnTo>
                    <a:pt x="1050" y="125"/>
                  </a:lnTo>
                  <a:lnTo>
                    <a:pt x="1051" y="127"/>
                  </a:lnTo>
                  <a:lnTo>
                    <a:pt x="1053" y="129"/>
                  </a:lnTo>
                  <a:lnTo>
                    <a:pt x="1054" y="130"/>
                  </a:lnTo>
                  <a:lnTo>
                    <a:pt x="1055" y="132"/>
                  </a:lnTo>
                  <a:lnTo>
                    <a:pt x="1056" y="133"/>
                  </a:lnTo>
                  <a:lnTo>
                    <a:pt x="1057" y="134"/>
                  </a:lnTo>
                  <a:lnTo>
                    <a:pt x="1057" y="135"/>
                  </a:lnTo>
                  <a:lnTo>
                    <a:pt x="1057" y="136"/>
                  </a:lnTo>
                  <a:lnTo>
                    <a:pt x="1057" y="137"/>
                  </a:lnTo>
                  <a:lnTo>
                    <a:pt x="1056" y="137"/>
                  </a:lnTo>
                  <a:lnTo>
                    <a:pt x="1055" y="137"/>
                  </a:lnTo>
                  <a:lnTo>
                    <a:pt x="1054" y="136"/>
                  </a:lnTo>
                  <a:lnTo>
                    <a:pt x="1053" y="136"/>
                  </a:lnTo>
                  <a:lnTo>
                    <a:pt x="1051" y="135"/>
                  </a:lnTo>
                  <a:lnTo>
                    <a:pt x="1049" y="134"/>
                  </a:lnTo>
                  <a:lnTo>
                    <a:pt x="1047" y="133"/>
                  </a:lnTo>
                  <a:lnTo>
                    <a:pt x="1044" y="132"/>
                  </a:lnTo>
                  <a:lnTo>
                    <a:pt x="1042" y="131"/>
                  </a:lnTo>
                  <a:lnTo>
                    <a:pt x="1039" y="130"/>
                  </a:lnTo>
                  <a:lnTo>
                    <a:pt x="1036" y="129"/>
                  </a:lnTo>
                  <a:lnTo>
                    <a:pt x="1034" y="128"/>
                  </a:lnTo>
                  <a:lnTo>
                    <a:pt x="1031" y="127"/>
                  </a:lnTo>
                  <a:lnTo>
                    <a:pt x="1028" y="126"/>
                  </a:lnTo>
                  <a:lnTo>
                    <a:pt x="1025" y="125"/>
                  </a:lnTo>
                  <a:lnTo>
                    <a:pt x="1023" y="125"/>
                  </a:lnTo>
                  <a:lnTo>
                    <a:pt x="1020" y="124"/>
                  </a:lnTo>
                  <a:lnTo>
                    <a:pt x="1017" y="124"/>
                  </a:lnTo>
                  <a:lnTo>
                    <a:pt x="1014" y="123"/>
                  </a:lnTo>
                  <a:lnTo>
                    <a:pt x="1011" y="123"/>
                  </a:lnTo>
                  <a:lnTo>
                    <a:pt x="1008" y="123"/>
                  </a:lnTo>
                  <a:lnTo>
                    <a:pt x="1006" y="123"/>
                  </a:lnTo>
                  <a:lnTo>
                    <a:pt x="1003" y="123"/>
                  </a:lnTo>
                  <a:lnTo>
                    <a:pt x="1000" y="123"/>
                  </a:lnTo>
                  <a:lnTo>
                    <a:pt x="997" y="123"/>
                  </a:lnTo>
                  <a:lnTo>
                    <a:pt x="995" y="124"/>
                  </a:lnTo>
                  <a:lnTo>
                    <a:pt x="993" y="124"/>
                  </a:lnTo>
                  <a:lnTo>
                    <a:pt x="991" y="124"/>
                  </a:lnTo>
                  <a:lnTo>
                    <a:pt x="990" y="124"/>
                  </a:lnTo>
                  <a:lnTo>
                    <a:pt x="989" y="124"/>
                  </a:lnTo>
                  <a:lnTo>
                    <a:pt x="988" y="124"/>
                  </a:lnTo>
                  <a:lnTo>
                    <a:pt x="989" y="124"/>
                  </a:lnTo>
                  <a:lnTo>
                    <a:pt x="990" y="124"/>
                  </a:lnTo>
                  <a:lnTo>
                    <a:pt x="991" y="124"/>
                  </a:lnTo>
                  <a:lnTo>
                    <a:pt x="993" y="124"/>
                  </a:lnTo>
                  <a:lnTo>
                    <a:pt x="995" y="124"/>
                  </a:lnTo>
                  <a:lnTo>
                    <a:pt x="997" y="123"/>
                  </a:lnTo>
                  <a:lnTo>
                    <a:pt x="1000" y="123"/>
                  </a:lnTo>
                  <a:lnTo>
                    <a:pt x="1003" y="123"/>
                  </a:lnTo>
                  <a:lnTo>
                    <a:pt x="1006" y="123"/>
                  </a:lnTo>
                  <a:lnTo>
                    <a:pt x="1008" y="123"/>
                  </a:lnTo>
                  <a:lnTo>
                    <a:pt x="1011" y="123"/>
                  </a:lnTo>
                  <a:lnTo>
                    <a:pt x="1014" y="123"/>
                  </a:lnTo>
                  <a:lnTo>
                    <a:pt x="1017" y="124"/>
                  </a:lnTo>
                  <a:lnTo>
                    <a:pt x="1020" y="124"/>
                  </a:lnTo>
                  <a:lnTo>
                    <a:pt x="1023" y="125"/>
                  </a:lnTo>
                  <a:lnTo>
                    <a:pt x="1025" y="125"/>
                  </a:lnTo>
                  <a:lnTo>
                    <a:pt x="1028" y="126"/>
                  </a:lnTo>
                  <a:lnTo>
                    <a:pt x="1031" y="127"/>
                  </a:lnTo>
                  <a:lnTo>
                    <a:pt x="1034" y="128"/>
                  </a:lnTo>
                  <a:lnTo>
                    <a:pt x="1036" y="129"/>
                  </a:lnTo>
                  <a:lnTo>
                    <a:pt x="1039" y="130"/>
                  </a:lnTo>
                  <a:lnTo>
                    <a:pt x="1042" y="131"/>
                  </a:lnTo>
                  <a:lnTo>
                    <a:pt x="1044" y="132"/>
                  </a:lnTo>
                  <a:lnTo>
                    <a:pt x="1047" y="134"/>
                  </a:lnTo>
                  <a:lnTo>
                    <a:pt x="1049" y="135"/>
                  </a:lnTo>
                  <a:lnTo>
                    <a:pt x="1052" y="136"/>
                  </a:lnTo>
                  <a:lnTo>
                    <a:pt x="1055" y="138"/>
                  </a:lnTo>
                  <a:lnTo>
                    <a:pt x="1057" y="139"/>
                  </a:lnTo>
                  <a:lnTo>
                    <a:pt x="1060" y="141"/>
                  </a:lnTo>
                  <a:lnTo>
                    <a:pt x="1062" y="142"/>
                  </a:lnTo>
                  <a:lnTo>
                    <a:pt x="1065" y="144"/>
                  </a:lnTo>
                  <a:lnTo>
                    <a:pt x="1068" y="145"/>
                  </a:lnTo>
                  <a:lnTo>
                    <a:pt x="1070" y="147"/>
                  </a:lnTo>
                  <a:lnTo>
                    <a:pt x="1073" y="148"/>
                  </a:lnTo>
                  <a:lnTo>
                    <a:pt x="1075" y="150"/>
                  </a:lnTo>
                  <a:lnTo>
                    <a:pt x="1078" y="151"/>
                  </a:lnTo>
                  <a:lnTo>
                    <a:pt x="1080" y="153"/>
                  </a:lnTo>
                  <a:lnTo>
                    <a:pt x="1083" y="155"/>
                  </a:lnTo>
                  <a:lnTo>
                    <a:pt x="1086" y="156"/>
                  </a:lnTo>
                  <a:lnTo>
                    <a:pt x="1088" y="158"/>
                  </a:lnTo>
                  <a:lnTo>
                    <a:pt x="1091" y="160"/>
                  </a:lnTo>
                  <a:lnTo>
                    <a:pt x="1093" y="162"/>
                  </a:lnTo>
                  <a:lnTo>
                    <a:pt x="1096" y="165"/>
                  </a:lnTo>
                  <a:lnTo>
                    <a:pt x="1098" y="167"/>
                  </a:lnTo>
                  <a:lnTo>
                    <a:pt x="1101" y="170"/>
                  </a:lnTo>
                  <a:lnTo>
                    <a:pt x="1103" y="173"/>
                  </a:lnTo>
                  <a:lnTo>
                    <a:pt x="1105" y="177"/>
                  </a:lnTo>
                  <a:lnTo>
                    <a:pt x="1108" y="180"/>
                  </a:lnTo>
                  <a:lnTo>
                    <a:pt x="1110" y="184"/>
                  </a:lnTo>
                  <a:lnTo>
                    <a:pt x="1113" y="188"/>
                  </a:lnTo>
                  <a:lnTo>
                    <a:pt x="1115" y="192"/>
                  </a:lnTo>
                  <a:lnTo>
                    <a:pt x="1117" y="196"/>
                  </a:lnTo>
                  <a:lnTo>
                    <a:pt x="1120" y="201"/>
                  </a:lnTo>
                  <a:lnTo>
                    <a:pt x="1122" y="206"/>
                  </a:lnTo>
                  <a:lnTo>
                    <a:pt x="1125" y="211"/>
                  </a:lnTo>
                  <a:lnTo>
                    <a:pt x="1127" y="216"/>
                  </a:lnTo>
                  <a:lnTo>
                    <a:pt x="1129" y="221"/>
                  </a:lnTo>
                  <a:lnTo>
                    <a:pt x="1131" y="227"/>
                  </a:lnTo>
                  <a:lnTo>
                    <a:pt x="1133" y="232"/>
                  </a:lnTo>
                  <a:lnTo>
                    <a:pt x="1135" y="237"/>
                  </a:lnTo>
                  <a:lnTo>
                    <a:pt x="1136" y="243"/>
                  </a:lnTo>
                  <a:lnTo>
                    <a:pt x="1138" y="249"/>
                  </a:lnTo>
                  <a:lnTo>
                    <a:pt x="1140" y="254"/>
                  </a:lnTo>
                  <a:lnTo>
                    <a:pt x="1141" y="260"/>
                  </a:lnTo>
                  <a:lnTo>
                    <a:pt x="1142" y="266"/>
                  </a:lnTo>
                  <a:lnTo>
                    <a:pt x="1143" y="272"/>
                  </a:lnTo>
                  <a:lnTo>
                    <a:pt x="1144" y="278"/>
                  </a:lnTo>
                  <a:lnTo>
                    <a:pt x="1145" y="284"/>
                  </a:lnTo>
                  <a:lnTo>
                    <a:pt x="1146" y="290"/>
                  </a:lnTo>
                  <a:lnTo>
                    <a:pt x="1147" y="297"/>
                  </a:lnTo>
                  <a:lnTo>
                    <a:pt x="1147" y="303"/>
                  </a:lnTo>
                  <a:lnTo>
                    <a:pt x="1148" y="309"/>
                  </a:lnTo>
                  <a:lnTo>
                    <a:pt x="1148" y="315"/>
                  </a:lnTo>
                  <a:lnTo>
                    <a:pt x="1148" y="321"/>
                  </a:lnTo>
                  <a:lnTo>
                    <a:pt x="1148" y="328"/>
                  </a:lnTo>
                  <a:lnTo>
                    <a:pt x="1148" y="333"/>
                  </a:lnTo>
                  <a:lnTo>
                    <a:pt x="1147" y="339"/>
                  </a:lnTo>
                  <a:lnTo>
                    <a:pt x="1147" y="345"/>
                  </a:lnTo>
                  <a:lnTo>
                    <a:pt x="1146" y="351"/>
                  </a:lnTo>
                  <a:lnTo>
                    <a:pt x="1145" y="356"/>
                  </a:lnTo>
                  <a:lnTo>
                    <a:pt x="1144" y="362"/>
                  </a:lnTo>
                  <a:lnTo>
                    <a:pt x="1143" y="367"/>
                  </a:lnTo>
                  <a:lnTo>
                    <a:pt x="1142" y="372"/>
                  </a:lnTo>
                  <a:lnTo>
                    <a:pt x="1141" y="377"/>
                  </a:lnTo>
                  <a:lnTo>
                    <a:pt x="1139" y="382"/>
                  </a:lnTo>
                  <a:lnTo>
                    <a:pt x="1137" y="387"/>
                  </a:lnTo>
                  <a:lnTo>
                    <a:pt x="1135" y="392"/>
                  </a:lnTo>
                  <a:lnTo>
                    <a:pt x="1133" y="397"/>
                  </a:lnTo>
                  <a:lnTo>
                    <a:pt x="1131" y="401"/>
                  </a:lnTo>
                  <a:lnTo>
                    <a:pt x="1129" y="406"/>
                  </a:lnTo>
                  <a:lnTo>
                    <a:pt x="1127" y="410"/>
                  </a:lnTo>
                  <a:lnTo>
                    <a:pt x="1125" y="414"/>
                  </a:lnTo>
                  <a:lnTo>
                    <a:pt x="1123" y="418"/>
                  </a:lnTo>
                  <a:lnTo>
                    <a:pt x="1121" y="422"/>
                  </a:lnTo>
                  <a:lnTo>
                    <a:pt x="1118" y="426"/>
                  </a:lnTo>
                  <a:lnTo>
                    <a:pt x="1116" y="429"/>
                  </a:lnTo>
                  <a:lnTo>
                    <a:pt x="1114" y="433"/>
                  </a:lnTo>
                  <a:lnTo>
                    <a:pt x="1111" y="436"/>
                  </a:lnTo>
                  <a:lnTo>
                    <a:pt x="1109" y="439"/>
                  </a:lnTo>
                  <a:lnTo>
                    <a:pt x="1106" y="442"/>
                  </a:lnTo>
                  <a:lnTo>
                    <a:pt x="1104" y="445"/>
                  </a:lnTo>
                  <a:lnTo>
                    <a:pt x="1101" y="448"/>
                  </a:lnTo>
                  <a:lnTo>
                    <a:pt x="1099" y="450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3257" name="Group 248"/>
            <p:cNvGrpSpPr>
              <a:grpSpLocks/>
            </p:cNvGrpSpPr>
            <p:nvPr/>
          </p:nvGrpSpPr>
          <p:grpSpPr bwMode="auto">
            <a:xfrm>
              <a:off x="2576" y="2996"/>
              <a:ext cx="396" cy="216"/>
              <a:chOff x="2576" y="2996"/>
              <a:chExt cx="396" cy="216"/>
            </a:xfrm>
          </p:grpSpPr>
          <p:sp>
            <p:nvSpPr>
              <p:cNvPr id="53258" name="Oval 249"/>
              <p:cNvSpPr>
                <a:spLocks noChangeArrowheads="1"/>
              </p:cNvSpPr>
              <p:nvPr/>
            </p:nvSpPr>
            <p:spPr bwMode="auto">
              <a:xfrm>
                <a:off x="2792" y="2996"/>
                <a:ext cx="180" cy="72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3259" name="Oval 250"/>
              <p:cNvSpPr>
                <a:spLocks noChangeArrowheads="1"/>
              </p:cNvSpPr>
              <p:nvPr/>
            </p:nvSpPr>
            <p:spPr bwMode="auto">
              <a:xfrm>
                <a:off x="2684" y="3104"/>
                <a:ext cx="144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3260" name="Oval 251"/>
              <p:cNvSpPr>
                <a:spLocks noChangeArrowheads="1"/>
              </p:cNvSpPr>
              <p:nvPr/>
            </p:nvSpPr>
            <p:spPr bwMode="auto">
              <a:xfrm>
                <a:off x="2576" y="3176"/>
                <a:ext cx="108" cy="36"/>
              </a:xfrm>
              <a:prstGeom prst="ellipse">
                <a:avLst/>
              </a:prstGeom>
              <a:solidFill>
                <a:srgbClr val="EEEEEE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18" name="TextBox 21"/>
          <p:cNvSpPr txBox="1">
            <a:spLocks noChangeArrowheads="1"/>
          </p:cNvSpPr>
          <p:nvPr/>
        </p:nvSpPr>
        <p:spPr bwMode="auto">
          <a:xfrm flipH="1">
            <a:off x="287338" y="1196975"/>
            <a:ext cx="2160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dirty="0" smtClean="0">
                <a:latin typeface="楷体_GB2312" pitchFamily="49" charset="-122"/>
                <a:ea typeface="楷体_GB2312" pitchFamily="49" charset="-122"/>
              </a:rPr>
              <a:t>回</a:t>
            </a:r>
            <a:r>
              <a:rPr lang="zh-TW" altLang="en-US" sz="4000" dirty="0" smtClean="0">
                <a:latin typeface="楷体_GB2312" pitchFamily="49" charset="-122"/>
                <a:ea typeface="楷体_GB2312" pitchFamily="49" charset="-122"/>
              </a:rPr>
              <a:t>來</a:t>
            </a:r>
            <a:r>
              <a:rPr lang="en-US" altLang="zh-CN" sz="4000" dirty="0" smtClean="0">
                <a:latin typeface="楷体_GB2312" pitchFamily="49" charset="-122"/>
                <a:ea typeface="楷体_GB2312" pitchFamily="49" charset="-122"/>
              </a:rPr>
              <a:t>…</a:t>
            </a:r>
            <a:endParaRPr lang="zh-CN" altLang="en-US" sz="40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  <a:ea typeface="华文楷体" pitchFamily="2" charset="-122"/>
              </a:rPr>
              <a:t>Directional Complement  (V+</a:t>
            </a:r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來</a:t>
            </a:r>
            <a:r>
              <a:rPr lang="zh-CN" altLang="en-US" b="1" dirty="0" smtClean="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b="1" dirty="0" smtClean="0">
                <a:latin typeface="Times New Roman" pitchFamily="18" charset="0"/>
                <a:ea typeface="华文楷体" pitchFamily="2" charset="-122"/>
              </a:rPr>
              <a:t>/ V+</a:t>
            </a:r>
            <a:r>
              <a:rPr lang="zh-CN" b="1" dirty="0" smtClean="0">
                <a:latin typeface="Times New Roman" pitchFamily="18" charset="0"/>
                <a:ea typeface="华文楷体" pitchFamily="2" charset="-122"/>
              </a:rPr>
              <a:t>去</a:t>
            </a:r>
            <a:r>
              <a:rPr lang="en-US" altLang="zh-CN" b="1" dirty="0" smtClean="0">
                <a:latin typeface="Times New Roman" pitchFamily="18" charset="0"/>
                <a:ea typeface="华文楷体" pitchFamily="2" charset="-122"/>
              </a:rPr>
              <a:t>)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20483" name="矩形 4"/>
          <p:cNvSpPr>
            <a:spLocks noChangeArrowheads="1"/>
          </p:cNvSpPr>
          <p:nvPr/>
        </p:nvSpPr>
        <p:spPr bwMode="auto">
          <a:xfrm>
            <a:off x="785813" y="3140075"/>
            <a:ext cx="6853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Times New Roman" pitchFamily="18" charset="0"/>
                <a:ea typeface="华文楷体" pitchFamily="2" charset="-122"/>
              </a:rPr>
              <a:t>妈妈：</a:t>
            </a:r>
            <a:r>
              <a:rPr lang="zh-CN" sz="3600" dirty="0">
                <a:latin typeface="Times New Roman" pitchFamily="18" charset="0"/>
                <a:ea typeface="华文楷体" pitchFamily="2" charset="-122"/>
              </a:rPr>
              <a:t>“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</a:rPr>
              <a:t>什麼時候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</a:rPr>
              <a:t>回</a:t>
            </a:r>
            <a:r>
              <a:rPr lang="en-US" altLang="zh-CN" sz="3600" dirty="0">
                <a:latin typeface="Times New Roman" pitchFamily="18" charset="0"/>
                <a:ea typeface="华文楷体" pitchFamily="2" charset="-122"/>
              </a:rPr>
              <a:t>_____?</a:t>
            </a:r>
            <a:r>
              <a:rPr lang="zh-CN" altLang="zh-CN" sz="3600" dirty="0">
                <a:latin typeface="Times New Roman" pitchFamily="18" charset="0"/>
                <a:ea typeface="华文楷体" pitchFamily="2" charset="-122"/>
              </a:rPr>
              <a:t>”</a:t>
            </a:r>
            <a:endParaRPr lang="zh-CN" altLang="zh-CN" sz="36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785813" y="4354513"/>
            <a:ext cx="61606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你：“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七點半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回</a:t>
            </a:r>
            <a:r>
              <a:rPr lang="en-US" alt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_____</a:t>
            </a:r>
            <a:r>
              <a:rPr 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。”</a:t>
            </a:r>
            <a:endParaRPr lang="zh-CN" sz="36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49300" y="1925638"/>
            <a:ext cx="7314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600" dirty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</a:rPr>
              <a:t>在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</a:rPr>
              <a:t>學校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</a:rPr>
              <a:t>，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</a:rPr>
              <a:t>媽媽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</a:rPr>
              <a:t>在家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</a:rPr>
              <a:t>給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</a:rPr>
              <a:t>你打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</a:rPr>
              <a:t>電話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</a:rPr>
              <a:t>：</a:t>
            </a:r>
            <a:endParaRPr lang="en-US" altLang="zh-CN" sz="3600" dirty="0"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00563" y="4292600"/>
            <a:ext cx="128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64163" y="3068638"/>
            <a:ext cx="128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5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知道</a:t>
            </a:r>
            <a:r>
              <a:rPr lang="zh-CN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&amp; </a:t>
            </a:r>
            <a:r>
              <a:rPr lang="zh-TW" altLang="en-US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認識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2531" name="矩形 4"/>
          <p:cNvSpPr>
            <a:spLocks noChangeArrowheads="1"/>
          </p:cNvSpPr>
          <p:nvPr/>
        </p:nvSpPr>
        <p:spPr bwMode="auto">
          <a:xfrm>
            <a:off x="2089150" y="2428875"/>
            <a:ext cx="433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我知道他是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英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國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人</a:t>
            </a:r>
            <a:r>
              <a:rPr 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sz="36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00375" y="1357313"/>
            <a:ext cx="33575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sz="2800" dirty="0">
                <a:latin typeface="Times New Roman"/>
                <a:ea typeface="华文楷体"/>
                <a:cs typeface="Times New Roman"/>
              </a:rPr>
              <a:t>知道</a:t>
            </a:r>
            <a:r>
              <a:rPr lang="zh-CN" sz="2800" dirty="0">
                <a:latin typeface="Arial" charset="0"/>
                <a:ea typeface="Times New Roman"/>
              </a:rPr>
              <a:t> </a:t>
            </a:r>
            <a:r>
              <a:rPr lang="zh-CN" sz="2800" dirty="0">
                <a:latin typeface="Times New Roman"/>
                <a:ea typeface="华文楷体"/>
                <a:cs typeface="Times New Roman"/>
              </a:rPr>
              <a:t>－</a:t>
            </a:r>
            <a:r>
              <a:rPr lang="en-US" sz="2800" dirty="0">
                <a:latin typeface="Times New Roman"/>
                <a:ea typeface="华文楷体"/>
              </a:rPr>
              <a:t> know a fact</a:t>
            </a:r>
            <a:endParaRPr lang="zh-CN" altLang="en-US" sz="2900" kern="0" dirty="0">
              <a:latin typeface="+mn-lt"/>
              <a:ea typeface="宋体" charset="-122"/>
            </a:endParaRPr>
          </a:p>
        </p:txBody>
      </p:sp>
      <p:sp>
        <p:nvSpPr>
          <p:cNvPr id="22533" name="矩形 4"/>
          <p:cNvSpPr>
            <a:spLocks noChangeArrowheads="1"/>
          </p:cNvSpPr>
          <p:nvPr/>
        </p:nvSpPr>
        <p:spPr bwMode="auto">
          <a:xfrm>
            <a:off x="2089150" y="3354388"/>
            <a:ext cx="433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你知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道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的</a:t>
            </a:r>
            <a:r>
              <a:rPr 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名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字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嗎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zh-CN" sz="36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2534" name="矩形 4"/>
          <p:cNvSpPr>
            <a:spLocks noChangeArrowheads="1"/>
          </p:cNvSpPr>
          <p:nvPr/>
        </p:nvSpPr>
        <p:spPr bwMode="auto">
          <a:xfrm>
            <a:off x="2089150" y="4354513"/>
            <a:ext cx="4802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我不知道今天有考试！</a:t>
            </a:r>
            <a:endParaRPr lang="zh-CN" sz="36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3" grpId="0"/>
      <p:bldP spid="225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知道</a:t>
            </a:r>
            <a:r>
              <a:rPr lang="zh-CN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&amp; </a:t>
            </a:r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認</a:t>
            </a:r>
            <a:r>
              <a:rPr lang="zh-TW" altLang="en-US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識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6323" name="Rectangle 3"/>
          <p:cNvSpPr txBox="1">
            <a:spLocks noChangeArrowheads="1"/>
          </p:cNvSpPr>
          <p:nvPr/>
        </p:nvSpPr>
        <p:spPr bwMode="auto">
          <a:xfrm>
            <a:off x="4071938" y="1214438"/>
            <a:ext cx="10715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認識</a:t>
            </a:r>
            <a:endParaRPr lang="zh-CN" sz="28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1071563" y="1857375"/>
            <a:ext cx="66436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1) personal acquaintance</a:t>
            </a:r>
            <a:endParaRPr lang="zh-CN" altLang="zh-CN" sz="28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00125" y="2568575"/>
            <a:ext cx="41088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 sz="3600" dirty="0" smtClean="0">
                <a:latin typeface="楷体_GB2312" pitchFamily="49" charset="-122"/>
                <a:ea typeface="楷体_GB2312" pitchFamily="49" charset="-122"/>
              </a:rPr>
              <a:t>不</a:t>
            </a:r>
            <a:r>
              <a:rPr lang="zh-TW" altLang="en-US" sz="3600" dirty="0" smtClean="0">
                <a:latin typeface="楷体_GB2312" pitchFamily="49" charset="-122"/>
                <a:ea typeface="楷体_GB2312" pitchFamily="49" charset="-122"/>
              </a:rPr>
              <a:t>認識</a:t>
            </a:r>
            <a:r>
              <a:rPr lang="zh-CN" altLang="en-US" sz="3600" dirty="0" smtClean="0">
                <a:latin typeface="楷体_GB2312" pitchFamily="49" charset="-122"/>
                <a:ea typeface="楷体_GB2312" pitchFamily="49" charset="-122"/>
              </a:rPr>
              <a:t>她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妹妹。 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00125" y="4425950"/>
            <a:ext cx="3416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3600" dirty="0" smtClean="0">
                <a:latin typeface="楷体_GB2312" pitchFamily="49" charset="-122"/>
                <a:ea typeface="楷体_GB2312" pitchFamily="49" charset="-122"/>
              </a:rPr>
              <a:t>認識這個人</a:t>
            </a:r>
            <a:r>
              <a:rPr lang="zh-CN" altLang="en-US" sz="3600" dirty="0" smtClean="0">
                <a:latin typeface="楷体_GB2312" pitchFamily="49" charset="-122"/>
                <a:ea typeface="楷体_GB2312" pitchFamily="49" charset="-122"/>
              </a:rPr>
              <a:t>！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他是王朋。</a:t>
            </a:r>
            <a:endParaRPr lang="en-US" altLang="zh-CN" sz="3200" dirty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1071563" y="3357563"/>
            <a:ext cx="69294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2) recognition of the look of a person, a place, a character, etc.</a:t>
            </a:r>
            <a:endParaRPr lang="zh-CN" altLang="zh-CN" sz="280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56328" name="Picture 9" descr="G:\PRODUCTION_GENERAL\Image Processing\processed\PRO_IC1_4e_TB_ConvertedImages\JPG 72 DPI-for webscreen\IC_DVD_Grids_L2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6700"/>
            <a:ext cx="4025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6" grpId="0"/>
      <p:bldP spid="7" grpId="0"/>
      <p:bldP spid="2355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知道</a:t>
            </a:r>
            <a:r>
              <a:rPr lang="zh-CN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&amp; </a:t>
            </a:r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認識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1071563" y="1714500"/>
            <a:ext cx="72866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認識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高</a:t>
            </a:r>
            <a:r>
              <a:rPr 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文中，可是我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不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認識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</a:t>
            </a:r>
            <a:r>
              <a:rPr 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姐姐高小音。</a:t>
            </a:r>
            <a:endParaRPr lang="zh-CN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1071563" y="2892425"/>
            <a:ext cx="6643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我知道白小姐，可是我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不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認識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她</a:t>
            </a:r>
            <a:r>
              <a:rPr 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en-US" altLang="zh-CN" sz="28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(I know of her, but don’t know her.)</a:t>
            </a:r>
            <a:endParaRPr lang="zh-CN" altLang="zh-CN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4581" name="Rectangle 3"/>
          <p:cNvSpPr txBox="1">
            <a:spLocks noChangeArrowheads="1"/>
          </p:cNvSpPr>
          <p:nvPr/>
        </p:nvSpPr>
        <p:spPr bwMode="auto">
          <a:xfrm>
            <a:off x="1071563" y="4535488"/>
            <a:ext cx="66436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認識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</a:t>
            </a:r>
            <a:r>
              <a:rPr 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家，可是不知道他家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是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幾號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12750"/>
            <a:ext cx="8583612" cy="563563"/>
          </a:xfrm>
        </p:spPr>
        <p:txBody>
          <a:bodyPr/>
          <a:lstStyle/>
          <a:p>
            <a:pPr algn="l" eaLnBrk="1" hangingPunct="1"/>
            <a:r>
              <a:rPr lang="en-US" altLang="zh-CN" sz="3200" i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(Pair work)</a:t>
            </a:r>
            <a:r>
              <a:rPr lang="en-US" altLang="zh-CN" b="1" i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 </a:t>
            </a:r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練習</a:t>
            </a:r>
            <a:r>
              <a:rPr lang="zh-CN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</a:t>
            </a:r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電話</a:t>
            </a:r>
            <a:r>
              <a:rPr lang="zh-CN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（一）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8371" name="Rectangle 3"/>
          <p:cNvSpPr txBox="1">
            <a:spLocks noChangeArrowheads="1"/>
          </p:cNvSpPr>
          <p:nvPr/>
        </p:nvSpPr>
        <p:spPr bwMode="auto">
          <a:xfrm>
            <a:off x="1214438" y="1071563"/>
            <a:ext cx="72866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(The person you are looking for is right there.)</a:t>
            </a:r>
            <a:endParaRPr lang="zh-CN" altLang="zh-CN" sz="28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628" name="Rectangle 3"/>
          <p:cNvSpPr txBox="1">
            <a:spLocks noChangeArrowheads="1"/>
          </p:cNvSpPr>
          <p:nvPr/>
        </p:nvSpPr>
        <p:spPr bwMode="auto">
          <a:xfrm>
            <a:off x="1071563" y="1785938"/>
            <a:ext cx="37147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>
                <a:latin typeface="Times New Roman" pitchFamily="18" charset="0"/>
                <a:ea typeface="华文楷体" pitchFamily="2" charset="-122"/>
              </a:rPr>
              <a:t>－喂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，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請問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...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在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嗎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？</a:t>
            </a:r>
            <a:endParaRPr lang="zh-CN" sz="28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629" name="Rectangle 3"/>
          <p:cNvSpPr txBox="1">
            <a:spLocks noChangeArrowheads="1"/>
          </p:cNvSpPr>
          <p:nvPr/>
        </p:nvSpPr>
        <p:spPr bwMode="auto">
          <a:xfrm>
            <a:off x="1071563" y="2857500"/>
            <a:ext cx="710088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>
                <a:latin typeface="Times New Roman" pitchFamily="18" charset="0"/>
                <a:ea typeface="华文楷体" pitchFamily="2" charset="-122"/>
              </a:rPr>
              <a:t>－我是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....</a:t>
            </a:r>
            <a:r>
              <a:rPr lang="zh-CN" sz="2800" dirty="0">
                <a:latin typeface="Times New Roman" pitchFamily="18" charset="0"/>
                <a:ea typeface="华文楷体" pitchFamily="2" charset="-122"/>
              </a:rPr>
              <a:t>我想</a:t>
            </a:r>
            <a:r>
              <a:rPr lang="en-US" altLang="zh-CN" sz="2800" dirty="0" smtClean="0">
                <a:latin typeface="Times New Roman" pitchFamily="18" charset="0"/>
                <a:ea typeface="华文楷体" pitchFamily="2" charset="-122"/>
              </a:rPr>
              <a:t>......(</a:t>
            </a:r>
            <a:r>
              <a:rPr lang="zh-TW" altLang="en-US" sz="2800" dirty="0">
                <a:latin typeface="Times New Roman" pitchFamily="18" charset="0"/>
                <a:ea typeface="华文楷体" pitchFamily="2" charset="-122"/>
              </a:rPr>
              <a:t>請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幫忙</a:t>
            </a:r>
            <a:r>
              <a:rPr lang="en-US" altLang="zh-CN" sz="2800" dirty="0" smtClean="0">
                <a:latin typeface="Times New Roman" pitchFamily="18" charset="0"/>
                <a:ea typeface="华文楷体" pitchFamily="2" charset="-122"/>
              </a:rPr>
              <a:t>/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請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幫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我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VO)</a:t>
            </a:r>
            <a:endParaRPr lang="zh-CN" altLang="zh-CN" sz="28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630" name="Rectangle 3"/>
          <p:cNvSpPr txBox="1">
            <a:spLocks noChangeArrowheads="1"/>
          </p:cNvSpPr>
          <p:nvPr/>
        </p:nvSpPr>
        <p:spPr bwMode="auto">
          <a:xfrm>
            <a:off x="1071563" y="2286000"/>
            <a:ext cx="56610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－我就是。您是哪位？</a:t>
            </a:r>
            <a:endParaRPr lang="zh-CN" sz="28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6631" name="Rectangle 3"/>
          <p:cNvSpPr txBox="1">
            <a:spLocks noChangeArrowheads="1"/>
          </p:cNvSpPr>
          <p:nvPr/>
        </p:nvSpPr>
        <p:spPr bwMode="auto">
          <a:xfrm>
            <a:off x="1714500" y="3500438"/>
            <a:ext cx="444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(time)</a:t>
            </a:r>
            <a:r>
              <a:rPr 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有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空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嗎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zh-CN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6632" name="Rectangle 3"/>
          <p:cNvSpPr txBox="1">
            <a:spLocks noChangeArrowheads="1"/>
          </p:cNvSpPr>
          <p:nvPr/>
        </p:nvSpPr>
        <p:spPr bwMode="auto">
          <a:xfrm>
            <a:off x="1143000" y="4321175"/>
            <a:ext cx="68135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－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對</a:t>
            </a:r>
            <a:r>
              <a:rPr lang="zh-CN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不</a:t>
            </a:r>
            <a:r>
              <a:rPr lang="zh-CN" sz="2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起，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... </a:t>
            </a:r>
            <a:r>
              <a:rPr lang="zh-CN" sz="2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(time)</a:t>
            </a:r>
            <a:r>
              <a:rPr lang="zh-CN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以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後</a:t>
            </a:r>
            <a:r>
              <a:rPr lang="zh-CN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才</a:t>
            </a:r>
            <a:r>
              <a:rPr lang="zh-CN" sz="2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有空。</a:t>
            </a:r>
            <a:endParaRPr lang="zh-CN" sz="28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6633" name="Rectangle 3"/>
          <p:cNvSpPr txBox="1">
            <a:spLocks noChangeArrowheads="1"/>
          </p:cNvSpPr>
          <p:nvPr/>
        </p:nvSpPr>
        <p:spPr bwMode="auto">
          <a:xfrm>
            <a:off x="1143000" y="4857750"/>
            <a:ext cx="55006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>
                <a:latin typeface="Times New Roman" pitchFamily="18" charset="0"/>
                <a:ea typeface="华文楷体" pitchFamily="2" charset="-122"/>
              </a:rPr>
              <a:t>－</a:t>
            </a:r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.........................</a:t>
            </a:r>
            <a:endParaRPr lang="zh-CN" altLang="zh-CN" sz="28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634" name="Rectangle 3"/>
          <p:cNvSpPr txBox="1">
            <a:spLocks noChangeArrowheads="1"/>
          </p:cNvSpPr>
          <p:nvPr/>
        </p:nvSpPr>
        <p:spPr bwMode="auto">
          <a:xfrm>
            <a:off x="1143000" y="5321300"/>
            <a:ext cx="55006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.........................</a:t>
            </a:r>
            <a:endParaRPr lang="zh-CN" altLang="zh-CN" sz="280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635" name="Rectangle 3"/>
          <p:cNvSpPr txBox="1">
            <a:spLocks noChangeArrowheads="1"/>
          </p:cNvSpPr>
          <p:nvPr/>
        </p:nvSpPr>
        <p:spPr bwMode="auto">
          <a:xfrm>
            <a:off x="1143000" y="5821363"/>
            <a:ext cx="62150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－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(closing) 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謝謝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我在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...</a:t>
            </a:r>
            <a:r>
              <a:rPr 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等你。</a:t>
            </a:r>
            <a:r>
              <a:rPr lang="en-US" alt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....</a:t>
            </a:r>
            <a:r>
              <a:rPr lang="zh-TW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見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！</a:t>
            </a:r>
            <a:endParaRPr lang="zh-CN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26632" grpId="0"/>
      <p:bldP spid="26633" grpId="0"/>
      <p:bldP spid="26634" grpId="0"/>
      <p:bldP spid="266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12750"/>
            <a:ext cx="8583612" cy="563563"/>
          </a:xfrm>
        </p:spPr>
        <p:txBody>
          <a:bodyPr/>
          <a:lstStyle/>
          <a:p>
            <a:pPr algn="l" eaLnBrk="1" hangingPunct="1"/>
            <a:r>
              <a:rPr lang="en-US" altLang="zh-CN" sz="3200" i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(Pair work)</a:t>
            </a:r>
            <a:r>
              <a:rPr lang="en-US" altLang="zh-CN" b="1" i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 </a:t>
            </a:r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練習打電話</a:t>
            </a:r>
            <a:r>
              <a:rPr lang="zh-CN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（二）</a:t>
            </a:r>
            <a:endParaRPr lang="en-US" altLang="zh-CN" b="1" dirty="0" smtClean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9395" name="Rectangle 3"/>
          <p:cNvSpPr txBox="1">
            <a:spLocks noChangeArrowheads="1"/>
          </p:cNvSpPr>
          <p:nvPr/>
        </p:nvSpPr>
        <p:spPr bwMode="auto">
          <a:xfrm>
            <a:off x="3429000" y="1071563"/>
            <a:ext cx="26431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(He/she is out)</a:t>
            </a:r>
            <a:endParaRPr lang="zh-CN" altLang="zh-CN" sz="28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1071563" y="1571625"/>
            <a:ext cx="37147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>
                <a:latin typeface="Times New Roman" pitchFamily="18" charset="0"/>
                <a:ea typeface="华文楷体" pitchFamily="2" charset="-122"/>
              </a:rPr>
              <a:t>－喂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，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請問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...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在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嗎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？</a:t>
            </a:r>
            <a:endParaRPr lang="zh-CN" sz="28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653" name="Rectangle 3"/>
          <p:cNvSpPr txBox="1">
            <a:spLocks noChangeArrowheads="1"/>
          </p:cNvSpPr>
          <p:nvPr/>
        </p:nvSpPr>
        <p:spPr bwMode="auto">
          <a:xfrm>
            <a:off x="1071563" y="2714625"/>
            <a:ext cx="4643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>
                <a:latin typeface="Times New Roman" pitchFamily="18" charset="0"/>
                <a:ea typeface="华文楷体" pitchFamily="2" charset="-122"/>
              </a:rPr>
              <a:t>－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他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什麼時候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回</a:t>
            </a:r>
            <a:r>
              <a:rPr lang="zh-CN" sz="2800" dirty="0">
                <a:latin typeface="Times New Roman" pitchFamily="18" charset="0"/>
                <a:ea typeface="华文楷体" pitchFamily="2" charset="-122"/>
              </a:rPr>
              <a:t>来？</a:t>
            </a:r>
            <a:endParaRPr lang="zh-CN" sz="28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654" name="Rectangle 3"/>
          <p:cNvSpPr txBox="1">
            <a:spLocks noChangeArrowheads="1"/>
          </p:cNvSpPr>
          <p:nvPr/>
        </p:nvSpPr>
        <p:spPr bwMode="auto">
          <a:xfrm>
            <a:off x="1071563" y="2071688"/>
            <a:ext cx="37147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－对不起，他不在。</a:t>
            </a:r>
            <a:endParaRPr lang="zh-CN" sz="280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655" name="Rectangle 3"/>
          <p:cNvSpPr txBox="1">
            <a:spLocks noChangeArrowheads="1"/>
          </p:cNvSpPr>
          <p:nvPr/>
        </p:nvSpPr>
        <p:spPr bwMode="auto">
          <a:xfrm>
            <a:off x="1071563" y="3429000"/>
            <a:ext cx="71008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－他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(time)</a:t>
            </a:r>
            <a:r>
              <a:rPr lang="zh-CN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以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後</a:t>
            </a:r>
            <a:r>
              <a:rPr lang="zh-CN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才</a:t>
            </a:r>
            <a:r>
              <a:rPr lang="zh-CN" sz="2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回来</a:t>
            </a:r>
            <a:r>
              <a:rPr lang="zh-CN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。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請問</a:t>
            </a:r>
            <a:r>
              <a:rPr lang="zh-CN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您</a:t>
            </a:r>
            <a:r>
              <a:rPr lang="zh-CN" sz="2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是哪位？</a:t>
            </a:r>
            <a:endParaRPr lang="zh-CN" sz="2800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656" name="Rectangle 3"/>
          <p:cNvSpPr txBox="1">
            <a:spLocks noChangeArrowheads="1"/>
          </p:cNvSpPr>
          <p:nvPr/>
        </p:nvSpPr>
        <p:spPr bwMode="auto">
          <a:xfrm>
            <a:off x="1143000" y="4106863"/>
            <a:ext cx="7750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>
                <a:latin typeface="Times New Roman" pitchFamily="18" charset="0"/>
                <a:ea typeface="华文楷体" pitchFamily="2" charset="-122"/>
              </a:rPr>
              <a:t>－我是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... </a:t>
            </a:r>
            <a:r>
              <a:rPr lang="zh-CN" sz="2800" dirty="0">
                <a:latin typeface="Times New Roman" pitchFamily="18" charset="0"/>
                <a:ea typeface="华文楷体" pitchFamily="2" charset="-122"/>
              </a:rPr>
              <a:t>我想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.........................</a:t>
            </a:r>
          </a:p>
          <a:p>
            <a:r>
              <a:rPr lang="zh-CN" altLang="en-US" sz="2800" dirty="0">
                <a:latin typeface="Times New Roman" pitchFamily="18" charset="0"/>
                <a:ea typeface="华文楷体" pitchFamily="2" charset="-122"/>
              </a:rPr>
              <a:t>    </a:t>
            </a:r>
            <a:r>
              <a:rPr 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要是方便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請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他回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來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以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後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给</a:t>
            </a:r>
            <a:r>
              <a:rPr 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電話</a:t>
            </a:r>
            <a:r>
              <a:rPr lang="en-US" altLang="zh-CN" sz="2800" dirty="0" smtClean="0">
                <a:latin typeface="Times New Roman" pitchFamily="18" charset="0"/>
                <a:ea typeface="华文楷体" pitchFamily="2" charset="-122"/>
              </a:rPr>
              <a:t>, 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好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嗎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？</a:t>
            </a:r>
            <a:endParaRPr lang="zh-CN" sz="2800" dirty="0">
              <a:latin typeface="Times New Roman" pitchFamily="18" charset="0"/>
              <a:ea typeface="宋体" pitchFamily="2" charset="-122"/>
            </a:endParaRPr>
          </a:p>
          <a:p>
            <a:endParaRPr lang="en-US" altLang="zh-CN" sz="2800" dirty="0">
              <a:latin typeface="Times New Roman" pitchFamily="18" charset="0"/>
              <a:ea typeface="华文楷体" pitchFamily="2" charset="-122"/>
            </a:endParaRPr>
          </a:p>
          <a:p>
            <a:endParaRPr lang="zh-CN" altLang="zh-CN" sz="28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0" y="5929313"/>
            <a:ext cx="5429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>
                <a:latin typeface="Times New Roman" pitchFamily="18" charset="0"/>
                <a:ea typeface="华文楷体" pitchFamily="2" charset="-122"/>
              </a:rPr>
              <a:t>－我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的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電話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是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xxx-</a:t>
            </a:r>
            <a:r>
              <a:rPr lang="en-US" altLang="zh-CN" sz="2800" dirty="0" err="1">
                <a:latin typeface="Times New Roman" pitchFamily="18" charset="0"/>
                <a:ea typeface="华文楷体" pitchFamily="2" charset="-122"/>
              </a:rPr>
              <a:t>xxxx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。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謝謝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！</a:t>
            </a:r>
            <a:endParaRPr lang="zh-CN" sz="28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43000" y="5214938"/>
            <a:ext cx="5429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－</a:t>
            </a:r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的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電話是幾號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？</a:t>
            </a:r>
            <a:endParaRPr lang="zh-CN" sz="2800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  <p:bldP spid="27656" grpId="0"/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12750"/>
            <a:ext cx="8512175" cy="563563"/>
          </a:xfrm>
        </p:spPr>
        <p:txBody>
          <a:bodyPr/>
          <a:lstStyle/>
          <a:p>
            <a:pPr algn="l" eaLnBrk="1" hangingPunct="1"/>
            <a:r>
              <a:rPr lang="en-US" altLang="zh-CN" sz="3200" i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(Pair work)</a:t>
            </a:r>
            <a:r>
              <a:rPr lang="en-US" altLang="zh-CN" b="1" i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 </a:t>
            </a:r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練習打電話</a:t>
            </a:r>
            <a:r>
              <a:rPr lang="zh-CN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（三）</a:t>
            </a:r>
            <a:endParaRPr lang="en-US" altLang="zh-CN" b="1" dirty="0" smtClean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60419" name="Rectangle 3"/>
          <p:cNvSpPr txBox="1">
            <a:spLocks noChangeArrowheads="1"/>
          </p:cNvSpPr>
          <p:nvPr/>
        </p:nvSpPr>
        <p:spPr bwMode="auto">
          <a:xfrm>
            <a:off x="3214688" y="1143000"/>
            <a:ext cx="30718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(He/she is near by)</a:t>
            </a:r>
            <a:endParaRPr lang="zh-CN" altLang="zh-CN" sz="28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8676" name="Rectangle 3"/>
          <p:cNvSpPr txBox="1">
            <a:spLocks noChangeArrowheads="1"/>
          </p:cNvSpPr>
          <p:nvPr/>
        </p:nvSpPr>
        <p:spPr bwMode="auto">
          <a:xfrm>
            <a:off x="1071563" y="2463800"/>
            <a:ext cx="37147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>
                <a:latin typeface="Times New Roman" pitchFamily="18" charset="0"/>
                <a:ea typeface="华文楷体" pitchFamily="2" charset="-122"/>
              </a:rPr>
              <a:t>－喂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，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請問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...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在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</a:rPr>
              <a:t>嗎</a:t>
            </a:r>
            <a:r>
              <a:rPr lang="zh-CN" sz="2800" dirty="0" smtClean="0">
                <a:latin typeface="Times New Roman" pitchFamily="18" charset="0"/>
                <a:ea typeface="华文楷体" pitchFamily="2" charset="-122"/>
              </a:rPr>
              <a:t>？</a:t>
            </a:r>
            <a:endParaRPr lang="zh-CN" sz="28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8677" name="Rectangle 3"/>
          <p:cNvSpPr txBox="1">
            <a:spLocks noChangeArrowheads="1"/>
          </p:cNvSpPr>
          <p:nvPr/>
        </p:nvSpPr>
        <p:spPr bwMode="auto">
          <a:xfrm>
            <a:off x="1071563" y="3929063"/>
            <a:ext cx="48577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－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請</a:t>
            </a:r>
            <a:r>
              <a:rPr lang="zh-CN" sz="2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等</a:t>
            </a:r>
            <a:r>
              <a:rPr lang="zh-CN" sz="2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一下。我去叫他。</a:t>
            </a:r>
            <a:endParaRPr lang="zh-CN" sz="28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5868144" y="2204864"/>
            <a:ext cx="3024336" cy="172819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再</a:t>
            </a:r>
            <a:r>
              <a:rPr lang="zh-TW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見</a:t>
            </a:r>
            <a:r>
              <a:rPr lang="en-US" altLang="zh-CN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7184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打電話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220" name="矩形 4"/>
          <p:cNvSpPr>
            <a:spLocks noChangeArrowheads="1"/>
          </p:cNvSpPr>
          <p:nvPr/>
        </p:nvSpPr>
        <p:spPr bwMode="auto">
          <a:xfrm>
            <a:off x="1516063" y="1428750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他給誰打電話？</a:t>
            </a:r>
            <a:endParaRPr lang="zh-CN" altLang="en-US" sz="28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9221" name="矩形 5"/>
          <p:cNvSpPr>
            <a:spLocks noChangeArrowheads="1"/>
          </p:cNvSpPr>
          <p:nvPr/>
        </p:nvSpPr>
        <p:spPr bwMode="auto">
          <a:xfrm>
            <a:off x="5857875" y="142875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老師</a:t>
            </a:r>
            <a:endParaRPr lang="zh-CN" altLang="en-US" sz="32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9222" name="矩形 6"/>
          <p:cNvSpPr>
            <a:spLocks noChangeArrowheads="1"/>
          </p:cNvSpPr>
          <p:nvPr/>
        </p:nvSpPr>
        <p:spPr bwMode="auto">
          <a:xfrm>
            <a:off x="2714625" y="5286375"/>
            <a:ext cx="37753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他給老師打電話</a:t>
            </a:r>
            <a:endParaRPr lang="zh-CN" altLang="en-US" sz="4000" dirty="0"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8198" name="Picture 9" descr="G:\PRODUCTION_GENERAL\Image Processing\processed\PRO_IC1_4e_TB_ConvertedImages\JPG 72 DPI-for webscreen\AdobeStock_68353181.jpg"/>
          <p:cNvPicPr>
            <a:picLocks noChangeAspect="1" noChangeArrowheads="1"/>
          </p:cNvPicPr>
          <p:nvPr/>
        </p:nvPicPr>
        <p:blipFill>
          <a:blip r:embed="rId2" cstate="print"/>
          <a:srcRect l="16573" r="36948"/>
          <a:stretch>
            <a:fillRect/>
          </a:stretch>
        </p:blipFill>
        <p:spPr bwMode="auto">
          <a:xfrm>
            <a:off x="1692275" y="1916113"/>
            <a:ext cx="2303463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G:\PRODUCTION_GENERAL\Image Processing\processed\PRO_IC1_4e_TB_ConvertedImages\JPG 72 DPI-for webscreen\AdobeStock_110981347.jpg"/>
          <p:cNvPicPr>
            <a:picLocks noChangeAspect="1" noChangeArrowheads="1"/>
          </p:cNvPicPr>
          <p:nvPr/>
        </p:nvPicPr>
        <p:blipFill>
          <a:blip r:embed="rId3" cstate="print"/>
          <a:srcRect l="20186" t="19760" r="46451" b="18597"/>
          <a:stretch>
            <a:fillRect/>
          </a:stretch>
        </p:blipFill>
        <p:spPr bwMode="auto">
          <a:xfrm>
            <a:off x="5076825" y="1916113"/>
            <a:ext cx="28733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打電話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244" name="矩形 4"/>
          <p:cNvSpPr>
            <a:spLocks noChangeArrowheads="1"/>
          </p:cNvSpPr>
          <p:nvPr/>
        </p:nvSpPr>
        <p:spPr bwMode="auto">
          <a:xfrm>
            <a:off x="1714500" y="1500188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她給誰打電話</a:t>
            </a:r>
            <a:r>
              <a:rPr lang="zh-CN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zh-CN" altLang="en-US" sz="28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0245" name="矩形 5"/>
          <p:cNvSpPr>
            <a:spLocks noChangeArrowheads="1"/>
          </p:cNvSpPr>
          <p:nvPr/>
        </p:nvSpPr>
        <p:spPr bwMode="auto">
          <a:xfrm>
            <a:off x="6357938" y="1500188"/>
            <a:ext cx="1004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医生</a:t>
            </a:r>
            <a:endParaRPr lang="zh-CN" altLang="en-US" sz="320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0246" name="矩形 6"/>
          <p:cNvSpPr>
            <a:spLocks noChangeArrowheads="1"/>
          </p:cNvSpPr>
          <p:nvPr/>
        </p:nvSpPr>
        <p:spPr bwMode="auto">
          <a:xfrm>
            <a:off x="2857500" y="5357813"/>
            <a:ext cx="37753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她給醫生打電話</a:t>
            </a:r>
            <a:endParaRPr lang="zh-CN" altLang="en-US" sz="4000" dirty="0"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9222" name="Picture 8" descr="G:\PRODUCTION_GENERAL\Image Processing\processed\PRO_IC1_4e_TB_ConvertedImages\JPG 72 DPI-for webscreen\AdobeStock_32556202.jpg"/>
          <p:cNvPicPr>
            <a:picLocks noChangeAspect="1" noChangeArrowheads="1"/>
          </p:cNvPicPr>
          <p:nvPr/>
        </p:nvPicPr>
        <p:blipFill>
          <a:blip r:embed="rId2" cstate="print"/>
          <a:srcRect l="37753" r="8968"/>
          <a:stretch>
            <a:fillRect/>
          </a:stretch>
        </p:blipFill>
        <p:spPr bwMode="auto">
          <a:xfrm>
            <a:off x="1835150" y="1989138"/>
            <a:ext cx="25320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G:\PRODUCTION_GENERAL\Image Processing\processed\PRO_IC1_4e_TB_ConvertedImages\JPG 72 DPI-for webscreen\img-how_2.6.jpg"/>
          <p:cNvPicPr>
            <a:picLocks noChangeAspect="1" noChangeArrowheads="1"/>
          </p:cNvPicPr>
          <p:nvPr/>
        </p:nvPicPr>
        <p:blipFill>
          <a:blip r:embed="rId3" cstate="print"/>
          <a:srcRect l="25462" r="34605"/>
          <a:stretch>
            <a:fillRect/>
          </a:stretch>
        </p:blipFill>
        <p:spPr bwMode="auto">
          <a:xfrm>
            <a:off x="5867400" y="2060575"/>
            <a:ext cx="1944688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打電話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268" name="矩形 4"/>
          <p:cNvSpPr>
            <a:spLocks noChangeArrowheads="1"/>
          </p:cNvSpPr>
          <p:nvPr/>
        </p:nvSpPr>
        <p:spPr bwMode="auto">
          <a:xfrm>
            <a:off x="1785938" y="1428750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他給誰打電話？</a:t>
            </a:r>
            <a:endParaRPr lang="zh-CN" altLang="en-US" sz="2800" dirty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1269" name="矩形 5"/>
          <p:cNvSpPr>
            <a:spLocks noChangeArrowheads="1"/>
          </p:cNvSpPr>
          <p:nvPr/>
        </p:nvSpPr>
        <p:spPr bwMode="auto">
          <a:xfrm>
            <a:off x="6215063" y="1428750"/>
            <a:ext cx="1416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女朋友</a:t>
            </a:r>
            <a:endParaRPr lang="zh-CN" altLang="en-US" sz="320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1270" name="矩形 6"/>
          <p:cNvSpPr>
            <a:spLocks noChangeArrowheads="1"/>
          </p:cNvSpPr>
          <p:nvPr/>
        </p:nvSpPr>
        <p:spPr bwMode="auto">
          <a:xfrm>
            <a:off x="3000375" y="5429250"/>
            <a:ext cx="42883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給女朋友打電話</a:t>
            </a:r>
            <a:endParaRPr lang="zh-CN" altLang="en-US" sz="4000" dirty="0"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10246" name="Picture 8" descr="G:\PRODUCTION_GENERAL\Image Processing\processed\PRO_IC1_4e_TB_ConvertedImages\JPG 72 DPI-for webscreen\AdobeStock_92808344.jpg"/>
          <p:cNvPicPr>
            <a:picLocks noChangeAspect="1" noChangeArrowheads="1"/>
          </p:cNvPicPr>
          <p:nvPr/>
        </p:nvPicPr>
        <p:blipFill>
          <a:blip r:embed="rId3" cstate="print"/>
          <a:srcRect l="21014" t="16150" r="41032" b="28477"/>
          <a:stretch>
            <a:fillRect/>
          </a:stretch>
        </p:blipFill>
        <p:spPr bwMode="auto">
          <a:xfrm>
            <a:off x="1619250" y="2060575"/>
            <a:ext cx="3097213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G:\PRODUCTION_GENERAL\Image Processing\processed\PRO_IC1_4e_TB_ConvertedImages\JPG 72 DPI-for webscreen\img-how_4.1.jpg"/>
          <p:cNvPicPr>
            <a:picLocks noChangeAspect="1" noChangeArrowheads="1"/>
          </p:cNvPicPr>
          <p:nvPr/>
        </p:nvPicPr>
        <p:blipFill>
          <a:blip r:embed="rId4" cstate="print"/>
          <a:srcRect l="34972" t="23740" r="15977" b="9555"/>
          <a:stretch>
            <a:fillRect/>
          </a:stretch>
        </p:blipFill>
        <p:spPr bwMode="auto">
          <a:xfrm>
            <a:off x="5508625" y="2133600"/>
            <a:ext cx="29448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打電話</a:t>
            </a:r>
            <a:endParaRPr lang="en-US" altLang="zh-CN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270" name="矩形 6"/>
          <p:cNvSpPr>
            <a:spLocks noChangeArrowheads="1"/>
          </p:cNvSpPr>
          <p:nvPr/>
        </p:nvSpPr>
        <p:spPr bwMode="auto">
          <a:xfrm>
            <a:off x="1000125" y="3143250"/>
            <a:ext cx="80724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Sub</a:t>
            </a:r>
            <a:r>
              <a:rPr lang="en-US" altLang="zh-CN" sz="66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.(</a:t>
            </a:r>
            <a:r>
              <a:rPr lang="zh-TW" altLang="en-US" sz="66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給</a:t>
            </a:r>
            <a:r>
              <a:rPr lang="en-US" altLang="zh-CN" sz="66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…)</a:t>
            </a:r>
            <a:r>
              <a:rPr lang="zh-TW" altLang="en-US" sz="6600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打電話</a:t>
            </a:r>
            <a:endParaRPr lang="zh-CN" altLang="en-US" sz="6600" dirty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theme/theme1.xml><?xml version="1.0" encoding="utf-8"?>
<a:theme xmlns:a="http://schemas.openxmlformats.org/drawingml/2006/main" name="156TGp_genaral_light_v2">
  <a:themeElements>
    <a:clrScheme name="156TGp_genaral_light_v2 3">
      <a:dk1>
        <a:srgbClr val="000000"/>
      </a:dk1>
      <a:lt1>
        <a:srgbClr val="FFFFFF"/>
      </a:lt1>
      <a:dk2>
        <a:srgbClr val="173D89"/>
      </a:dk2>
      <a:lt2>
        <a:srgbClr val="969696"/>
      </a:lt2>
      <a:accent1>
        <a:srgbClr val="9181E1"/>
      </a:accent1>
      <a:accent2>
        <a:srgbClr val="4CD2AF"/>
      </a:accent2>
      <a:accent3>
        <a:srgbClr val="FFFFFF"/>
      </a:accent3>
      <a:accent4>
        <a:srgbClr val="000000"/>
      </a:accent4>
      <a:accent5>
        <a:srgbClr val="C7C1EE"/>
      </a:accent5>
      <a:accent6>
        <a:srgbClr val="44BE9E"/>
      </a:accent6>
      <a:hlink>
        <a:srgbClr val="5FB6F1"/>
      </a:hlink>
      <a:folHlink>
        <a:srgbClr val="94B1EC"/>
      </a:folHlink>
    </a:clrScheme>
    <a:fontScheme name="156TGp_genaral_light_v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6TGp_genaral_light_v2 1">
        <a:dk1>
          <a:srgbClr val="000000"/>
        </a:dk1>
        <a:lt1>
          <a:srgbClr val="FFFFFF"/>
        </a:lt1>
        <a:dk2>
          <a:srgbClr val="7E6256"/>
        </a:dk2>
        <a:lt2>
          <a:srgbClr val="969696"/>
        </a:lt2>
        <a:accent1>
          <a:srgbClr val="E4CF84"/>
        </a:accent1>
        <a:accent2>
          <a:srgbClr val="92A5E0"/>
        </a:accent2>
        <a:accent3>
          <a:srgbClr val="FFFFFF"/>
        </a:accent3>
        <a:accent4>
          <a:srgbClr val="000000"/>
        </a:accent4>
        <a:accent5>
          <a:srgbClr val="EFE4C2"/>
        </a:accent5>
        <a:accent6>
          <a:srgbClr val="8495CB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TGp_genaral_light_v2 2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8DB1F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FA0D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6TGp_genaral_light_v2 3">
        <a:dk1>
          <a:srgbClr val="000000"/>
        </a:dk1>
        <a:lt1>
          <a:srgbClr val="FFFFFF"/>
        </a:lt1>
        <a:dk2>
          <a:srgbClr val="173D89"/>
        </a:dk2>
        <a:lt2>
          <a:srgbClr val="969696"/>
        </a:lt2>
        <a:accent1>
          <a:srgbClr val="9181E1"/>
        </a:accent1>
        <a:accent2>
          <a:srgbClr val="4CD2AF"/>
        </a:accent2>
        <a:accent3>
          <a:srgbClr val="FFFFFF"/>
        </a:accent3>
        <a:accent4>
          <a:srgbClr val="000000"/>
        </a:accent4>
        <a:accent5>
          <a:srgbClr val="C7C1EE"/>
        </a:accent5>
        <a:accent6>
          <a:srgbClr val="44BE9E"/>
        </a:accent6>
        <a:hlink>
          <a:srgbClr val="5FB6F1"/>
        </a:hlink>
        <a:folHlink>
          <a:srgbClr val="94B1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156TGp_genaral_light_v2</Template>
  <TotalTime>620</TotalTime>
  <Words>1882</Words>
  <Application>Microsoft Office PowerPoint</Application>
  <PresentationFormat>On-screen Show (4:3)</PresentationFormat>
  <Paragraphs>260</Paragraphs>
  <Slides>58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楷体_GB2312</vt:lpstr>
      <vt:lpstr>宋体</vt:lpstr>
      <vt:lpstr>华文楷体</vt:lpstr>
      <vt:lpstr>Arial</vt:lpstr>
      <vt:lpstr>Calibri</vt:lpstr>
      <vt:lpstr>Tahoma</vt:lpstr>
      <vt:lpstr>Times New Roman</vt:lpstr>
      <vt:lpstr>Verdana</vt:lpstr>
      <vt:lpstr>Wingdings</vt:lpstr>
      <vt:lpstr>156TGp_genaral_light_v2</vt:lpstr>
      <vt:lpstr>Lesson 6 約時間</vt:lpstr>
      <vt:lpstr>Contents</vt:lpstr>
      <vt:lpstr>打電話</vt:lpstr>
      <vt:lpstr>打電話</vt:lpstr>
      <vt:lpstr>打电话</vt:lpstr>
      <vt:lpstr>打電話</vt:lpstr>
      <vt:lpstr>打電話</vt:lpstr>
      <vt:lpstr>打電話</vt:lpstr>
      <vt:lpstr>打電話</vt:lpstr>
      <vt:lpstr>打電話</vt:lpstr>
      <vt:lpstr>打電話</vt:lpstr>
      <vt:lpstr>打電話</vt:lpstr>
      <vt:lpstr>打電話</vt:lpstr>
      <vt:lpstr>打電話</vt:lpstr>
      <vt:lpstr>打电话</vt:lpstr>
      <vt:lpstr>... 給...VO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Radicals Review</vt:lpstr>
      <vt:lpstr>别V</vt:lpstr>
      <vt:lpstr>别V</vt:lpstr>
      <vt:lpstr>别V</vt:lpstr>
      <vt:lpstr>别V</vt:lpstr>
      <vt:lpstr>别V</vt:lpstr>
      <vt:lpstr>得V</vt:lpstr>
      <vt:lpstr>得V</vt:lpstr>
      <vt:lpstr>得V</vt:lpstr>
      <vt:lpstr>得V</vt:lpstr>
      <vt:lpstr>得V</vt:lpstr>
      <vt:lpstr>Directional Complement  (V+来 / V+去)</vt:lpstr>
      <vt:lpstr>Directional Complement  (V+来 / V+去)</vt:lpstr>
      <vt:lpstr>Directional Complement  (V+來 / V+去)</vt:lpstr>
      <vt:lpstr>知道 &amp; 認識</vt:lpstr>
      <vt:lpstr>知道 &amp; 認識</vt:lpstr>
      <vt:lpstr>知道 &amp; 認識</vt:lpstr>
      <vt:lpstr>(Pair work)     練習打電話（一）</vt:lpstr>
      <vt:lpstr>(Pair work)     練習打電話（二）</vt:lpstr>
      <vt:lpstr>(Pair work)     練習打電話（三）</vt:lpstr>
      <vt:lpstr>PowerPoint Presentation</vt:lpstr>
    </vt:vector>
  </TitlesOfParts>
  <Company>Tongji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liangduan</dc:creator>
  <cp:lastModifiedBy>Lotus Perry</cp:lastModifiedBy>
  <cp:revision>145</cp:revision>
  <dcterms:created xsi:type="dcterms:W3CDTF">2008-11-16T12:53:02Z</dcterms:created>
  <dcterms:modified xsi:type="dcterms:W3CDTF">2021-02-16T18:06:57Z</dcterms:modified>
</cp:coreProperties>
</file>