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55"/>
  </p:notesMasterIdLst>
  <p:handoutMasterIdLst>
    <p:handoutMasterId r:id="rId56"/>
  </p:handoutMasterIdLst>
  <p:sldIdLst>
    <p:sldId id="256" r:id="rId3"/>
    <p:sldId id="277" r:id="rId4"/>
    <p:sldId id="283" r:id="rId5"/>
    <p:sldId id="291" r:id="rId6"/>
    <p:sldId id="295" r:id="rId7"/>
    <p:sldId id="297" r:id="rId8"/>
    <p:sldId id="298" r:id="rId9"/>
    <p:sldId id="292" r:id="rId10"/>
    <p:sldId id="293" r:id="rId11"/>
    <p:sldId id="299" r:id="rId12"/>
    <p:sldId id="294" r:id="rId13"/>
    <p:sldId id="301" r:id="rId14"/>
    <p:sldId id="303" r:id="rId15"/>
    <p:sldId id="304" r:id="rId16"/>
    <p:sldId id="305" r:id="rId17"/>
    <p:sldId id="307" r:id="rId18"/>
    <p:sldId id="306" r:id="rId19"/>
    <p:sldId id="309" r:id="rId20"/>
    <p:sldId id="330" r:id="rId21"/>
    <p:sldId id="328" r:id="rId22"/>
    <p:sldId id="329" r:id="rId23"/>
    <p:sldId id="351" r:id="rId24"/>
    <p:sldId id="352" r:id="rId25"/>
    <p:sldId id="319" r:id="rId26"/>
    <p:sldId id="320" r:id="rId27"/>
    <p:sldId id="313" r:id="rId28"/>
    <p:sldId id="314" r:id="rId29"/>
    <p:sldId id="321" r:id="rId30"/>
    <p:sldId id="315" r:id="rId31"/>
    <p:sldId id="316" r:id="rId32"/>
    <p:sldId id="353" r:id="rId33"/>
    <p:sldId id="354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3" r:id="rId44"/>
    <p:sldId id="355" r:id="rId45"/>
    <p:sldId id="356" r:id="rId46"/>
    <p:sldId id="344" r:id="rId47"/>
    <p:sldId id="346" r:id="rId48"/>
    <p:sldId id="347" r:id="rId49"/>
    <p:sldId id="348" r:id="rId50"/>
    <p:sldId id="349" r:id="rId51"/>
    <p:sldId id="350" r:id="rId52"/>
    <p:sldId id="357" r:id="rId53"/>
    <p:sldId id="317" r:id="rId5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00"/>
    <a:srgbClr val="CBFDC7"/>
    <a:srgbClr val="ACE7FA"/>
    <a:srgbClr val="808080"/>
    <a:srgbClr val="CC0000"/>
    <a:srgbClr val="FF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95" autoAdjust="0"/>
    <p:restoredTop sz="86387" autoAdjust="0"/>
  </p:normalViewPr>
  <p:slideViewPr>
    <p:cSldViewPr>
      <p:cViewPr varScale="1">
        <p:scale>
          <a:sx n="63" d="100"/>
          <a:sy n="63" d="100"/>
        </p:scale>
        <p:origin x="11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3661D58-2FFF-43F1-A100-695065D858BF}" type="datetimeFigureOut">
              <a:rPr lang="en-US"/>
              <a:pPr>
                <a:defRPr/>
              </a:pPr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91E1A59-1A96-4BB2-83A4-388A00E90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84F42B2C-6B75-4C86-93CA-BC6EEFB261A7}" type="datetimeFigureOut">
              <a:rPr lang="en-US" altLang="zh-CN"/>
              <a:pPr>
                <a:defRPr/>
              </a:pPr>
              <a:t>1/23/2021</a:t>
            </a:fld>
            <a:endParaRPr lang="en-US" altLang="zh-CN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12CD0924-8920-42F4-B210-408C7159B45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:\PRODUCTION_GENERAL\Image Processing\processed\PRO_IC1_4e_TB_ConvertedImages\JPG 72 DPI-for webscreen\Groupofteensmakingactivitiesinanurbanare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2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5372100"/>
            <a:ext cx="6934200" cy="5969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6477000"/>
            <a:ext cx="2133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gray">
          <a:xfrm>
            <a:off x="3124200" y="6477000"/>
            <a:ext cx="2895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fld id="{1FF07ED9-4CD5-4223-85B9-E8C34D118D1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96925-8838-4FDB-AA5E-DA2FEB09CF3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53200" y="533400"/>
            <a:ext cx="2057400" cy="56308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6019800" cy="56308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E620A-36DF-4742-B3DE-31C1B3A2CAE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2450" y="533400"/>
            <a:ext cx="6838950" cy="563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81000" y="1447800"/>
            <a:ext cx="8229600" cy="47164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73D65-4E93-453A-B87C-25A64ADFAE3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G:\PRODUCTION_GENERAL\Image Processing\processed\PRO_IC1_4e_TB_ConvertedImages\JPG 72 DPI-for webscreen\Groupofteensmakingactivitiesinanurbanare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2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5372100"/>
            <a:ext cx="6934200" cy="5969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fld id="{1CA5CC04-0534-4D59-956C-414E515B01D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35630-78AF-4EF0-B632-050D28CCD97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1592C-E7FC-4A69-821E-5E0D525835A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522F1-D2C2-48A3-9EEE-F9F1C3544BB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38600" cy="4716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038600" cy="4716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6EF9-8A46-4DED-A71A-3D65E3EF95A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15885-B8D3-4DD4-8539-58A587DE276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1C098-75E2-43A8-B029-4545B495195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A9B50-BD0F-47D2-84AD-15056DFD7B6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0039-6CA0-4813-BD23-53D95A9CE6D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5F4B0-B47A-4DC7-AC56-6A6405CAF5E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38600" cy="4716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038600" cy="4716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6B2E6-DAA7-4BBF-816A-A7F6C66801B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5191A-17F1-4798-8CAD-B8338EAC714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969BD-8ED8-4FBB-81A6-80323FF89D9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6715C-9EFC-4687-9CA4-5106DFCCE15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0826B-AFA5-4A28-9B8C-FFD841A530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73684-7416-480C-BEB4-C029DED150A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81000" y="1447800"/>
            <a:ext cx="8229600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81000" y="63087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  <a:ea typeface="宋体" charset="-122"/>
              </a:defRPr>
            </a:lvl1pPr>
          </a:lstStyle>
          <a:p>
            <a:pPr>
              <a:defRPr/>
            </a:pPr>
            <a:fld id="{C21A538B-4359-4041-BD7B-6B7BCAF0529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52450" y="533400"/>
            <a:ext cx="68389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1066800" y="5562600"/>
            <a:ext cx="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8" name="Line 24"/>
          <p:cNvSpPr>
            <a:spLocks noChangeShapeType="1"/>
          </p:cNvSpPr>
          <p:nvPr/>
        </p:nvSpPr>
        <p:spPr bwMode="auto">
          <a:xfrm>
            <a:off x="1066800" y="6019800"/>
            <a:ext cx="77724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2052" name="Picture 25" descr="06_icon_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4975" y="4724400"/>
            <a:ext cx="13176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81000" y="1447800"/>
            <a:ext cx="8229600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52450" y="533400"/>
            <a:ext cx="68389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77000"/>
            <a:ext cx="2133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77000"/>
            <a:ext cx="2895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77000"/>
            <a:ext cx="2133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F5D878F-FC6D-414F-836C-85A7D172ACA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7" r:id="rId8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  <a:ea typeface="宋体" pitchFamily="2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  <a:ea typeface="宋体" pitchFamily="2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  <a:ea typeface="宋体" pitchFamily="2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  <a:ea typeface="宋体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  <a:ea typeface="宋体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  <a:ea typeface="宋体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  <a:ea typeface="宋体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" Target="slide3.xml"/><Relationship Id="rId7" Type="http://schemas.openxmlformats.org/officeDocument/2006/relationships/slide" Target="slide2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3.xml"/><Relationship Id="rId4" Type="http://schemas.openxmlformats.org/officeDocument/2006/relationships/slide" Target="slide11.xml"/><Relationship Id="rId9" Type="http://schemas.openxmlformats.org/officeDocument/2006/relationships/slide" Target="slide4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050" y="692150"/>
            <a:ext cx="6248400" cy="596900"/>
          </a:xfrm>
        </p:spPr>
        <p:txBody>
          <a:bodyPr/>
          <a:lstStyle/>
          <a:p>
            <a:pPr eaLnBrk="1" hangingPunct="1"/>
            <a:r>
              <a:rPr lang="en-US" altLang="zh-CN" sz="6000" smtClean="0">
                <a:solidFill>
                  <a:srgbClr val="990000"/>
                </a:solidFill>
                <a:ea typeface="宋体" pitchFamily="2" charset="-122"/>
              </a:rPr>
              <a:t>Lesson 5</a:t>
            </a:r>
            <a:br>
              <a:rPr lang="en-US" altLang="zh-CN" sz="6000" smtClean="0">
                <a:solidFill>
                  <a:srgbClr val="990000"/>
                </a:solidFill>
                <a:ea typeface="宋体" pitchFamily="2" charset="-122"/>
              </a:rPr>
            </a:br>
            <a:r>
              <a:rPr lang="zh-CN" altLang="en-US" sz="6000" smtClean="0">
                <a:solidFill>
                  <a:srgbClr val="990000"/>
                </a:solidFill>
                <a:ea typeface="宋体" pitchFamily="2" charset="-122"/>
              </a:rPr>
              <a:t>看朋友</a:t>
            </a:r>
            <a:endParaRPr lang="en-US" altLang="zh-CN" sz="6000" smtClean="0">
              <a:solidFill>
                <a:srgbClr val="990000"/>
              </a:solidFill>
              <a:ea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88113"/>
            <a:ext cx="35131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© Cheng &amp;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Tsui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Company,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latin typeface="Times New Roman" pitchFamily="18" charset="0"/>
                <a:ea typeface="华文楷体" pitchFamily="2" charset="-122"/>
              </a:rPr>
              <a:t>Can you read these correctly?</a:t>
            </a:r>
            <a:r>
              <a:rPr lang="en-US" altLang="zh-CN" smtClean="0">
                <a:solidFill>
                  <a:schemeClr val="tx2"/>
                </a:solidFill>
                <a:ea typeface="宋体" pitchFamily="2" charset="-122"/>
              </a:rPr>
              <a:t/>
            </a:r>
            <a:br>
              <a:rPr lang="en-US" altLang="zh-CN" smtClean="0">
                <a:solidFill>
                  <a:schemeClr val="tx2"/>
                </a:solidFill>
                <a:ea typeface="宋体" pitchFamily="2" charset="-122"/>
              </a:rPr>
            </a:br>
            <a:endParaRPr lang="en-US" altLang="zh-CN" sz="1400" smtClean="0">
              <a:solidFill>
                <a:schemeClr val="tx2"/>
              </a:solidFill>
              <a:ea typeface="宋体" pitchFamily="2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1571625" y="2357438"/>
            <a:ext cx="5786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8800" dirty="0" smtClean="0">
                <a:latin typeface="Times New Roman" pitchFamily="18" charset="0"/>
                <a:ea typeface="华文楷体" pitchFamily="2" charset="-122"/>
              </a:rPr>
              <a:t>音</a:t>
            </a:r>
            <a:r>
              <a:rPr lang="zh-TW" altLang="en-US" sz="8800" b="1" dirty="0" smtClean="0">
                <a:latin typeface="Times New Roman" pitchFamily="18" charset="0"/>
                <a:ea typeface="华文楷体" pitchFamily="2" charset="-122"/>
              </a:rPr>
              <a:t>樂</a:t>
            </a:r>
            <a:r>
              <a:rPr lang="zh-CN" altLang="en-US" sz="8800" dirty="0" smtClean="0">
                <a:latin typeface="Times New Roman" pitchFamily="18" charset="0"/>
                <a:ea typeface="华文楷体" pitchFamily="2" charset="-122"/>
              </a:rPr>
              <a:t> </a:t>
            </a:r>
            <a:r>
              <a:rPr lang="en-US" altLang="zh-CN" sz="8800" dirty="0">
                <a:latin typeface="Times New Roman" pitchFamily="18" charset="0"/>
                <a:ea typeface="华文楷体" pitchFamily="2" charset="-122"/>
              </a:rPr>
              <a:t>/ </a:t>
            </a:r>
            <a:r>
              <a:rPr lang="zh-CN" sz="8800" dirty="0" smtClean="0">
                <a:latin typeface="Times New Roman" pitchFamily="18" charset="0"/>
                <a:ea typeface="华文楷体" pitchFamily="2" charset="-122"/>
              </a:rPr>
              <a:t>可</a:t>
            </a:r>
            <a:r>
              <a:rPr lang="zh-TW" altLang="en-US" sz="8800" b="1" dirty="0" smtClean="0">
                <a:latin typeface="Times New Roman" pitchFamily="18" charset="0"/>
                <a:ea typeface="华文楷体" pitchFamily="2" charset="-122"/>
              </a:rPr>
              <a:t>樂</a:t>
            </a:r>
            <a:r>
              <a:rPr lang="en-US" altLang="zh-CN" sz="8800" b="1" dirty="0">
                <a:solidFill>
                  <a:schemeClr val="tx2"/>
                </a:solidFill>
                <a:latin typeface="Verdana" pitchFamily="34" charset="0"/>
                <a:ea typeface="宋体" pitchFamily="2" charset="-122"/>
              </a:rPr>
              <a:t/>
            </a:r>
            <a:br>
              <a:rPr lang="en-US" altLang="zh-CN" sz="8800" b="1" dirty="0">
                <a:solidFill>
                  <a:schemeClr val="tx2"/>
                </a:solidFill>
                <a:latin typeface="Verdana" pitchFamily="34" charset="0"/>
                <a:ea typeface="宋体" pitchFamily="2" charset="-122"/>
              </a:rPr>
            </a:br>
            <a:endParaRPr lang="en-US" altLang="zh-CN" sz="8800" b="1" dirty="0">
              <a:solidFill>
                <a:schemeClr val="tx2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1643063" y="4071938"/>
            <a:ext cx="57864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6000">
                <a:latin typeface="Times New Roman" pitchFamily="18" charset="0"/>
                <a:ea typeface="华文楷体" pitchFamily="2" charset="-122"/>
              </a:rPr>
              <a:t>yīn</a:t>
            </a:r>
            <a:r>
              <a:rPr lang="en-US" altLang="zh-CN" sz="6000" b="1">
                <a:latin typeface="Times New Roman" pitchFamily="18" charset="0"/>
                <a:ea typeface="华文楷体" pitchFamily="2" charset="-122"/>
              </a:rPr>
              <a:t>yuè</a:t>
            </a:r>
            <a:r>
              <a:rPr lang="en-US" altLang="zh-CN" sz="6000">
                <a:latin typeface="Times New Roman" pitchFamily="18" charset="0"/>
                <a:ea typeface="华文楷体" pitchFamily="2" charset="-122"/>
              </a:rPr>
              <a:t> / kě</a:t>
            </a:r>
            <a:r>
              <a:rPr lang="en-US" altLang="zh-CN" sz="6000" b="1">
                <a:latin typeface="Times New Roman" pitchFamily="18" charset="0"/>
                <a:ea typeface="华文楷体" pitchFamily="2" charset="-122"/>
              </a:rPr>
              <a:t>lè</a:t>
            </a:r>
            <a:r>
              <a:rPr lang="en-US" altLang="zh-CN" sz="6000" b="1">
                <a:solidFill>
                  <a:schemeClr val="tx2"/>
                </a:solidFill>
                <a:latin typeface="Verdana" pitchFamily="34" charset="0"/>
                <a:ea typeface="宋体" pitchFamily="2" charset="-122"/>
              </a:rPr>
              <a:t/>
            </a:r>
            <a:br>
              <a:rPr lang="en-US" altLang="zh-CN" sz="6000" b="1">
                <a:solidFill>
                  <a:schemeClr val="tx2"/>
                </a:solidFill>
                <a:latin typeface="Verdana" pitchFamily="34" charset="0"/>
                <a:ea typeface="宋体" pitchFamily="2" charset="-122"/>
              </a:rPr>
            </a:br>
            <a:endParaRPr lang="en-US" altLang="zh-CN" sz="6000" b="1">
              <a:solidFill>
                <a:schemeClr val="tx2"/>
              </a:solidFill>
              <a:latin typeface="Verdana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Adjective used as predicate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5713" y="1285875"/>
            <a:ext cx="7673975" cy="1000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CN" sz="4800" b="0" dirty="0" smtClean="0">
                <a:solidFill>
                  <a:schemeClr val="tx1"/>
                </a:solidFill>
                <a:latin typeface="Times New Roman" pitchFamily="18" charset="0"/>
                <a:ea typeface="华文楷体" pitchFamily="2" charset="-122"/>
              </a:rPr>
              <a:t>你</a:t>
            </a:r>
            <a:r>
              <a:rPr lang="zh-TW" altLang="en-US" sz="4800" b="0" dirty="0" smtClean="0">
                <a:solidFill>
                  <a:schemeClr val="tx1"/>
                </a:solidFill>
                <a:latin typeface="Times New Roman" pitchFamily="18" charset="0"/>
                <a:ea typeface="华文楷体" pitchFamily="2" charset="-122"/>
              </a:rPr>
              <a:t>們</a:t>
            </a:r>
            <a:r>
              <a:rPr lang="zh-CN" sz="4800" b="0" dirty="0" smtClean="0">
                <a:solidFill>
                  <a:schemeClr val="tx1"/>
                </a:solidFill>
                <a:latin typeface="Times New Roman" pitchFamily="18" charset="0"/>
                <a:ea typeface="华文楷体" pitchFamily="2" charset="-122"/>
              </a:rPr>
              <a:t>家</a:t>
            </a:r>
            <a:r>
              <a:rPr lang="zh-CN" sz="4800" b="0" dirty="0" smtClean="0">
                <a:solidFill>
                  <a:schemeClr val="tx1"/>
                </a:solidFill>
                <a:latin typeface="Times New Roman" pitchFamily="18" charset="0"/>
                <a:ea typeface="华文楷体" pitchFamily="2" charset="-122"/>
              </a:rPr>
              <a:t>很大，也很漂亮。</a:t>
            </a:r>
            <a:r>
              <a:rPr lang="en-US" altLang="zh-CN" sz="4800" b="0" dirty="0" smtClean="0">
                <a:solidFill>
                  <a:schemeClr val="tx1"/>
                </a:solidFill>
                <a:latin typeface="Times New Roman" pitchFamily="18" charset="0"/>
                <a:ea typeface="华文楷体" pitchFamily="2" charset="-122"/>
              </a:rPr>
              <a:t/>
            </a:r>
            <a:br>
              <a:rPr lang="en-US" altLang="zh-CN" sz="4800" b="0" dirty="0" smtClean="0">
                <a:solidFill>
                  <a:schemeClr val="tx1"/>
                </a:solidFill>
                <a:latin typeface="Times New Roman" pitchFamily="18" charset="0"/>
                <a:ea typeface="华文楷体" pitchFamily="2" charset="-122"/>
              </a:rPr>
            </a:br>
            <a:endParaRPr lang="en-US" altLang="zh-CN" sz="4800" b="0" dirty="0" smtClean="0">
              <a:solidFill>
                <a:schemeClr val="tx1"/>
              </a:solidFill>
              <a:latin typeface="Times New Roman" pitchFamily="18" charset="0"/>
              <a:ea typeface="华文楷体" pitchFamily="2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928688" y="5500688"/>
            <a:ext cx="7143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Aft>
                <a:spcPts val="0"/>
              </a:spcAft>
              <a:defRPr/>
            </a:pPr>
            <a:r>
              <a:rPr lang="en-US" sz="4800" dirty="0">
                <a:latin typeface="Times New Roman"/>
                <a:ea typeface="华文楷体"/>
              </a:rPr>
              <a:t>Sub. </a:t>
            </a:r>
            <a:r>
              <a:rPr lang="zh-TW" sz="4800" dirty="0">
                <a:latin typeface="Times New Roman"/>
                <a:ea typeface="华文楷体"/>
                <a:cs typeface="Times New Roman"/>
              </a:rPr>
              <a:t>很</a:t>
            </a:r>
            <a:r>
              <a:rPr lang="en-US" sz="4800" dirty="0">
                <a:latin typeface="Times New Roman"/>
                <a:ea typeface="华文楷体"/>
              </a:rPr>
              <a:t> Adj.  /  Sub. </a:t>
            </a:r>
            <a:r>
              <a:rPr lang="zh-TW" sz="4800" dirty="0">
                <a:latin typeface="Times New Roman"/>
                <a:ea typeface="华文楷体"/>
                <a:cs typeface="Times New Roman"/>
              </a:rPr>
              <a:t>不</a:t>
            </a:r>
            <a:r>
              <a:rPr lang="en-US" sz="4800" dirty="0">
                <a:latin typeface="Times New Roman"/>
                <a:ea typeface="华文楷体"/>
              </a:rPr>
              <a:t> Adj.</a:t>
            </a:r>
            <a:r>
              <a:rPr lang="en-US" altLang="zh-CN" sz="4800" b="1" kern="0" dirty="0">
                <a:solidFill>
                  <a:schemeClr val="tx2"/>
                </a:solidFill>
                <a:latin typeface="+mn-lt"/>
                <a:ea typeface="宋体" charset="-122"/>
              </a:rPr>
              <a:t/>
            </a:r>
            <a:br>
              <a:rPr lang="en-US" altLang="zh-CN" sz="4800" b="1" kern="0" dirty="0">
                <a:solidFill>
                  <a:schemeClr val="tx2"/>
                </a:solidFill>
                <a:latin typeface="+mn-lt"/>
                <a:ea typeface="宋体" charset="-122"/>
              </a:rPr>
            </a:br>
            <a:endParaRPr lang="en-US" altLang="zh-CN" sz="4800" b="1" kern="0" dirty="0">
              <a:solidFill>
                <a:schemeClr val="tx2"/>
              </a:solidFill>
              <a:latin typeface="+mn-lt"/>
              <a:ea typeface="宋体" charset="-122"/>
            </a:endParaRPr>
          </a:p>
        </p:txBody>
      </p:sp>
      <p:pic>
        <p:nvPicPr>
          <p:cNvPr id="16389" name="Picture 6" descr="G:\PRODUCTION_GENERAL\Image Processing\processed\PRO_IC1_4e_TB_ConvertedImages\JPG 72 DPI-for webscreen\AdobeStock_27784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133600"/>
            <a:ext cx="4824412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Adjective used as predicate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2000250"/>
            <a:ext cx="7673975" cy="78581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3600" b="0" dirty="0" smtClean="0">
                <a:solidFill>
                  <a:schemeClr val="tx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那兒不</a:t>
            </a:r>
            <a:r>
              <a:rPr lang="zh-CN" sz="3600" b="0" dirty="0" smtClean="0">
                <a:solidFill>
                  <a:schemeClr val="tx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大，</a:t>
            </a:r>
            <a:r>
              <a:rPr lang="zh-TW" altLang="en-US" sz="3600" b="0" dirty="0" smtClean="0">
                <a:solidFill>
                  <a:schemeClr val="tx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可是</a:t>
            </a:r>
            <a:r>
              <a:rPr lang="zh-CN" sz="3600" b="0" dirty="0" smtClean="0">
                <a:solidFill>
                  <a:schemeClr val="tx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很</a:t>
            </a:r>
            <a:r>
              <a:rPr lang="zh-CN" sz="3600" b="0" dirty="0" smtClean="0">
                <a:solidFill>
                  <a:schemeClr val="tx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漂亮</a:t>
            </a:r>
            <a:r>
              <a:rPr lang="zh-CN" sz="3600" b="0" dirty="0" smtClean="0">
                <a:solidFill>
                  <a:schemeClr val="tx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r>
              <a:rPr lang="en-US" altLang="zh-CN" sz="3600" b="0" dirty="0" smtClean="0">
                <a:solidFill>
                  <a:schemeClr val="tx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/>
            </a:r>
            <a:br>
              <a:rPr lang="en-US" altLang="zh-CN" sz="3600" b="0" dirty="0" smtClean="0">
                <a:solidFill>
                  <a:schemeClr val="tx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</a:br>
            <a:endParaRPr lang="en-US" altLang="zh-CN" sz="3600" b="0" dirty="0" smtClean="0">
              <a:solidFill>
                <a:schemeClr val="tx1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928688" y="3000375"/>
            <a:ext cx="7143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</a:t>
            </a:r>
            <a:r>
              <a:rPr lang="zh-TW" altLang="en-US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們</a:t>
            </a:r>
            <a:r>
              <a:rPr lang="zh-CN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的</a:t>
            </a:r>
            <a:r>
              <a:rPr lang="zh-TW" altLang="en-US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學</a:t>
            </a:r>
            <a:r>
              <a:rPr lang="zh-CN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校</a:t>
            </a:r>
            <a:r>
              <a:rPr lang="zh-CN" sz="36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漂</a:t>
            </a:r>
            <a:r>
              <a:rPr lang="zh-CN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亮</a:t>
            </a:r>
            <a:r>
              <a:rPr lang="zh-TW" altLang="en-US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嗎</a:t>
            </a:r>
            <a:r>
              <a:rPr lang="zh-CN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？</a:t>
            </a:r>
            <a:endParaRPr lang="en-US" altLang="zh-CN" sz="3600" b="1" dirty="0">
              <a:solidFill>
                <a:schemeClr val="tx2"/>
              </a:solidFill>
              <a:latin typeface="Verdana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928688" y="3929063"/>
            <a:ext cx="7143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altLang="en-US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</a:t>
            </a:r>
            <a:r>
              <a:rPr lang="zh-TW" altLang="en-US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週末</a:t>
            </a:r>
            <a:r>
              <a:rPr lang="zh-CN" altLang="en-US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不</a:t>
            </a:r>
            <a:r>
              <a:rPr lang="zh-CN" altLang="en-US" sz="36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忙。</a:t>
            </a:r>
            <a:r>
              <a:rPr lang="zh-CN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你</a:t>
            </a:r>
            <a:r>
              <a:rPr lang="zh-TW" altLang="en-US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週末</a:t>
            </a:r>
            <a:r>
              <a:rPr lang="zh-CN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忙</a:t>
            </a:r>
            <a:r>
              <a:rPr lang="zh-TW" altLang="en-US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嗎</a:t>
            </a:r>
            <a:r>
              <a:rPr lang="zh-CN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？</a:t>
            </a:r>
            <a:endParaRPr lang="en-US" altLang="zh-CN" sz="3600" b="1" dirty="0">
              <a:solidFill>
                <a:schemeClr val="tx2"/>
              </a:solidFill>
              <a:latin typeface="Verdana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928688" y="4857750"/>
            <a:ext cx="7143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你</a:t>
            </a:r>
            <a:r>
              <a:rPr lang="zh-TW" altLang="en-US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覺得</a:t>
            </a:r>
            <a:r>
              <a:rPr lang="zh-CN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</a:t>
            </a:r>
            <a:r>
              <a:rPr lang="zh-TW" altLang="en-US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們的書貴不貴</a:t>
            </a:r>
            <a:r>
              <a:rPr lang="zh-CN" sz="36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？</a:t>
            </a:r>
            <a:endParaRPr lang="en-US" altLang="zh-CN" sz="3600" b="1" dirty="0">
              <a:solidFill>
                <a:schemeClr val="tx2"/>
              </a:solidFill>
              <a:latin typeface="Verdana" pitchFamily="34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Preposition </a:t>
            </a:r>
            <a:r>
              <a:rPr lang="zh-CN" altLang="en-US" smtClean="0">
                <a:latin typeface="华文楷体" pitchFamily="2" charset="-122"/>
                <a:ea typeface="华文楷体" pitchFamily="2" charset="-122"/>
              </a:rPr>
              <a:t>在</a:t>
            </a:r>
            <a:r>
              <a:rPr lang="en-US" altLang="zh-CN" smtClean="0">
                <a:solidFill>
                  <a:schemeClr val="tx2"/>
                </a:solidFill>
                <a:ea typeface="宋体" pitchFamily="2" charset="-122"/>
              </a:rPr>
              <a:t/>
            </a:r>
            <a:br>
              <a:rPr lang="en-US" altLang="zh-CN" smtClean="0">
                <a:solidFill>
                  <a:schemeClr val="tx2"/>
                </a:solidFill>
                <a:ea typeface="宋体" pitchFamily="2" charset="-122"/>
              </a:rPr>
            </a:br>
            <a:endParaRPr lang="en-US" altLang="zh-CN" sz="1400" smtClean="0">
              <a:solidFill>
                <a:schemeClr val="tx2"/>
              </a:solidFill>
              <a:ea typeface="宋体" pitchFamily="2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1785938" y="2071688"/>
            <a:ext cx="55435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4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你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在</a:t>
            </a:r>
            <a:r>
              <a:rPr lang="zh-TW" altLang="en-US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哪兒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工</a:t>
            </a:r>
            <a:r>
              <a:rPr lang="zh-CN" sz="4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作</a:t>
            </a:r>
            <a:r>
              <a:rPr lang="en-US" altLang="zh-CN" sz="4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?</a:t>
            </a:r>
            <a:r>
              <a:rPr lang="en-US" altLang="zh-CN" sz="4400" b="1" dirty="0">
                <a:solidFill>
                  <a:schemeClr val="tx2"/>
                </a:solidFill>
                <a:latin typeface="Verdana" pitchFamily="34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sz="4400" b="1" dirty="0">
                <a:solidFill>
                  <a:schemeClr val="tx2"/>
                </a:solidFill>
                <a:latin typeface="Verdana" pitchFamily="34" charset="0"/>
                <a:ea typeface="宋体" pitchFamily="2" charset="-122"/>
                <a:cs typeface="Times New Roman" pitchFamily="18" charset="0"/>
              </a:rPr>
            </a:br>
            <a:endParaRPr lang="en-US" altLang="zh-CN" sz="4400" b="1" dirty="0">
              <a:solidFill>
                <a:schemeClr val="tx2"/>
              </a:solidFill>
              <a:latin typeface="Verdana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0484" name="Rectangle 3"/>
          <p:cNvSpPr txBox="1">
            <a:spLocks noChangeArrowheads="1"/>
          </p:cNvSpPr>
          <p:nvPr/>
        </p:nvSpPr>
        <p:spPr bwMode="gray">
          <a:xfrm>
            <a:off x="1285875" y="3214688"/>
            <a:ext cx="641508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3200">
                <a:latin typeface="Times New Roman" pitchFamily="18" charset="0"/>
                <a:ea typeface="华文楷体" pitchFamily="2" charset="-122"/>
              </a:rPr>
              <a:t>Sub. – </a:t>
            </a:r>
            <a:r>
              <a:rPr lang="zh-CN" sz="3200" u="sng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在</a:t>
            </a:r>
            <a:r>
              <a:rPr lang="zh-CN" altLang="en-US" sz="3200" u="sng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 </a:t>
            </a:r>
            <a:r>
              <a:rPr lang="en-US" altLang="zh-CN" sz="3200" u="sng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Place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 </a:t>
            </a:r>
            <a:r>
              <a:rPr lang="en-US" altLang="zh-CN" sz="3200">
                <a:latin typeface="Times New Roman" pitchFamily="18" charset="0"/>
                <a:ea typeface="华文楷体" pitchFamily="2" charset="-122"/>
              </a:rPr>
              <a:t>– V – O.</a:t>
            </a:r>
            <a:endParaRPr lang="zh-CN" altLang="zh-CN" sz="32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0485" name="Rectangle 3"/>
          <p:cNvSpPr txBox="1">
            <a:spLocks noChangeArrowheads="1"/>
          </p:cNvSpPr>
          <p:nvPr/>
        </p:nvSpPr>
        <p:spPr bwMode="gray">
          <a:xfrm>
            <a:off x="1071563" y="4429125"/>
            <a:ext cx="72866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3200">
                <a:latin typeface="Times New Roman" pitchFamily="18" charset="0"/>
                <a:ea typeface="华文楷体" pitchFamily="2" charset="-122"/>
              </a:rPr>
              <a:t>(TW) Sub. - TW – Adv.– </a:t>
            </a:r>
            <a:r>
              <a:rPr lang="zh-CN" sz="3200" u="sng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在</a:t>
            </a:r>
            <a:r>
              <a:rPr lang="zh-CN" altLang="en-US" sz="3200" u="sng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 </a:t>
            </a:r>
            <a:r>
              <a:rPr lang="en-US" altLang="zh-CN" sz="3200" u="sng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Place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 </a:t>
            </a:r>
            <a:r>
              <a:rPr lang="en-US" altLang="zh-CN" sz="3200">
                <a:latin typeface="Times New Roman" pitchFamily="18" charset="0"/>
                <a:ea typeface="华文楷体" pitchFamily="2" charset="-122"/>
              </a:rPr>
              <a:t>– V – O.</a:t>
            </a:r>
            <a:endParaRPr lang="zh-CN" altLang="zh-CN" sz="320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484" grpId="0"/>
      <p:bldP spid="204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Preposition </a:t>
            </a:r>
            <a:r>
              <a:rPr lang="zh-CN" altLang="en-US" smtClean="0">
                <a:latin typeface="华文楷体" pitchFamily="2" charset="-122"/>
                <a:ea typeface="华文楷体" pitchFamily="2" charset="-122"/>
              </a:rPr>
              <a:t>在</a:t>
            </a:r>
            <a:r>
              <a:rPr lang="en-US" altLang="zh-CN" smtClean="0">
                <a:solidFill>
                  <a:schemeClr val="tx2"/>
                </a:solidFill>
                <a:ea typeface="宋体" pitchFamily="2" charset="-122"/>
              </a:rPr>
              <a:t/>
            </a:r>
            <a:br>
              <a:rPr lang="en-US" altLang="zh-CN" smtClean="0">
                <a:solidFill>
                  <a:schemeClr val="tx2"/>
                </a:solidFill>
                <a:ea typeface="宋体" pitchFamily="2" charset="-122"/>
              </a:rPr>
            </a:br>
            <a:endParaRPr lang="en-US" altLang="zh-CN" sz="1400" smtClean="0">
              <a:solidFill>
                <a:schemeClr val="tx2"/>
              </a:solidFill>
              <a:ea typeface="宋体" pitchFamily="2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1571625" y="1000125"/>
            <a:ext cx="64293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4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小高的姐姐在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哪</a:t>
            </a:r>
            <a:r>
              <a:rPr lang="zh-TW" altLang="en-US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兒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工</a:t>
            </a:r>
            <a:r>
              <a:rPr lang="zh-CN" sz="4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作？ </a:t>
            </a:r>
            <a:r>
              <a:rPr lang="en-US" altLang="zh-CN" sz="4400" b="1" dirty="0">
                <a:solidFill>
                  <a:schemeClr val="tx2"/>
                </a:solidFill>
                <a:latin typeface="Verdana" pitchFamily="34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sz="4400" b="1" dirty="0">
                <a:solidFill>
                  <a:schemeClr val="tx2"/>
                </a:solidFill>
                <a:latin typeface="Verdana" pitchFamily="34" charset="0"/>
                <a:ea typeface="宋体" pitchFamily="2" charset="-122"/>
                <a:cs typeface="Times New Roman" pitchFamily="18" charset="0"/>
              </a:rPr>
            </a:br>
            <a:endParaRPr lang="en-US" altLang="zh-CN" sz="4400" b="1" dirty="0">
              <a:solidFill>
                <a:schemeClr val="tx2"/>
              </a:solidFill>
              <a:latin typeface="Verdana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1571625" y="5857875"/>
            <a:ext cx="64293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 sz="4400" dirty="0">
                <a:latin typeface="楷体_GB2312" pitchFamily="49" charset="-122"/>
                <a:ea typeface="楷体_GB2312" pitchFamily="49" charset="-122"/>
              </a:rPr>
              <a:t>她</a:t>
            </a:r>
            <a:r>
              <a:rPr lang="zh-CN" altLang="en-US" sz="4400" dirty="0" smtClean="0">
                <a:latin typeface="楷体_GB2312" pitchFamily="49" charset="-122"/>
                <a:ea typeface="楷体_GB2312" pitchFamily="49" charset="-122"/>
              </a:rPr>
              <a:t>在</a:t>
            </a:r>
            <a:r>
              <a:rPr lang="zh-TW" altLang="en-US" sz="4400" dirty="0" smtClean="0">
                <a:latin typeface="楷体_GB2312" pitchFamily="49" charset="-122"/>
                <a:ea typeface="楷体_GB2312" pitchFamily="49" charset="-122"/>
              </a:rPr>
              <a:t>圖書館</a:t>
            </a:r>
            <a:r>
              <a:rPr lang="zh-CN" altLang="en-US" sz="4400" dirty="0" smtClean="0">
                <a:latin typeface="楷体_GB2312" pitchFamily="49" charset="-122"/>
                <a:ea typeface="楷体_GB2312" pitchFamily="49" charset="-122"/>
              </a:rPr>
              <a:t>工</a:t>
            </a:r>
            <a:r>
              <a:rPr lang="zh-CN" altLang="en-US" sz="4400" dirty="0">
                <a:latin typeface="楷体_GB2312" pitchFamily="49" charset="-122"/>
                <a:ea typeface="楷体_GB2312" pitchFamily="49" charset="-122"/>
              </a:rPr>
              <a:t>作。</a:t>
            </a:r>
            <a:r>
              <a:rPr lang="zh-CN" sz="4400" dirty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4400" b="1" dirty="0">
                <a:solidFill>
                  <a:schemeClr val="tx2"/>
                </a:solidFill>
                <a:latin typeface="Verdana" pitchFamily="34" charset="0"/>
                <a:ea typeface="宋体" pitchFamily="2" charset="-122"/>
              </a:rPr>
              <a:t/>
            </a:r>
            <a:br>
              <a:rPr lang="en-US" altLang="zh-CN" sz="4400" b="1" dirty="0">
                <a:solidFill>
                  <a:schemeClr val="tx2"/>
                </a:solidFill>
                <a:latin typeface="Verdana" pitchFamily="34" charset="0"/>
                <a:ea typeface="宋体" pitchFamily="2" charset="-122"/>
              </a:rPr>
            </a:br>
            <a:endParaRPr lang="en-US" altLang="zh-CN" sz="4400" b="1" dirty="0">
              <a:solidFill>
                <a:schemeClr val="tx2"/>
              </a:solidFill>
              <a:latin typeface="Verdana" pitchFamily="34" charset="0"/>
              <a:ea typeface="宋体" pitchFamily="2" charset="-122"/>
            </a:endParaRPr>
          </a:p>
        </p:txBody>
      </p:sp>
      <p:pic>
        <p:nvPicPr>
          <p:cNvPr id="19461" name="Picture 6" descr="G:\PRODUCTION_GENERAL\Image Processing\processed\PRO_IC1_4e_TB_ConvertedImages\JPG 72 DPI-for webscreen\AdobeStock_34714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916113"/>
            <a:ext cx="529272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Preposition </a:t>
            </a:r>
            <a:r>
              <a:rPr lang="zh-CN" altLang="en-US" smtClean="0">
                <a:latin typeface="华文楷体" pitchFamily="2" charset="-122"/>
                <a:ea typeface="华文楷体" pitchFamily="2" charset="-122"/>
              </a:rPr>
              <a:t>在</a:t>
            </a:r>
            <a:r>
              <a:rPr lang="en-US" altLang="zh-CN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/>
            </a:r>
            <a:br>
              <a:rPr lang="en-US" altLang="zh-CN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</a:br>
            <a:endParaRPr lang="en-US" altLang="zh-CN" sz="1400" smtClean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2071688" y="1285875"/>
            <a:ext cx="55435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4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王朋在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哪</a:t>
            </a:r>
            <a:r>
              <a:rPr lang="zh-TW" altLang="en-US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兒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喝</a:t>
            </a:r>
            <a:r>
              <a:rPr lang="zh-CN" altLang="en-US" sz="4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茶</a:t>
            </a:r>
            <a:r>
              <a:rPr lang="zh-CN" sz="4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？</a:t>
            </a:r>
            <a:r>
              <a:rPr lang="en-US" altLang="zh-CN" sz="4400" b="1" dirty="0">
                <a:solidFill>
                  <a:schemeClr val="tx2"/>
                </a:solidFill>
                <a:latin typeface="Verdana" pitchFamily="34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sz="4400" b="1" dirty="0">
                <a:solidFill>
                  <a:schemeClr val="tx2"/>
                </a:solidFill>
                <a:latin typeface="Verdana" pitchFamily="34" charset="0"/>
                <a:ea typeface="宋体" pitchFamily="2" charset="-122"/>
                <a:cs typeface="Times New Roman" pitchFamily="18" charset="0"/>
              </a:rPr>
            </a:br>
            <a:endParaRPr lang="en-US" altLang="zh-CN" sz="4400" b="1" dirty="0">
              <a:solidFill>
                <a:schemeClr val="tx2"/>
              </a:solidFill>
              <a:latin typeface="Verdana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1857375" y="5572125"/>
            <a:ext cx="55006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>
                <a:latin typeface="楷体_GB2312" pitchFamily="49" charset="-122"/>
                <a:ea typeface="楷体_GB2312" pitchFamily="49" charset="-122"/>
              </a:rPr>
              <a:t>他在小高家喝茶</a:t>
            </a:r>
          </a:p>
        </p:txBody>
      </p:sp>
      <p:pic>
        <p:nvPicPr>
          <p:cNvPr id="20485" name="Picture 6" descr="G:\PRODUCTION_GENERAL\Image Processing\processed\PRO_IC1_4e_TB_ConvertedImages\JPG 72 DPI-for webscreen\AdobeStock_27784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2133600"/>
            <a:ext cx="4824412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5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i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(Pair work)</a:t>
            </a:r>
            <a:br>
              <a:rPr lang="en-US" altLang="zh-CN" i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</a:br>
            <a:endParaRPr lang="en-US" altLang="zh-CN" i="1" smtClean="0">
              <a:solidFill>
                <a:srgbClr val="0000FF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900113" y="1844675"/>
            <a:ext cx="75723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72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你在</a:t>
            </a:r>
            <a:r>
              <a:rPr lang="zh-CN" sz="72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哪</a:t>
            </a:r>
            <a:r>
              <a:rPr lang="zh-TW" altLang="en-US" sz="72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兒</a:t>
            </a:r>
            <a:r>
              <a:rPr lang="zh-CN" sz="72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吃晚</a:t>
            </a:r>
            <a:r>
              <a:rPr lang="zh-TW" altLang="en-US" sz="72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飯</a:t>
            </a:r>
            <a:r>
              <a:rPr lang="zh-CN" sz="72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？</a:t>
            </a:r>
            <a:endParaRPr lang="zh-CN" altLang="en-US" sz="7200" dirty="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pPr algn="l"/>
            <a:r>
              <a:rPr lang="zh-CN" altLang="en-US" sz="7200" dirty="0">
                <a:solidFill>
                  <a:srgbClr val="CC0000"/>
                </a:solidFill>
                <a:latin typeface="Verdana" pitchFamily="34" charset="0"/>
                <a:ea typeface="华文楷体" pitchFamily="2" charset="-122"/>
                <a:cs typeface="Times New Roman" pitchFamily="18" charset="0"/>
              </a:rPr>
              <a:t>我在</a:t>
            </a:r>
            <a:r>
              <a:rPr lang="en-US" altLang="zh-CN" sz="7200" dirty="0">
                <a:solidFill>
                  <a:srgbClr val="CC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…</a:t>
            </a:r>
            <a:r>
              <a:rPr lang="zh-CN" altLang="en-US" sz="7200" dirty="0">
                <a:solidFill>
                  <a:srgbClr val="CC0000"/>
                </a:solidFill>
                <a:latin typeface="Verdana" pitchFamily="34" charset="0"/>
                <a:ea typeface="华文楷体" pitchFamily="2" charset="-122"/>
                <a:cs typeface="Times New Roman" pitchFamily="18" charset="0"/>
              </a:rPr>
              <a:t>吃</a:t>
            </a:r>
            <a:r>
              <a:rPr lang="zh-CN" altLang="en-US" sz="7200" dirty="0" smtClean="0">
                <a:solidFill>
                  <a:srgbClr val="CC0000"/>
                </a:solidFill>
                <a:latin typeface="Verdana" pitchFamily="34" charset="0"/>
                <a:ea typeface="华文楷体" pitchFamily="2" charset="-122"/>
                <a:cs typeface="Times New Roman" pitchFamily="18" charset="0"/>
              </a:rPr>
              <a:t>晚</a:t>
            </a:r>
            <a:r>
              <a:rPr lang="zh-TW" altLang="en-US" sz="7200" dirty="0" smtClean="0">
                <a:solidFill>
                  <a:srgbClr val="CC0000"/>
                </a:solidFill>
                <a:latin typeface="Verdana" pitchFamily="34" charset="0"/>
                <a:ea typeface="华文楷体" pitchFamily="2" charset="-122"/>
                <a:cs typeface="Times New Roman" pitchFamily="18" charset="0"/>
              </a:rPr>
              <a:t>飯</a:t>
            </a:r>
            <a:r>
              <a:rPr lang="zh-CN" altLang="en-US" sz="7200" dirty="0" smtClean="0">
                <a:solidFill>
                  <a:srgbClr val="CC0000"/>
                </a:solidFill>
                <a:latin typeface="Verdana" pitchFamily="34" charset="0"/>
                <a:ea typeface="华文楷体" pitchFamily="2" charset="-122"/>
                <a:cs typeface="Times New Roman" pitchFamily="18" charset="0"/>
              </a:rPr>
              <a:t>。</a:t>
            </a:r>
            <a:endParaRPr lang="zh-CN" altLang="en-US" sz="7200" dirty="0">
              <a:solidFill>
                <a:srgbClr val="CC0000"/>
              </a:solidFill>
              <a:latin typeface="Verdana" pitchFamily="34" charset="0"/>
              <a:ea typeface="华文楷体" pitchFamily="2" charset="-122"/>
              <a:cs typeface="Times New Roman" pitchFamily="18" charset="0"/>
            </a:endParaRPr>
          </a:p>
          <a:p>
            <a:pPr algn="l"/>
            <a:r>
              <a:rPr lang="zh-CN" altLang="en-US" sz="7200" dirty="0">
                <a:solidFill>
                  <a:srgbClr val="CC0000"/>
                </a:solidFill>
                <a:latin typeface="Verdana" pitchFamily="34" charset="0"/>
                <a:ea typeface="华文楷体" pitchFamily="2" charset="-122"/>
                <a:cs typeface="Times New Roman" pitchFamily="18" charset="0"/>
              </a:rPr>
              <a:t>你呢？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invGray">
          <a:xfrm>
            <a:off x="1258888" y="1557338"/>
            <a:ext cx="3313112" cy="5794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zh-CN" altLang="zh-CN" sz="3200" b="1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invGray">
          <a:xfrm>
            <a:off x="1403350" y="1557338"/>
            <a:ext cx="3744913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zh-CN" altLang="en-US"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i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(Pair work)</a:t>
            </a:r>
            <a:br>
              <a:rPr lang="en-US" altLang="zh-CN" i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</a:br>
            <a:endParaRPr lang="en-US" altLang="zh-CN" sz="1400" i="1" smtClean="0">
              <a:solidFill>
                <a:srgbClr val="0000FF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0" y="1844675"/>
            <a:ext cx="87153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altLang="en-US" sz="36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</a:t>
            </a:r>
          </a:p>
          <a:p>
            <a:r>
              <a:rPr lang="zh-CN" altLang="en-US" sz="72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你</a:t>
            </a:r>
            <a:r>
              <a:rPr lang="zh-CN" sz="72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在</a:t>
            </a:r>
            <a:r>
              <a:rPr lang="zh-CN" sz="72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哪</a:t>
            </a:r>
            <a:r>
              <a:rPr lang="zh-TW" altLang="en-US" sz="72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兒學</a:t>
            </a:r>
            <a:r>
              <a:rPr lang="zh-CN" sz="72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中</a:t>
            </a:r>
            <a:r>
              <a:rPr lang="zh-CN" sz="72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文？</a:t>
            </a:r>
            <a:endParaRPr lang="zh-CN" altLang="en-US" sz="7200" dirty="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pPr algn="l"/>
            <a:r>
              <a:rPr lang="zh-CN" altLang="en-US" sz="72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</a:t>
            </a:r>
            <a:r>
              <a:rPr lang="zh-CN" altLang="en-US" sz="7200" dirty="0">
                <a:solidFill>
                  <a:srgbClr val="CC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我在</a:t>
            </a:r>
            <a:r>
              <a:rPr lang="en-US" altLang="zh-CN" sz="7200" dirty="0" smtClean="0">
                <a:solidFill>
                  <a:srgbClr val="CC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…</a:t>
            </a:r>
            <a:r>
              <a:rPr lang="zh-TW" altLang="en-US" sz="7200" dirty="0" smtClean="0">
                <a:solidFill>
                  <a:srgbClr val="CC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學</a:t>
            </a:r>
            <a:r>
              <a:rPr lang="zh-CN" altLang="en-US" sz="7200" dirty="0" smtClean="0">
                <a:solidFill>
                  <a:srgbClr val="CC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中</a:t>
            </a:r>
            <a:r>
              <a:rPr lang="zh-CN" altLang="en-US" sz="7200" dirty="0">
                <a:solidFill>
                  <a:srgbClr val="CC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文。</a:t>
            </a:r>
            <a:r>
              <a:rPr lang="zh-CN" sz="72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zh-CN" altLang="en-US" sz="7200" b="1" dirty="0">
                <a:solidFill>
                  <a:schemeClr val="tx2"/>
                </a:solidFill>
                <a:latin typeface="Verdana" pitchFamily="34" charset="0"/>
                <a:ea typeface="宋体" pitchFamily="2" charset="-122"/>
                <a:cs typeface="Times New Roman" pitchFamily="18" charset="0"/>
              </a:rPr>
              <a:t/>
            </a:r>
            <a:br>
              <a:rPr lang="zh-CN" altLang="en-US" sz="7200" b="1" dirty="0">
                <a:solidFill>
                  <a:schemeClr val="tx2"/>
                </a:solidFill>
                <a:latin typeface="Verdana" pitchFamily="34" charset="0"/>
                <a:ea typeface="宋体" pitchFamily="2" charset="-122"/>
                <a:cs typeface="Times New Roman" pitchFamily="18" charset="0"/>
              </a:rPr>
            </a:br>
            <a:endParaRPr lang="zh-CN" altLang="en-US" sz="7200" b="1" dirty="0">
              <a:solidFill>
                <a:schemeClr val="tx2"/>
              </a:solidFill>
              <a:latin typeface="Verdana" pitchFamily="34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一</a:t>
            </a:r>
            <a:r>
              <a:rPr lang="zh-TW" altLang="en-US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點兒 </a:t>
            </a:r>
            <a:r>
              <a:rPr lang="en-US" altLang="zh-CN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vs</a:t>
            </a:r>
            <a:r>
              <a:rPr lang="en-US" altLang="zh-CN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. </a:t>
            </a:r>
            <a:r>
              <a:rPr lang="zh-CN" altLang="en-US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一</a:t>
            </a:r>
            <a:r>
              <a:rPr lang="zh-CN" altLang="en-US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下</a:t>
            </a:r>
            <a:r>
              <a:rPr lang="en-US" altLang="zh-TW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兒</a:t>
            </a:r>
            <a:r>
              <a:rPr lang="en-US" altLang="zh-TW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)</a:t>
            </a:r>
            <a:endParaRPr lang="en-US" altLang="zh-CN" sz="1400" dirty="0" smtClean="0">
              <a:solidFill>
                <a:schemeClr val="tx2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1187450" y="2133600"/>
            <a:ext cx="657225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4800" dirty="0" smtClean="0">
                <a:latin typeface="Times New Roman" pitchFamily="18" charset="0"/>
                <a:ea typeface="华文楷体" pitchFamily="2" charset="-122"/>
              </a:rPr>
              <a:t>我</a:t>
            </a:r>
            <a:r>
              <a:rPr lang="zh-TW" altLang="en-US" sz="4800" dirty="0" smtClean="0">
                <a:latin typeface="Times New Roman" pitchFamily="18" charset="0"/>
                <a:ea typeface="华文楷体" pitchFamily="2" charset="-122"/>
              </a:rPr>
              <a:t>介紹</a:t>
            </a:r>
            <a:r>
              <a:rPr lang="zh-CN" sz="4800" b="1" u="sng" dirty="0" smtClean="0">
                <a:latin typeface="Times New Roman" pitchFamily="18" charset="0"/>
                <a:ea typeface="华文楷体" pitchFamily="2" charset="-122"/>
              </a:rPr>
              <a:t>一下</a:t>
            </a:r>
            <a:r>
              <a:rPr lang="zh-CN" sz="4800" dirty="0" smtClean="0">
                <a:latin typeface="Times New Roman" pitchFamily="18" charset="0"/>
                <a:ea typeface="华文楷体" pitchFamily="2" charset="-122"/>
              </a:rPr>
              <a:t>。</a:t>
            </a:r>
            <a:endParaRPr lang="zh-CN" sz="4800" dirty="0">
              <a:latin typeface="Times New Roman" pitchFamily="18" charset="0"/>
              <a:ea typeface="宋体" pitchFamily="2" charset="-122"/>
            </a:endParaRPr>
          </a:p>
          <a:p>
            <a:r>
              <a:rPr lang="en-US" altLang="zh-CN" sz="4800" b="1" dirty="0">
                <a:solidFill>
                  <a:schemeClr val="tx2"/>
                </a:solidFill>
                <a:latin typeface="Verdana" pitchFamily="34" charset="0"/>
                <a:ea typeface="宋体" pitchFamily="2" charset="-122"/>
              </a:rPr>
              <a:t/>
            </a:r>
            <a:br>
              <a:rPr lang="en-US" altLang="zh-CN" sz="4800" b="1" dirty="0">
                <a:solidFill>
                  <a:schemeClr val="tx2"/>
                </a:solidFill>
                <a:latin typeface="Verdana" pitchFamily="34" charset="0"/>
                <a:ea typeface="宋体" pitchFamily="2" charset="-122"/>
              </a:rPr>
            </a:br>
            <a:endParaRPr lang="en-US" altLang="zh-CN" sz="4800" b="1" dirty="0">
              <a:solidFill>
                <a:schemeClr val="tx2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857250" y="4071938"/>
            <a:ext cx="8001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4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你</a:t>
            </a:r>
            <a:r>
              <a:rPr lang="zh-TW" altLang="en-US" sz="4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們</a:t>
            </a:r>
            <a:r>
              <a:rPr lang="zh-CN" sz="4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想</a:t>
            </a:r>
            <a:r>
              <a:rPr lang="zh-CN" sz="4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喝</a:t>
            </a:r>
            <a:r>
              <a:rPr lang="en-US" altLang="zh-CN" sz="4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(</a:t>
            </a:r>
            <a:r>
              <a:rPr lang="zh-CN" sz="4800" u="sng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一</a:t>
            </a:r>
            <a:r>
              <a:rPr lang="en-US" altLang="zh-CN" sz="4800" u="sng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)</a:t>
            </a:r>
            <a:r>
              <a:rPr lang="zh-TW" altLang="en-US" sz="4800" u="sng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點</a:t>
            </a:r>
            <a:r>
              <a:rPr lang="en-US" altLang="zh-TW" sz="4800" u="sng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(</a:t>
            </a:r>
            <a:r>
              <a:rPr lang="zh-TW" altLang="en-US" sz="4800" u="sng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兒</a:t>
            </a:r>
            <a:r>
              <a:rPr lang="en-US" altLang="zh-TW" sz="4800" u="sng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)</a:t>
            </a:r>
            <a:r>
              <a:rPr lang="zh-TW" altLang="en-US" sz="4800" u="sng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什麼</a:t>
            </a:r>
            <a:r>
              <a:rPr lang="zh-CN" sz="4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？</a:t>
            </a:r>
            <a:r>
              <a:rPr lang="en-US" altLang="zh-CN" sz="4800" b="1" dirty="0">
                <a:solidFill>
                  <a:schemeClr val="tx2"/>
                </a:solidFill>
                <a:latin typeface="Verdana" pitchFamily="34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sz="4800" b="1" dirty="0">
                <a:solidFill>
                  <a:schemeClr val="tx2"/>
                </a:solidFill>
                <a:latin typeface="Verdana" pitchFamily="34" charset="0"/>
                <a:ea typeface="宋体" pitchFamily="2" charset="-122"/>
                <a:cs typeface="Times New Roman" pitchFamily="18" charset="0"/>
              </a:rPr>
            </a:br>
            <a:endParaRPr lang="en-US" altLang="zh-CN" sz="4800" b="1" dirty="0">
              <a:solidFill>
                <a:schemeClr val="tx2"/>
              </a:solidFill>
              <a:latin typeface="Verdana" pitchFamily="34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1687513" y="2139950"/>
            <a:ext cx="2241550" cy="3727450"/>
            <a:chOff x="720" y="1490"/>
            <a:chExt cx="1412" cy="2348"/>
          </a:xfrm>
        </p:grpSpPr>
        <p:sp>
          <p:nvSpPr>
            <p:cNvPr id="24596" name="AutoShape 10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4597" name="AutoShape 10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4598" name="AutoShape 10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4599" name="AutoShape 10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4600" name="AutoShape 10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4601" name="AutoShape 10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4602" name="Text Box 117"/>
            <p:cNvSpPr txBox="1">
              <a:spLocks noChangeArrowheads="1"/>
            </p:cNvSpPr>
            <p:nvPr/>
          </p:nvSpPr>
          <p:spPr bwMode="gray">
            <a:xfrm>
              <a:off x="723" y="1776"/>
              <a:ext cx="1409" cy="9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3200">
                  <a:solidFill>
                    <a:srgbClr val="003366"/>
                  </a:solidFill>
                  <a:latin typeface="Times New Roman" pitchFamily="18" charset="0"/>
                  <a:ea typeface="华文楷体" pitchFamily="2" charset="-122"/>
                </a:rPr>
                <a:t>quantifies the object (V a little O)</a:t>
              </a:r>
              <a:endParaRPr lang="en-US" altLang="zh-CN">
                <a:ea typeface="宋体" pitchFamily="2" charset="-122"/>
              </a:endParaRPr>
            </a:p>
          </p:txBody>
        </p:sp>
      </p:grpSp>
      <p:grpSp>
        <p:nvGrpSpPr>
          <p:cNvPr id="3" name="Group 118"/>
          <p:cNvGrpSpPr>
            <a:grpSpLocks/>
          </p:cNvGrpSpPr>
          <p:nvPr/>
        </p:nvGrpSpPr>
        <p:grpSpPr bwMode="auto">
          <a:xfrm>
            <a:off x="5405438" y="1862138"/>
            <a:ext cx="2238375" cy="4005262"/>
            <a:chOff x="2208" y="1315"/>
            <a:chExt cx="1410" cy="2523"/>
          </a:xfrm>
        </p:grpSpPr>
        <p:sp>
          <p:nvSpPr>
            <p:cNvPr id="24588" name="AutoShape 1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4589" name="AutoShape 1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4590" name="AutoShape 1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4591" name="AutoShape 1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4592" name="Oval 1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8977" name="Text Box 129"/>
            <p:cNvSpPr txBox="1">
              <a:spLocks noChangeArrowheads="1"/>
            </p:cNvSpPr>
            <p:nvPr/>
          </p:nvSpPr>
          <p:spPr bwMode="gray">
            <a:xfrm>
              <a:off x="2322" y="1776"/>
              <a:ext cx="1296" cy="17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altLang="zh-CN" sz="3200" dirty="0">
                  <a:solidFill>
                    <a:srgbClr val="003366"/>
                  </a:solidFill>
                  <a:latin typeface="Times New Roman" pitchFamily="18" charset="0"/>
                  <a:ea typeface="华文楷体" pitchFamily="2" charset="-122"/>
                </a:rPr>
                <a:t>quantifies the verb (do a little action)</a:t>
              </a:r>
              <a:endParaRPr lang="en-US" altLang="zh-CN" sz="3200" dirty="0">
                <a:latin typeface="Arial" charset="0"/>
                <a:ea typeface="宋体" pitchFamily="2" charset="-122"/>
              </a:endParaRPr>
            </a:p>
            <a:p>
              <a:pPr algn="l">
                <a:defRPr/>
              </a:pPr>
              <a:r>
                <a:rPr lang="en-US" altLang="zh-CN" sz="3200" b="1" kern="0" dirty="0">
                  <a:solidFill>
                    <a:srgbClr val="51A0B9"/>
                  </a:solidFill>
                  <a:latin typeface="Verdana"/>
                  <a:ea typeface="宋体" charset="-122"/>
                </a:rPr>
                <a:t/>
              </a:r>
              <a:br>
                <a:rPr lang="en-US" altLang="zh-CN" sz="3200" b="1" kern="0" dirty="0">
                  <a:solidFill>
                    <a:srgbClr val="51A0B9"/>
                  </a:solidFill>
                  <a:latin typeface="Verdana"/>
                  <a:ea typeface="宋体" charset="-122"/>
                </a:rPr>
              </a:br>
              <a:endParaRPr lang="en-US" altLang="zh-CN" dirty="0"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4594" name="AutoShape 1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4595" name="AutoShape 1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4143375" y="2928938"/>
            <a:ext cx="10969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8000" b="1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vs</a:t>
            </a:r>
            <a:endParaRPr lang="zh-CN" altLang="en-US" sz="8000"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48" name="AutoShape 5"/>
          <p:cNvSpPr>
            <a:spLocks noChangeArrowheads="1"/>
          </p:cNvSpPr>
          <p:nvPr/>
        </p:nvSpPr>
        <p:spPr bwMode="gray">
          <a:xfrm>
            <a:off x="1851019" y="1714488"/>
            <a:ext cx="1863725" cy="42862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49" name="AutoShape 17"/>
          <p:cNvSpPr>
            <a:spLocks noChangeArrowheads="1"/>
          </p:cNvSpPr>
          <p:nvPr/>
        </p:nvSpPr>
        <p:spPr bwMode="gray">
          <a:xfrm>
            <a:off x="5643563" y="1785938"/>
            <a:ext cx="1857375" cy="35877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3366"/>
              </a:solidFill>
              <a:ea typeface="宋体" pitchFamily="2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82795" y="1758157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schemeClr val="accent3"/>
                </a:solidFill>
                <a:latin typeface="楷体_GB2312" pitchFamily="49" charset="-122"/>
                <a:ea typeface="楷体_GB2312" pitchFamily="49" charset="-122"/>
              </a:rPr>
              <a:t>一</a:t>
            </a:r>
            <a:r>
              <a:rPr lang="zh-TW" altLang="en-US" b="1" dirty="0" smtClean="0">
                <a:solidFill>
                  <a:schemeClr val="accent3"/>
                </a:solidFill>
                <a:latin typeface="楷体_GB2312" pitchFamily="49" charset="-122"/>
                <a:ea typeface="楷体_GB2312" pitchFamily="49" charset="-122"/>
              </a:rPr>
              <a:t>點兒</a:t>
            </a:r>
            <a:endParaRPr lang="zh-CN" altLang="en-US" b="1" dirty="0">
              <a:solidFill>
                <a:schemeClr val="accent3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857875" y="1785938"/>
            <a:ext cx="1357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一</a:t>
            </a:r>
            <a:r>
              <a:rPr lang="zh-CN" altLang="en-US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下</a:t>
            </a:r>
            <a:endParaRPr lang="zh-CN" altLang="en-US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一</a:t>
            </a:r>
            <a:r>
              <a:rPr lang="zh-TW" altLang="en-US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點兒 </a:t>
            </a:r>
            <a:r>
              <a:rPr lang="en-US" altLang="zh-CN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vs</a:t>
            </a:r>
            <a:r>
              <a:rPr lang="en-US" altLang="zh-CN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. </a:t>
            </a:r>
            <a:r>
              <a:rPr lang="zh-CN" altLang="en-US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一</a:t>
            </a:r>
            <a:r>
              <a:rPr lang="zh-CN" altLang="en-US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下</a:t>
            </a:r>
            <a:endParaRPr lang="en-US" altLang="zh-CN" sz="1400" dirty="0" smtClean="0">
              <a:solidFill>
                <a:schemeClr val="tx2"/>
              </a:solidFill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 animBg="1"/>
      <p:bldP spid="50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Contents</a:t>
            </a:r>
            <a:endParaRPr lang="zh-CN" altLang="zh-CN" smtClean="0">
              <a:ea typeface="宋体" pitchFamily="2" charset="-122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zh-CN" altLang="en-US">
              <a:ea typeface="宋体" pitchFamily="2" charset="-122"/>
            </a:endParaRPr>
          </a:p>
        </p:txBody>
      </p:sp>
      <p:grpSp>
        <p:nvGrpSpPr>
          <p:cNvPr id="7172" name="Group 46"/>
          <p:cNvGrpSpPr>
            <a:grpSpLocks/>
          </p:cNvGrpSpPr>
          <p:nvPr/>
        </p:nvGrpSpPr>
        <p:grpSpPr bwMode="auto">
          <a:xfrm>
            <a:off x="2133600" y="1428750"/>
            <a:ext cx="4724400" cy="685800"/>
            <a:chOff x="1296" y="1824"/>
            <a:chExt cx="2976" cy="432"/>
          </a:xfrm>
        </p:grpSpPr>
        <p:sp>
          <p:nvSpPr>
            <p:cNvPr id="87087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204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05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>
                  <a:latin typeface="Times New Roman" pitchFamily="18" charset="0"/>
                  <a:ea typeface="华文楷体" pitchFamily="2" charset="-122"/>
                  <a:hlinkClick r:id="rId3" action="ppaction://hlinksldjump"/>
                </a:rPr>
                <a:t>Warm-up</a:t>
              </a:r>
              <a:endParaRPr lang="en-US" altLang="zh-CN" b="1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7206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>
                  <a:solidFill>
                    <a:schemeClr val="bg1"/>
                  </a:solidFill>
                  <a:ea typeface="宋体" pitchFamily="2" charset="-122"/>
                </a:rPr>
                <a:t>1</a:t>
              </a:r>
            </a:p>
          </p:txBody>
        </p:sp>
      </p:grpSp>
      <p:grpSp>
        <p:nvGrpSpPr>
          <p:cNvPr id="7173" name="Group 51"/>
          <p:cNvGrpSpPr>
            <a:grpSpLocks/>
          </p:cNvGrpSpPr>
          <p:nvPr/>
        </p:nvGrpSpPr>
        <p:grpSpPr bwMode="auto">
          <a:xfrm>
            <a:off x="2133600" y="2095500"/>
            <a:ext cx="4724400" cy="685800"/>
            <a:chOff x="1296" y="1824"/>
            <a:chExt cx="2976" cy="432"/>
          </a:xfrm>
        </p:grpSpPr>
        <p:sp>
          <p:nvSpPr>
            <p:cNvPr id="87092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200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01" name="Text Box 54"/>
            <p:cNvSpPr txBox="1">
              <a:spLocks noChangeArrowheads="1"/>
            </p:cNvSpPr>
            <p:nvPr/>
          </p:nvSpPr>
          <p:spPr bwMode="gray">
            <a:xfrm>
              <a:off x="1752" y="1934"/>
              <a:ext cx="216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>
                  <a:latin typeface="Times New Roman" pitchFamily="18" charset="0"/>
                  <a:ea typeface="华文楷体" pitchFamily="2" charset="-122"/>
                  <a:hlinkClick r:id="rId4" action="ppaction://hlinksldjump"/>
                </a:rPr>
                <a:t>Adjective used as predicate</a:t>
              </a:r>
              <a:endParaRPr lang="en-US" altLang="zh-CN" b="1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7202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>
                  <a:solidFill>
                    <a:schemeClr val="bg1"/>
                  </a:solidFill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7174" name="Group 56"/>
          <p:cNvGrpSpPr>
            <a:grpSpLocks/>
          </p:cNvGrpSpPr>
          <p:nvPr/>
        </p:nvGrpSpPr>
        <p:grpSpPr bwMode="auto">
          <a:xfrm>
            <a:off x="2133600" y="2786063"/>
            <a:ext cx="4724400" cy="685800"/>
            <a:chOff x="1296" y="1824"/>
            <a:chExt cx="2976" cy="432"/>
          </a:xfrm>
        </p:grpSpPr>
        <p:sp>
          <p:nvSpPr>
            <p:cNvPr id="87097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tint val="21176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196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tx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197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>
                  <a:latin typeface="Times New Roman" pitchFamily="18" charset="0"/>
                  <a:ea typeface="华文楷体" pitchFamily="2" charset="-122"/>
                  <a:hlinkClick r:id="rId5" action="ppaction://hlinksldjump"/>
                </a:rPr>
                <a:t>Preposition </a:t>
              </a:r>
              <a:r>
                <a:rPr lang="zh-CN">
                  <a:latin typeface="Times New Roman" pitchFamily="18" charset="0"/>
                  <a:ea typeface="华文楷体" pitchFamily="2" charset="-122"/>
                  <a:cs typeface="Times New Roman" pitchFamily="18" charset="0"/>
                  <a:hlinkClick r:id="rId5" action="ppaction://hlinksldjump"/>
                </a:rPr>
                <a:t>在</a:t>
              </a:r>
              <a:endParaRPr lang="en-US" altLang="zh-CN" b="1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7198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>
                  <a:solidFill>
                    <a:schemeClr val="bg1"/>
                  </a:solidFill>
                  <a:ea typeface="宋体" pitchFamily="2" charset="-122"/>
                </a:rPr>
                <a:t>3</a:t>
              </a:r>
            </a:p>
          </p:txBody>
        </p:sp>
      </p:grpSp>
      <p:grpSp>
        <p:nvGrpSpPr>
          <p:cNvPr id="7175" name="Group 61"/>
          <p:cNvGrpSpPr>
            <a:grpSpLocks/>
          </p:cNvGrpSpPr>
          <p:nvPr/>
        </p:nvGrpSpPr>
        <p:grpSpPr bwMode="auto">
          <a:xfrm>
            <a:off x="2133600" y="3471863"/>
            <a:ext cx="4724400" cy="685800"/>
            <a:chOff x="1296" y="1824"/>
            <a:chExt cx="2976" cy="432"/>
          </a:xfrm>
        </p:grpSpPr>
        <p:sp>
          <p:nvSpPr>
            <p:cNvPr id="87102" name="AutoShape 6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192" name="AutoShape 6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193" name="Text Box 6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>
                  <a:latin typeface="Times New Roman" pitchFamily="18" charset="0"/>
                  <a:ea typeface="华文楷体" pitchFamily="2" charset="-122"/>
                  <a:cs typeface="Times New Roman" pitchFamily="18" charset="0"/>
                  <a:hlinkClick r:id="rId6" action="ppaction://hlinksldjump"/>
                </a:rPr>
                <a:t>一点儿</a:t>
              </a:r>
              <a:r>
                <a:rPr lang="zh-CN" altLang="en-US">
                  <a:latin typeface="Times New Roman" pitchFamily="18" charset="0"/>
                  <a:ea typeface="华文楷体" pitchFamily="2" charset="-122"/>
                  <a:cs typeface="Times New Roman" pitchFamily="18" charset="0"/>
                  <a:hlinkClick r:id="rId6" action="ppaction://hlinksldjump"/>
                </a:rPr>
                <a:t> </a:t>
              </a:r>
              <a:r>
                <a:rPr lang="en-US" altLang="zh-CN">
                  <a:latin typeface="Times New Roman" pitchFamily="18" charset="0"/>
                  <a:ea typeface="华文楷体" pitchFamily="2" charset="-122"/>
                  <a:cs typeface="Times New Roman" pitchFamily="18" charset="0"/>
                  <a:hlinkClick r:id="rId6" action="ppaction://hlinksldjump"/>
                </a:rPr>
                <a:t>vs. </a:t>
              </a:r>
              <a:r>
                <a:rPr lang="zh-CN">
                  <a:latin typeface="Times New Roman" pitchFamily="18" charset="0"/>
                  <a:ea typeface="华文楷体" pitchFamily="2" charset="-122"/>
                  <a:cs typeface="Times New Roman" pitchFamily="18" charset="0"/>
                  <a:hlinkClick r:id="rId6" action="ppaction://hlinksldjump"/>
                </a:rPr>
                <a:t>一下儿</a:t>
              </a:r>
              <a:endParaRPr lang="en-US" altLang="zh-CN" b="1">
                <a:solidFill>
                  <a:srgbClr val="000000"/>
                </a:solidFill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7194" name="Text Box 6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>
                  <a:solidFill>
                    <a:schemeClr val="bg1"/>
                  </a:solidFill>
                  <a:ea typeface="宋体" pitchFamily="2" charset="-122"/>
                </a:rPr>
                <a:t>4</a:t>
              </a:r>
            </a:p>
          </p:txBody>
        </p:sp>
      </p:grpSp>
      <p:grpSp>
        <p:nvGrpSpPr>
          <p:cNvPr id="7176" name="Group 51"/>
          <p:cNvGrpSpPr>
            <a:grpSpLocks/>
          </p:cNvGrpSpPr>
          <p:nvPr/>
        </p:nvGrpSpPr>
        <p:grpSpPr bwMode="auto">
          <a:xfrm>
            <a:off x="2143125" y="4114800"/>
            <a:ext cx="4724400" cy="685800"/>
            <a:chOff x="1296" y="1824"/>
            <a:chExt cx="2976" cy="432"/>
          </a:xfrm>
        </p:grpSpPr>
        <p:sp>
          <p:nvSpPr>
            <p:cNvPr id="25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188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189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>
                  <a:latin typeface="Times New Roman" pitchFamily="18" charset="0"/>
                  <a:ea typeface="华文楷体" pitchFamily="2" charset="-122"/>
                  <a:hlinkClick r:id="rId7" action="ppaction://hlinksldjump"/>
                </a:rPr>
                <a:t>Use of </a:t>
              </a:r>
              <a:r>
                <a:rPr lang="zh-CN">
                  <a:latin typeface="Times New Roman" pitchFamily="18" charset="0"/>
                  <a:ea typeface="华文楷体" pitchFamily="2" charset="-122"/>
                  <a:cs typeface="Times New Roman" pitchFamily="18" charset="0"/>
                  <a:hlinkClick r:id="rId7" action="ppaction://hlinksldjump"/>
                </a:rPr>
                <a:t>吧</a:t>
              </a:r>
              <a:endParaRPr lang="en-US" altLang="zh-CN" b="1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7190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>
                  <a:solidFill>
                    <a:schemeClr val="bg1"/>
                  </a:solidFill>
                  <a:ea typeface="宋体" pitchFamily="2" charset="-122"/>
                </a:rPr>
                <a:t>5</a:t>
              </a:r>
            </a:p>
          </p:txBody>
        </p:sp>
      </p:grpSp>
      <p:grpSp>
        <p:nvGrpSpPr>
          <p:cNvPr id="7177" name="Group 46"/>
          <p:cNvGrpSpPr>
            <a:grpSpLocks/>
          </p:cNvGrpSpPr>
          <p:nvPr/>
        </p:nvGrpSpPr>
        <p:grpSpPr bwMode="auto">
          <a:xfrm>
            <a:off x="2133600" y="4808538"/>
            <a:ext cx="4724400" cy="685800"/>
            <a:chOff x="1296" y="1824"/>
            <a:chExt cx="2976" cy="432"/>
          </a:xfrm>
        </p:grpSpPr>
        <p:sp>
          <p:nvSpPr>
            <p:cNvPr id="30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7184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185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>
                  <a:ea typeface="宋体" pitchFamily="2" charset="-122"/>
                  <a:hlinkClick r:id="rId8" action="ppaction://hlinksldjump"/>
                </a:rPr>
                <a:t>Use of </a:t>
              </a:r>
              <a:r>
                <a:rPr lang="zh-CN" altLang="en-US">
                  <a:ea typeface="宋体" pitchFamily="2" charset="-122"/>
                  <a:hlinkClick r:id="rId8" action="ppaction://hlinksldjump"/>
                </a:rPr>
                <a:t>了 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7186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>
                  <a:solidFill>
                    <a:schemeClr val="bg1"/>
                  </a:solidFill>
                  <a:ea typeface="宋体" pitchFamily="2" charset="-122"/>
                </a:rPr>
                <a:t>6</a:t>
              </a:r>
            </a:p>
          </p:txBody>
        </p:sp>
      </p:grpSp>
      <p:grpSp>
        <p:nvGrpSpPr>
          <p:cNvPr id="7178" name="Group 51"/>
          <p:cNvGrpSpPr>
            <a:grpSpLocks/>
          </p:cNvGrpSpPr>
          <p:nvPr/>
        </p:nvGrpSpPr>
        <p:grpSpPr bwMode="auto">
          <a:xfrm>
            <a:off x="2133600" y="5472113"/>
            <a:ext cx="4724400" cy="685800"/>
            <a:chOff x="1296" y="1824"/>
            <a:chExt cx="2976" cy="432"/>
          </a:xfrm>
        </p:grpSpPr>
        <p:sp>
          <p:nvSpPr>
            <p:cNvPr id="35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7180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181" name="Text Box 54"/>
            <p:cNvSpPr txBox="1">
              <a:spLocks noChangeArrowheads="1"/>
            </p:cNvSpPr>
            <p:nvPr/>
          </p:nvSpPr>
          <p:spPr bwMode="gray">
            <a:xfrm>
              <a:off x="1752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b="1">
                  <a:ea typeface="宋体" pitchFamily="2" charset="-122"/>
                  <a:hlinkClick r:id="rId9" action="ppaction://hlinksldjump"/>
                </a:rPr>
                <a:t>Use of </a:t>
              </a:r>
              <a:r>
                <a:rPr lang="zh-CN" altLang="en-US" b="1">
                  <a:ea typeface="宋体" pitchFamily="2" charset="-122"/>
                  <a:hlinkClick r:id="rId9" action="ppaction://hlinksldjump"/>
                </a:rPr>
                <a:t>才</a:t>
              </a:r>
              <a:r>
                <a:rPr lang="zh-CN" altLang="en-US">
                  <a:ea typeface="宋体" pitchFamily="2" charset="-122"/>
                  <a:hlinkClick r:id="rId9" action="ppaction://hlinksldjump"/>
                </a:rPr>
                <a:t> 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7182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>
                  <a:solidFill>
                    <a:schemeClr val="bg1"/>
                  </a:solidFill>
                  <a:ea typeface="宋体" pitchFamily="2" charset="-122"/>
                </a:rPr>
                <a:t>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喝</a:t>
            </a:r>
            <a:r>
              <a:rPr lang="en-US" altLang="zh-CN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……</a:t>
            </a:r>
            <a:r>
              <a:rPr lang="zh-CN" altLang="en-US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可乐</a:t>
            </a:r>
            <a:endParaRPr lang="zh-CN" altLang="en-US" sz="1400" smtClean="0">
              <a:solidFill>
                <a:schemeClr val="tx2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857250" y="2786063"/>
            <a:ext cx="26431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6000" b="1" dirty="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喝</a:t>
            </a:r>
            <a:r>
              <a:rPr lang="zh-CN" altLang="en-US" sz="6000" b="1" dirty="0" smtClean="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一</a:t>
            </a:r>
            <a:r>
              <a:rPr lang="zh-TW" altLang="en-US" sz="6000" b="1" dirty="0" smtClean="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點</a:t>
            </a:r>
            <a:r>
              <a:rPr lang="zh-CN" altLang="en-US" sz="6000" b="1" dirty="0" smtClean="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可</a:t>
            </a:r>
            <a:r>
              <a:rPr lang="zh-TW" altLang="en-US" sz="6000" b="1" dirty="0" smtClean="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樂</a:t>
            </a:r>
            <a:endParaRPr lang="en-US" altLang="zh-CN" sz="6000" b="1" dirty="0">
              <a:solidFill>
                <a:srgbClr val="0000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pic>
        <p:nvPicPr>
          <p:cNvPr id="25604" name="Picture 12" descr="G:\PRODUCTION_GENERAL\Image Processing\processed\PRO_IC1_4e_TB_ConvertedImages\JPG 72 DPI-for webscreen\img-how_5.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628775"/>
            <a:ext cx="1584325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吃</a:t>
            </a:r>
            <a:r>
              <a:rPr lang="en-US" altLang="zh-CN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……</a:t>
            </a:r>
            <a:r>
              <a:rPr lang="zh-CN" altLang="en-US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饭</a:t>
            </a:r>
            <a:endParaRPr lang="zh-CN" altLang="en-US" sz="1400" smtClean="0">
              <a:solidFill>
                <a:schemeClr val="tx2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428625" y="2857500"/>
            <a:ext cx="26431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6000" b="1" dirty="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吃</a:t>
            </a:r>
            <a:r>
              <a:rPr lang="zh-CN" altLang="en-US" sz="6000" b="1" dirty="0" smtClean="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一</a:t>
            </a:r>
            <a:r>
              <a:rPr lang="zh-TW" altLang="en-US" sz="6000" b="1" dirty="0" smtClean="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點飯</a:t>
            </a:r>
            <a:endParaRPr lang="en-US" altLang="zh-CN" sz="6000" b="1" dirty="0">
              <a:solidFill>
                <a:srgbClr val="0000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pic>
        <p:nvPicPr>
          <p:cNvPr id="26628" name="Picture 5" descr="G:\PRODUCTION_GENERAL\Image Processing\processed\PRO_IC1_4e_TB_ConvertedImages\JPG 72 DPI-for webscreen\img-get_9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1916113"/>
            <a:ext cx="4613275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坐</a:t>
            </a:r>
            <a:r>
              <a:rPr lang="en-US" altLang="zh-CN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……</a:t>
            </a:r>
            <a:endParaRPr lang="en-US" altLang="zh-CN" sz="1400" smtClean="0">
              <a:solidFill>
                <a:schemeClr val="tx2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857250" y="2786063"/>
            <a:ext cx="26431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6000" b="1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坐一下</a:t>
            </a:r>
            <a:endParaRPr lang="en-US" altLang="zh-CN" sz="6000" b="1">
              <a:solidFill>
                <a:srgbClr val="0000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4786313" y="5929313"/>
            <a:ext cx="364331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US" altLang="zh-CN" sz="3200" dirty="0">
                <a:latin typeface="Arial" charset="0"/>
              </a:rPr>
              <a:t>Sit for a bit …</a:t>
            </a:r>
            <a:endParaRPr lang="en-US" altLang="zh-CN" sz="1400" b="1" kern="0" dirty="0">
              <a:solidFill>
                <a:schemeClr val="tx2"/>
              </a:solidFill>
              <a:latin typeface="+mj-lt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27653" name="Picture 6" descr="G:\PRODUCTION_GENERAL\Image Processing\processed\PRO_IC1_4e_TB_ConvertedImages\JPG 72 DPI-for webscreen\AdobeStock_39599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773238"/>
            <a:ext cx="4779963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看</a:t>
            </a:r>
            <a:r>
              <a:rPr lang="en-US" altLang="zh-CN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……</a:t>
            </a:r>
            <a:endParaRPr lang="en-US" altLang="zh-CN" sz="1400" smtClean="0">
              <a:solidFill>
                <a:schemeClr val="tx2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3786188" y="6000750"/>
            <a:ext cx="14097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3200" b="1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看一下</a:t>
            </a:r>
            <a:endParaRPr lang="en-US" altLang="zh-CN" sz="3200" b="1">
              <a:solidFill>
                <a:srgbClr val="0000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pic>
        <p:nvPicPr>
          <p:cNvPr id="28676" name="Picture 6" descr="G:\PRODUCTION_GENERAL\Image Processing\processed\PRO_IC1_4e_TB_ConvertedImages\JPG 72 DPI-for webscreen\AdobeStock_1083239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341438"/>
            <a:ext cx="6116637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143000" y="3171825"/>
            <a:ext cx="2286000" cy="2667000"/>
            <a:chOff x="720" y="1998"/>
            <a:chExt cx="1440" cy="1680"/>
          </a:xfrm>
        </p:grpSpPr>
        <p:sp>
          <p:nvSpPr>
            <p:cNvPr id="29716" name="AutoShape 5"/>
            <p:cNvSpPr>
              <a:spLocks noChangeArrowheads="1"/>
            </p:cNvSpPr>
            <p:nvPr/>
          </p:nvSpPr>
          <p:spPr bwMode="auto">
            <a:xfrm>
              <a:off x="720" y="1998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Verdana" pitchFamily="34" charset="0"/>
                <a:ea typeface="宋体" pitchFamily="2" charset="-122"/>
              </a:endParaRPr>
            </a:p>
          </p:txBody>
        </p:sp>
        <p:sp>
          <p:nvSpPr>
            <p:cNvPr id="29717" name="Text Box 6"/>
            <p:cNvSpPr txBox="1">
              <a:spLocks noChangeArrowheads="1"/>
            </p:cNvSpPr>
            <p:nvPr/>
          </p:nvSpPr>
          <p:spPr bwMode="auto">
            <a:xfrm>
              <a:off x="780" y="2124"/>
              <a:ext cx="1284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altLang="zh-CN" sz="3200">
                  <a:solidFill>
                    <a:srgbClr val="003366"/>
                  </a:solidFill>
                  <a:latin typeface="Times New Roman" pitchFamily="18" charset="0"/>
                  <a:ea typeface="华文楷体" pitchFamily="2" charset="-122"/>
                </a:rPr>
                <a:t>softened </a:t>
              </a:r>
              <a:r>
                <a:rPr lang="en-US" altLang="zh-CN" sz="3200" i="1">
                  <a:solidFill>
                    <a:srgbClr val="003366"/>
                  </a:solidFill>
                  <a:latin typeface="Times New Roman" pitchFamily="18" charset="0"/>
                  <a:ea typeface="华文楷体" pitchFamily="2" charset="-122"/>
                </a:rPr>
                <a:t>imperative</a:t>
              </a:r>
            </a:p>
            <a:p>
              <a:pPr algn="l" eaLnBrk="0" hangingPunct="0"/>
              <a:r>
                <a:rPr lang="en-US" altLang="zh-CN" sz="3200">
                  <a:solidFill>
                    <a:srgbClr val="003366"/>
                  </a:solidFill>
                  <a:latin typeface="Times New Roman" pitchFamily="18" charset="0"/>
                  <a:ea typeface="华文楷体" pitchFamily="2" charset="-122"/>
                </a:rPr>
                <a:t>sentences</a:t>
              </a:r>
              <a:endParaRPr lang="en-US" altLang="zh-CN" sz="140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sp>
        <p:nvSpPr>
          <p:cNvPr id="69639" name="Freeform 7"/>
          <p:cNvSpPr>
            <a:spLocks/>
          </p:cNvSpPr>
          <p:nvPr/>
        </p:nvSpPr>
        <p:spPr bwMode="gray">
          <a:xfrm>
            <a:off x="3222625" y="30749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  <a:ea typeface="宋体" pitchFamily="2" charset="-122"/>
            </a:endParaRPr>
          </a:p>
        </p:txBody>
      </p:sp>
      <p:sp>
        <p:nvSpPr>
          <p:cNvPr id="29700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048000" y="1447800"/>
            <a:ext cx="2998788" cy="1601788"/>
            <a:chOff x="1920" y="912"/>
            <a:chExt cx="1889" cy="1009"/>
          </a:xfrm>
        </p:grpSpPr>
        <p:grpSp>
          <p:nvGrpSpPr>
            <p:cNvPr id="29707" name="Group 10"/>
            <p:cNvGrpSpPr>
              <a:grpSpLocks/>
            </p:cNvGrpSpPr>
            <p:nvPr/>
          </p:nvGrpSpPr>
          <p:grpSpPr bwMode="auto">
            <a:xfrm>
              <a:off x="1920" y="912"/>
              <a:ext cx="1889" cy="1009"/>
              <a:chOff x="1997" y="1314"/>
              <a:chExt cx="1889" cy="1009"/>
            </a:xfrm>
          </p:grpSpPr>
          <p:grpSp>
            <p:nvGrpSpPr>
              <p:cNvPr id="29709" name="Group 11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9644" name="Oval 12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69645" name="Oval 13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69646" name="Oval 14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69647" name="Oval 15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69648" name="Oval 16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69649" name="Oval 17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29708" name="Text Box 18"/>
            <p:cNvSpPr txBox="1">
              <a:spLocks noChangeArrowheads="1"/>
            </p:cNvSpPr>
            <p:nvPr/>
          </p:nvSpPr>
          <p:spPr bwMode="auto">
            <a:xfrm>
              <a:off x="2115" y="1125"/>
              <a:ext cx="127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indent="457200"/>
              <a:r>
                <a:rPr lang="en-US" altLang="zh-CN" sz="2400">
                  <a:latin typeface="Times New Roman" pitchFamily="18" charset="0"/>
                  <a:ea typeface="华文楷体" pitchFamily="2" charset="-122"/>
                </a:rPr>
                <a:t>Use </a:t>
              </a:r>
              <a:r>
                <a:rPr lang="zh-TW" altLang="en-US" sz="2400"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吧</a:t>
              </a:r>
              <a:r>
                <a:rPr lang="zh-CN" altLang="en-US" sz="2400">
                  <a:latin typeface="Times New Roman" pitchFamily="18" charset="0"/>
                  <a:ea typeface="华文楷体" pitchFamily="2" charset="-122"/>
                </a:rPr>
                <a:t> </a:t>
              </a:r>
              <a:r>
                <a:rPr lang="en-US" altLang="zh-CN" sz="2400">
                  <a:latin typeface="Times New Roman" pitchFamily="18" charset="0"/>
                  <a:ea typeface="华文楷体" pitchFamily="2" charset="-122"/>
                </a:rPr>
                <a:t>for 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5562600" y="3171825"/>
            <a:ext cx="2286000" cy="2667000"/>
            <a:chOff x="3504" y="1998"/>
            <a:chExt cx="1440" cy="1680"/>
          </a:xfrm>
        </p:grpSpPr>
        <p:sp>
          <p:nvSpPr>
            <p:cNvPr id="29705" name="AutoShape 3"/>
            <p:cNvSpPr>
              <a:spLocks noChangeArrowheads="1"/>
            </p:cNvSpPr>
            <p:nvPr/>
          </p:nvSpPr>
          <p:spPr bwMode="auto">
            <a:xfrm>
              <a:off x="3504" y="1998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Verdana" pitchFamily="34" charset="0"/>
                <a:ea typeface="宋体" pitchFamily="2" charset="-122"/>
              </a:endParaRPr>
            </a:p>
          </p:txBody>
        </p:sp>
        <p:sp>
          <p:nvSpPr>
            <p:cNvPr id="29706" name="Text Box 19"/>
            <p:cNvSpPr txBox="1">
              <a:spLocks noChangeArrowheads="1"/>
            </p:cNvSpPr>
            <p:nvPr/>
          </p:nvSpPr>
          <p:spPr bwMode="auto">
            <a:xfrm>
              <a:off x="3600" y="2124"/>
              <a:ext cx="1284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altLang="zh-CN" sz="3200">
                  <a:solidFill>
                    <a:srgbClr val="003366"/>
                  </a:solidFill>
                  <a:latin typeface="Times New Roman" pitchFamily="18" charset="0"/>
                  <a:ea typeface="华文楷体" pitchFamily="2" charset="-122"/>
                </a:rPr>
                <a:t>softened</a:t>
              </a:r>
              <a:endParaRPr lang="en-US" altLang="zh-CN" sz="3200" i="1">
                <a:solidFill>
                  <a:srgbClr val="003366"/>
                </a:solidFill>
                <a:latin typeface="Times New Roman" pitchFamily="18" charset="0"/>
                <a:ea typeface="华文楷体" pitchFamily="2" charset="-122"/>
              </a:endParaRPr>
            </a:p>
            <a:p>
              <a:pPr algn="l" eaLnBrk="0" hangingPunct="0"/>
              <a:r>
                <a:rPr lang="en-US" altLang="zh-CN" sz="3200" i="1">
                  <a:solidFill>
                    <a:srgbClr val="003366"/>
                  </a:solidFill>
                  <a:latin typeface="Times New Roman" pitchFamily="18" charset="0"/>
                  <a:ea typeface="华文楷体" pitchFamily="2" charset="-122"/>
                </a:rPr>
                <a:t>suggestive</a:t>
              </a:r>
              <a:r>
                <a:rPr lang="en-US" altLang="zh-CN" sz="3200">
                  <a:solidFill>
                    <a:srgbClr val="003366"/>
                  </a:solidFill>
                  <a:latin typeface="Times New Roman" pitchFamily="18" charset="0"/>
                  <a:ea typeface="华文楷体" pitchFamily="2" charset="-122"/>
                </a:rPr>
                <a:t> sentences</a:t>
              </a:r>
              <a:endParaRPr lang="en-US" altLang="zh-CN" sz="140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sp>
        <p:nvSpPr>
          <p:cNvPr id="69641" name="Freeform 9"/>
          <p:cNvSpPr>
            <a:spLocks/>
          </p:cNvSpPr>
          <p:nvPr/>
        </p:nvSpPr>
        <p:spPr bwMode="gray">
          <a:xfrm flipH="1">
            <a:off x="4875213" y="30749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  <a:ea typeface="宋体" pitchFamily="2" charset="-122"/>
            </a:endParaRPr>
          </a:p>
        </p:txBody>
      </p:sp>
      <p:sp>
        <p:nvSpPr>
          <p:cNvPr id="297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Use of </a:t>
            </a:r>
            <a:r>
              <a:rPr lang="zh-CN" altLang="en-US" smtClean="0">
                <a:latin typeface="华文楷体" pitchFamily="2" charset="-122"/>
                <a:ea typeface="华文楷体" pitchFamily="2" charset="-122"/>
              </a:rPr>
              <a:t>吧</a:t>
            </a:r>
            <a:endParaRPr lang="en-US" altLang="zh-CN" sz="1400" smtClean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0"/>
          <p:cNvGrpSpPr>
            <a:grpSpLocks/>
          </p:cNvGrpSpPr>
          <p:nvPr/>
        </p:nvGrpSpPr>
        <p:grpSpPr bwMode="auto">
          <a:xfrm>
            <a:off x="1143000" y="3171825"/>
            <a:ext cx="2286000" cy="2667000"/>
            <a:chOff x="720" y="1998"/>
            <a:chExt cx="1440" cy="1680"/>
          </a:xfrm>
        </p:grpSpPr>
        <p:sp>
          <p:nvSpPr>
            <p:cNvPr id="69637" name="AutoShape 5"/>
            <p:cNvSpPr>
              <a:spLocks noChangeArrowheads="1"/>
            </p:cNvSpPr>
            <p:nvPr/>
          </p:nvSpPr>
          <p:spPr bwMode="auto">
            <a:xfrm>
              <a:off x="720" y="1998"/>
              <a:ext cx="1440" cy="1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747" name="Text Box 6"/>
            <p:cNvSpPr txBox="1">
              <a:spLocks noChangeArrowheads="1"/>
            </p:cNvSpPr>
            <p:nvPr/>
          </p:nvSpPr>
          <p:spPr bwMode="auto">
            <a:xfrm>
              <a:off x="780" y="2124"/>
              <a:ext cx="1284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altLang="zh-CN" sz="3200">
                  <a:solidFill>
                    <a:srgbClr val="003366"/>
                  </a:solidFill>
                  <a:latin typeface="Times New Roman" pitchFamily="18" charset="0"/>
                  <a:ea typeface="华文楷体" pitchFamily="2" charset="-122"/>
                </a:rPr>
                <a:t>softened </a:t>
              </a:r>
              <a:r>
                <a:rPr lang="en-US" altLang="zh-CN" sz="3200" i="1">
                  <a:solidFill>
                    <a:srgbClr val="003366"/>
                  </a:solidFill>
                  <a:latin typeface="Times New Roman" pitchFamily="18" charset="0"/>
                  <a:ea typeface="华文楷体" pitchFamily="2" charset="-122"/>
                </a:rPr>
                <a:t>imperative</a:t>
              </a:r>
            </a:p>
            <a:p>
              <a:pPr algn="l" eaLnBrk="0" hangingPunct="0"/>
              <a:r>
                <a:rPr lang="en-US" altLang="zh-CN" sz="3200">
                  <a:solidFill>
                    <a:srgbClr val="003366"/>
                  </a:solidFill>
                  <a:latin typeface="Times New Roman" pitchFamily="18" charset="0"/>
                  <a:ea typeface="华文楷体" pitchFamily="2" charset="-122"/>
                </a:rPr>
                <a:t>sentences</a:t>
              </a:r>
              <a:endParaRPr lang="en-US" altLang="zh-CN" sz="140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sp>
        <p:nvSpPr>
          <p:cNvPr id="69639" name="Freeform 7"/>
          <p:cNvSpPr>
            <a:spLocks/>
          </p:cNvSpPr>
          <p:nvPr/>
        </p:nvSpPr>
        <p:spPr bwMode="gray">
          <a:xfrm>
            <a:off x="3222625" y="30749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  <a:ea typeface="宋体" pitchFamily="2" charset="-122"/>
            </a:endParaRPr>
          </a:p>
        </p:txBody>
      </p:sp>
      <p:sp>
        <p:nvSpPr>
          <p:cNvPr id="30724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725" name="Group 22"/>
          <p:cNvGrpSpPr>
            <a:grpSpLocks/>
          </p:cNvGrpSpPr>
          <p:nvPr/>
        </p:nvGrpSpPr>
        <p:grpSpPr bwMode="auto">
          <a:xfrm>
            <a:off x="3048000" y="1447800"/>
            <a:ext cx="2998788" cy="1601788"/>
            <a:chOff x="1920" y="912"/>
            <a:chExt cx="1889" cy="1009"/>
          </a:xfrm>
        </p:grpSpPr>
        <p:grpSp>
          <p:nvGrpSpPr>
            <p:cNvPr id="30735" name="Group 10"/>
            <p:cNvGrpSpPr>
              <a:grpSpLocks/>
            </p:cNvGrpSpPr>
            <p:nvPr/>
          </p:nvGrpSpPr>
          <p:grpSpPr bwMode="auto">
            <a:xfrm>
              <a:off x="1920" y="912"/>
              <a:ext cx="1889" cy="1009"/>
              <a:chOff x="1997" y="1314"/>
              <a:chExt cx="1889" cy="1009"/>
            </a:xfrm>
          </p:grpSpPr>
          <p:grpSp>
            <p:nvGrpSpPr>
              <p:cNvPr id="30737" name="Group 11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9644" name="Oval 12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69645" name="Oval 13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69646" name="Oval 14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69647" name="Oval 15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69648" name="Oval 16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69649" name="Oval 17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30736" name="Text Box 18"/>
            <p:cNvSpPr txBox="1">
              <a:spLocks noChangeArrowheads="1"/>
            </p:cNvSpPr>
            <p:nvPr/>
          </p:nvSpPr>
          <p:spPr bwMode="auto">
            <a:xfrm>
              <a:off x="2115" y="1125"/>
              <a:ext cx="127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indent="457200"/>
              <a:r>
                <a:rPr lang="en-US" altLang="zh-CN" sz="2400">
                  <a:latin typeface="Times New Roman" pitchFamily="18" charset="0"/>
                  <a:ea typeface="华文楷体" pitchFamily="2" charset="-122"/>
                </a:rPr>
                <a:t>Use </a:t>
              </a:r>
              <a:r>
                <a:rPr lang="zh-TW" altLang="en-US" sz="2400"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吧</a:t>
              </a:r>
              <a:r>
                <a:rPr lang="zh-CN" altLang="en-US" sz="2400">
                  <a:latin typeface="Times New Roman" pitchFamily="18" charset="0"/>
                  <a:ea typeface="华文楷体" pitchFamily="2" charset="-122"/>
                </a:rPr>
                <a:t> </a:t>
              </a:r>
              <a:r>
                <a:rPr lang="en-US" altLang="zh-CN" sz="2400">
                  <a:latin typeface="Times New Roman" pitchFamily="18" charset="0"/>
                  <a:ea typeface="华文楷体" pitchFamily="2" charset="-122"/>
                </a:rPr>
                <a:t>for </a:t>
              </a:r>
            </a:p>
          </p:txBody>
        </p:sp>
      </p:grpSp>
      <p:grpSp>
        <p:nvGrpSpPr>
          <p:cNvPr id="30726" name="Group 21"/>
          <p:cNvGrpSpPr>
            <a:grpSpLocks/>
          </p:cNvGrpSpPr>
          <p:nvPr/>
        </p:nvGrpSpPr>
        <p:grpSpPr bwMode="auto">
          <a:xfrm>
            <a:off x="5562600" y="3171825"/>
            <a:ext cx="2286000" cy="2667000"/>
            <a:chOff x="3504" y="1998"/>
            <a:chExt cx="1440" cy="1680"/>
          </a:xfrm>
        </p:grpSpPr>
        <p:sp>
          <p:nvSpPr>
            <p:cNvPr id="69635" name="AutoShape 3"/>
            <p:cNvSpPr>
              <a:spLocks noChangeArrowheads="1"/>
            </p:cNvSpPr>
            <p:nvPr/>
          </p:nvSpPr>
          <p:spPr bwMode="auto">
            <a:xfrm>
              <a:off x="3504" y="1998"/>
              <a:ext cx="1440" cy="1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9651" name="Text Box 19"/>
            <p:cNvSpPr txBox="1">
              <a:spLocks noChangeArrowheads="1"/>
            </p:cNvSpPr>
            <p:nvPr/>
          </p:nvSpPr>
          <p:spPr bwMode="auto">
            <a:xfrm>
              <a:off x="3600" y="2124"/>
              <a:ext cx="1284" cy="98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l" eaLnBrk="0" hangingPunct="0">
                <a:defRPr/>
              </a:pPr>
              <a:r>
                <a:rPr lang="en-US" sz="3200" dirty="0">
                  <a:solidFill>
                    <a:srgbClr val="003366"/>
                  </a:solidFill>
                  <a:latin typeface="Times New Roman"/>
                  <a:ea typeface="华文楷体"/>
                </a:rPr>
                <a:t>softened</a:t>
              </a:r>
              <a:endParaRPr lang="en-US" sz="3200" i="1" dirty="0">
                <a:solidFill>
                  <a:srgbClr val="003366"/>
                </a:solidFill>
                <a:latin typeface="Times New Roman"/>
                <a:ea typeface="华文楷体"/>
              </a:endParaRPr>
            </a:p>
            <a:p>
              <a:pPr algn="l" eaLnBrk="0" hangingPunct="0">
                <a:defRPr/>
              </a:pPr>
              <a:r>
                <a:rPr lang="en-US" sz="3200" i="1" dirty="0">
                  <a:solidFill>
                    <a:srgbClr val="003366"/>
                  </a:solidFill>
                  <a:latin typeface="Times New Roman"/>
                  <a:ea typeface="华文楷体"/>
                </a:rPr>
                <a:t>suggestive</a:t>
              </a:r>
              <a:r>
                <a:rPr lang="en-US" sz="3200" dirty="0">
                  <a:solidFill>
                    <a:srgbClr val="003366"/>
                  </a:solidFill>
                  <a:latin typeface="Times New Roman"/>
                  <a:ea typeface="华文楷体"/>
                </a:rPr>
                <a:t> sentences</a:t>
              </a:r>
              <a:endParaRPr lang="en-US" altLang="zh-CN" sz="1400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sp>
        <p:nvSpPr>
          <p:cNvPr id="69641" name="Freeform 9"/>
          <p:cNvSpPr>
            <a:spLocks/>
          </p:cNvSpPr>
          <p:nvPr/>
        </p:nvSpPr>
        <p:spPr bwMode="gray">
          <a:xfrm flipH="1">
            <a:off x="4875213" y="30749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  <a:ea typeface="宋体" pitchFamily="2" charset="-122"/>
            </a:endParaRPr>
          </a:p>
        </p:txBody>
      </p:sp>
      <p:sp>
        <p:nvSpPr>
          <p:cNvPr id="307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Use of </a:t>
            </a:r>
            <a:r>
              <a:rPr lang="zh-CN" altLang="en-US" smtClean="0">
                <a:latin typeface="华文楷体" pitchFamily="2" charset="-122"/>
                <a:ea typeface="华文楷体" pitchFamily="2" charset="-122"/>
              </a:rPr>
              <a:t>吧</a:t>
            </a:r>
            <a:endParaRPr lang="en-US" altLang="zh-CN" sz="1400" smtClean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7391400" cy="563563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ea typeface="宋体" pitchFamily="2" charset="-122"/>
              </a:rPr>
              <a:t>softened </a:t>
            </a:r>
            <a:r>
              <a:rPr lang="en-US" altLang="zh-CN" sz="2800" i="1" smtClean="0">
                <a:ea typeface="宋体" pitchFamily="2" charset="-122"/>
              </a:rPr>
              <a:t>imperative</a:t>
            </a:r>
            <a:r>
              <a:rPr lang="en-US" altLang="zh-CN" sz="2800" smtClean="0">
                <a:ea typeface="宋体" pitchFamily="2" charset="-122"/>
              </a:rPr>
              <a:t> sentences</a:t>
            </a:r>
            <a:endParaRPr lang="en-US" altLang="zh-CN" sz="2800" smtClean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1747" name="Rectangle 3"/>
          <p:cNvSpPr txBox="1">
            <a:spLocks noChangeArrowheads="1"/>
          </p:cNvSpPr>
          <p:nvPr/>
        </p:nvSpPr>
        <p:spPr bwMode="gray">
          <a:xfrm>
            <a:off x="1835150" y="2000250"/>
            <a:ext cx="45370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 sz="9600" dirty="0" smtClean="0">
                <a:latin typeface="Times New Roman" pitchFamily="18" charset="0"/>
                <a:ea typeface="华文楷体" pitchFamily="2" charset="-122"/>
              </a:rPr>
              <a:t>進</a:t>
            </a:r>
            <a:r>
              <a:rPr lang="zh-TW" altLang="en-US" sz="9600" dirty="0" smtClean="0">
                <a:latin typeface="Times New Roman" pitchFamily="18" charset="0"/>
                <a:ea typeface="华文楷体" pitchFamily="2" charset="-122"/>
              </a:rPr>
              <a:t>來</a:t>
            </a:r>
            <a:r>
              <a:rPr lang="zh-CN" sz="9600" dirty="0" smtClean="0">
                <a:latin typeface="Times New Roman" pitchFamily="18" charset="0"/>
                <a:ea typeface="华文楷体" pitchFamily="2" charset="-122"/>
              </a:rPr>
              <a:t>！</a:t>
            </a:r>
            <a:endParaRPr lang="zh-CN" sz="96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1748" name="Rectangle 3"/>
          <p:cNvSpPr txBox="1">
            <a:spLocks noChangeArrowheads="1"/>
          </p:cNvSpPr>
          <p:nvPr/>
        </p:nvSpPr>
        <p:spPr bwMode="gray">
          <a:xfrm>
            <a:off x="1857375" y="4000500"/>
            <a:ext cx="55006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 sz="9600" dirty="0" smtClean="0">
                <a:latin typeface="Times New Roman" pitchFamily="18" charset="0"/>
                <a:ea typeface="华文楷体" pitchFamily="2" charset="-122"/>
              </a:rPr>
              <a:t>進來</a:t>
            </a:r>
            <a:r>
              <a:rPr lang="zh-CN" altLang="en-US" sz="9600" dirty="0" smtClean="0">
                <a:latin typeface="Times New Roman" pitchFamily="18" charset="0"/>
                <a:ea typeface="华文楷体" pitchFamily="2" charset="-122"/>
              </a:rPr>
              <a:t>吧</a:t>
            </a:r>
            <a:r>
              <a:rPr lang="zh-CN" sz="9600" dirty="0">
                <a:latin typeface="Times New Roman" pitchFamily="18" charset="0"/>
                <a:ea typeface="华文楷体" pitchFamily="2" charset="-122"/>
              </a:rPr>
              <a:t>！</a:t>
            </a:r>
            <a:endParaRPr lang="zh-CN" sz="9600" dirty="0"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5" name="L5-jinlai-1.wav">
            <a:hlinkClick r:id="" action="ppaction://media"/>
          </p:cNvPr>
          <p:cNvPicPr>
            <a:picLocks noRot="1" noChangeAspect="1"/>
          </p:cNvPicPr>
          <p:nvPr>
            <a:wavAudioFile r:embed="rId1" name="L5-jinlai-1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257175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L5-jinlai-2.wav">
            <a:hlinkClick r:id="" action="ppaction://media"/>
          </p:cNvPr>
          <p:cNvPicPr>
            <a:picLocks noRot="1" noChangeAspect="1"/>
          </p:cNvPicPr>
          <p:nvPr>
            <a:wavAudioFile r:embed="rId2" name="L5-jinlai-2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88" y="4357688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7391400" cy="563563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ea typeface="宋体" pitchFamily="2" charset="-122"/>
              </a:rPr>
              <a:t>softened </a:t>
            </a:r>
            <a:r>
              <a:rPr lang="en-US" altLang="zh-CN" sz="2800" i="1" smtClean="0">
                <a:ea typeface="宋体" pitchFamily="2" charset="-122"/>
              </a:rPr>
              <a:t>imperative</a:t>
            </a:r>
            <a:r>
              <a:rPr lang="en-US" altLang="zh-CN" sz="2800" smtClean="0">
                <a:ea typeface="宋体" pitchFamily="2" charset="-122"/>
              </a:rPr>
              <a:t> sentences</a:t>
            </a:r>
            <a:endParaRPr lang="en-US" altLang="zh-CN" sz="2800" smtClean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2771" name="Rectangle 3"/>
          <p:cNvSpPr txBox="1">
            <a:spLocks noChangeArrowheads="1"/>
          </p:cNvSpPr>
          <p:nvPr/>
        </p:nvSpPr>
        <p:spPr bwMode="gray">
          <a:xfrm>
            <a:off x="2843213" y="2428875"/>
            <a:ext cx="44656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6000" dirty="0">
                <a:latin typeface="Times New Roman" pitchFamily="18" charset="0"/>
                <a:ea typeface="华文楷体" pitchFamily="2" charset="-122"/>
              </a:rPr>
              <a:t>你</a:t>
            </a:r>
            <a:r>
              <a:rPr lang="zh-CN" sz="6000" dirty="0" smtClean="0">
                <a:latin typeface="Times New Roman" pitchFamily="18" charset="0"/>
                <a:ea typeface="华文楷体" pitchFamily="2" charset="-122"/>
              </a:rPr>
              <a:t>去</a:t>
            </a:r>
            <a:r>
              <a:rPr lang="zh-TW" altLang="en-US" sz="6000" dirty="0" smtClean="0">
                <a:latin typeface="Times New Roman" pitchFamily="18" charset="0"/>
                <a:ea typeface="华文楷体" pitchFamily="2" charset="-122"/>
              </a:rPr>
              <a:t>睡覺</a:t>
            </a:r>
            <a:r>
              <a:rPr lang="zh-CN" sz="6000" dirty="0" smtClean="0">
                <a:latin typeface="Times New Roman" pitchFamily="18" charset="0"/>
                <a:ea typeface="华文楷体" pitchFamily="2" charset="-122"/>
              </a:rPr>
              <a:t>！</a:t>
            </a:r>
            <a:endParaRPr lang="zh-CN" sz="60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2772" name="Rectangle 3"/>
          <p:cNvSpPr txBox="1">
            <a:spLocks noChangeArrowheads="1"/>
          </p:cNvSpPr>
          <p:nvPr/>
        </p:nvSpPr>
        <p:spPr bwMode="gray">
          <a:xfrm>
            <a:off x="2857500" y="4143375"/>
            <a:ext cx="49545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6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你</a:t>
            </a:r>
            <a:r>
              <a:rPr lang="zh-CN" sz="6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去</a:t>
            </a:r>
            <a:r>
              <a:rPr lang="zh-TW" altLang="en-US" sz="6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睡覺</a:t>
            </a:r>
            <a:r>
              <a:rPr lang="zh-CN" sz="6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吧</a:t>
            </a:r>
            <a:r>
              <a:rPr lang="zh-CN" sz="6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！</a:t>
            </a:r>
            <a:endParaRPr lang="zh-CN" sz="6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5" name="L5-shuijiao-1.wav">
            <a:hlinkClick r:id="" action="ppaction://media"/>
          </p:cNvPr>
          <p:cNvPicPr>
            <a:picLocks noRot="1" noChangeAspect="1"/>
          </p:cNvPicPr>
          <p:nvPr>
            <a:wavAudioFile r:embed="rId1" name="L5-shuijiao-1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63" y="2643188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L5-shuijiao-2.wav">
            <a:hlinkClick r:id="" action="ppaction://media"/>
          </p:cNvPr>
          <p:cNvPicPr>
            <a:picLocks noRot="1" noChangeAspect="1"/>
          </p:cNvPicPr>
          <p:nvPr>
            <a:wavAudioFile r:embed="rId2" name="L5-shuijiao-2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63" y="4357688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0"/>
          <p:cNvGrpSpPr>
            <a:grpSpLocks/>
          </p:cNvGrpSpPr>
          <p:nvPr/>
        </p:nvGrpSpPr>
        <p:grpSpPr bwMode="auto">
          <a:xfrm>
            <a:off x="1143000" y="3171825"/>
            <a:ext cx="2286000" cy="2667000"/>
            <a:chOff x="720" y="1998"/>
            <a:chExt cx="1440" cy="1680"/>
          </a:xfrm>
        </p:grpSpPr>
        <p:sp>
          <p:nvSpPr>
            <p:cNvPr id="69637" name="AutoShape 5"/>
            <p:cNvSpPr>
              <a:spLocks noChangeArrowheads="1"/>
            </p:cNvSpPr>
            <p:nvPr/>
          </p:nvSpPr>
          <p:spPr bwMode="auto">
            <a:xfrm>
              <a:off x="720" y="1998"/>
              <a:ext cx="1440" cy="1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9638" name="Text Box 6"/>
            <p:cNvSpPr txBox="1">
              <a:spLocks noChangeArrowheads="1"/>
            </p:cNvSpPr>
            <p:nvPr/>
          </p:nvSpPr>
          <p:spPr bwMode="auto">
            <a:xfrm>
              <a:off x="780" y="2124"/>
              <a:ext cx="1290" cy="98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l" eaLnBrk="0" hangingPunct="0">
                <a:defRPr/>
              </a:pPr>
              <a:r>
                <a:rPr lang="en-US" sz="3200" dirty="0">
                  <a:solidFill>
                    <a:srgbClr val="003366"/>
                  </a:solidFill>
                  <a:latin typeface="Times New Roman"/>
                  <a:ea typeface="华文楷体"/>
                </a:rPr>
                <a:t>softened </a:t>
              </a:r>
              <a:r>
                <a:rPr lang="en-US" sz="3200" i="1" dirty="0">
                  <a:solidFill>
                    <a:srgbClr val="003366"/>
                  </a:solidFill>
                  <a:latin typeface="Times New Roman"/>
                  <a:ea typeface="华文楷体"/>
                </a:rPr>
                <a:t>imperative</a:t>
              </a:r>
            </a:p>
            <a:p>
              <a:pPr algn="l" eaLnBrk="0" hangingPunct="0">
                <a:defRPr/>
              </a:pPr>
              <a:r>
                <a:rPr lang="en-US" sz="3200" dirty="0">
                  <a:solidFill>
                    <a:srgbClr val="003366"/>
                  </a:solidFill>
                  <a:latin typeface="Times New Roman"/>
                  <a:ea typeface="华文楷体"/>
                </a:rPr>
                <a:t>sentences</a:t>
              </a:r>
              <a:endParaRPr lang="en-US" altLang="zh-CN" sz="1400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sp>
        <p:nvSpPr>
          <p:cNvPr id="69639" name="Freeform 7"/>
          <p:cNvSpPr>
            <a:spLocks/>
          </p:cNvSpPr>
          <p:nvPr/>
        </p:nvSpPr>
        <p:spPr bwMode="gray">
          <a:xfrm>
            <a:off x="3222625" y="30749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  <a:ea typeface="宋体" pitchFamily="2" charset="-122"/>
            </a:endParaRPr>
          </a:p>
        </p:txBody>
      </p:sp>
      <p:sp>
        <p:nvSpPr>
          <p:cNvPr id="33796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3797" name="Group 22"/>
          <p:cNvGrpSpPr>
            <a:grpSpLocks/>
          </p:cNvGrpSpPr>
          <p:nvPr/>
        </p:nvGrpSpPr>
        <p:grpSpPr bwMode="auto">
          <a:xfrm>
            <a:off x="3048000" y="1447800"/>
            <a:ext cx="2998788" cy="1601788"/>
            <a:chOff x="1920" y="912"/>
            <a:chExt cx="1889" cy="1009"/>
          </a:xfrm>
        </p:grpSpPr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1920" y="912"/>
              <a:ext cx="1889" cy="1009"/>
              <a:chOff x="1997" y="1314"/>
              <a:chExt cx="1889" cy="1009"/>
            </a:xfrm>
          </p:grpSpPr>
          <p:grpSp>
            <p:nvGrpSpPr>
              <p:cNvPr id="33803" name="Group 11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9644" name="Oval 12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69645" name="Oval 13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69646" name="Oval 14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69647" name="Oval 15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69648" name="Oval 16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69649" name="Oval 17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33802" name="Text Box 18"/>
            <p:cNvSpPr txBox="1">
              <a:spLocks noChangeArrowheads="1"/>
            </p:cNvSpPr>
            <p:nvPr/>
          </p:nvSpPr>
          <p:spPr bwMode="auto">
            <a:xfrm>
              <a:off x="2115" y="1125"/>
              <a:ext cx="127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indent="457200"/>
              <a:r>
                <a:rPr lang="en-US" altLang="zh-CN" sz="2400">
                  <a:latin typeface="Times New Roman" pitchFamily="18" charset="0"/>
                  <a:ea typeface="华文楷体" pitchFamily="2" charset="-122"/>
                </a:rPr>
                <a:t>Use </a:t>
              </a:r>
              <a:r>
                <a:rPr lang="zh-TW" altLang="en-US" sz="2400"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吧</a:t>
              </a:r>
              <a:r>
                <a:rPr lang="zh-CN" altLang="en-US" sz="2400">
                  <a:latin typeface="Times New Roman" pitchFamily="18" charset="0"/>
                  <a:ea typeface="华文楷体" pitchFamily="2" charset="-122"/>
                </a:rPr>
                <a:t> </a:t>
              </a:r>
              <a:r>
                <a:rPr lang="en-US" altLang="zh-CN" sz="2400">
                  <a:latin typeface="Times New Roman" pitchFamily="18" charset="0"/>
                  <a:ea typeface="华文楷体" pitchFamily="2" charset="-122"/>
                </a:rPr>
                <a:t>for 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5562600" y="3171825"/>
            <a:ext cx="2286000" cy="2667000"/>
            <a:chOff x="3504" y="1998"/>
            <a:chExt cx="1440" cy="168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69635" name="AutoShape 3"/>
            <p:cNvSpPr>
              <a:spLocks noChangeArrowheads="1"/>
            </p:cNvSpPr>
            <p:nvPr/>
          </p:nvSpPr>
          <p:spPr bwMode="auto">
            <a:xfrm>
              <a:off x="3504" y="1998"/>
              <a:ext cx="1440" cy="1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9651" name="Text Box 19"/>
            <p:cNvSpPr txBox="1">
              <a:spLocks noChangeArrowheads="1"/>
            </p:cNvSpPr>
            <p:nvPr/>
          </p:nvSpPr>
          <p:spPr bwMode="auto">
            <a:xfrm>
              <a:off x="3600" y="2124"/>
              <a:ext cx="1284" cy="98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l" eaLnBrk="0" hangingPunct="0">
                <a:defRPr/>
              </a:pPr>
              <a:r>
                <a:rPr lang="en-US" sz="3200" dirty="0">
                  <a:solidFill>
                    <a:srgbClr val="003366"/>
                  </a:solidFill>
                  <a:latin typeface="Times New Roman"/>
                  <a:ea typeface="华文楷体"/>
                </a:rPr>
                <a:t>softened</a:t>
              </a:r>
              <a:endParaRPr lang="en-US" sz="3200" i="1" dirty="0">
                <a:solidFill>
                  <a:srgbClr val="003366"/>
                </a:solidFill>
                <a:latin typeface="Times New Roman"/>
                <a:ea typeface="华文楷体"/>
              </a:endParaRPr>
            </a:p>
            <a:p>
              <a:pPr algn="l" eaLnBrk="0" hangingPunct="0">
                <a:defRPr/>
              </a:pPr>
              <a:r>
                <a:rPr lang="en-US" sz="3200" i="1" dirty="0">
                  <a:solidFill>
                    <a:srgbClr val="003366"/>
                  </a:solidFill>
                  <a:latin typeface="Times New Roman"/>
                  <a:ea typeface="华文楷体"/>
                </a:rPr>
                <a:t>suggestive</a:t>
              </a:r>
              <a:r>
                <a:rPr lang="en-US" sz="3200" dirty="0">
                  <a:solidFill>
                    <a:srgbClr val="003366"/>
                  </a:solidFill>
                  <a:latin typeface="Times New Roman"/>
                  <a:ea typeface="华文楷体"/>
                </a:rPr>
                <a:t> sentences</a:t>
              </a:r>
              <a:endParaRPr lang="en-US" altLang="zh-CN" sz="1400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sp>
        <p:nvSpPr>
          <p:cNvPr id="69641" name="Freeform 9"/>
          <p:cNvSpPr>
            <a:spLocks/>
          </p:cNvSpPr>
          <p:nvPr/>
        </p:nvSpPr>
        <p:spPr bwMode="gray">
          <a:xfrm flipH="1">
            <a:off x="4875213" y="30749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  <a:ea typeface="宋体" pitchFamily="2" charset="-122"/>
            </a:endParaRPr>
          </a:p>
        </p:txBody>
      </p:sp>
      <p:sp>
        <p:nvSpPr>
          <p:cNvPr id="338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Use of </a:t>
            </a:r>
            <a:r>
              <a:rPr lang="zh-CN" altLang="en-US" smtClean="0">
                <a:latin typeface="华文楷体" pitchFamily="2" charset="-122"/>
                <a:ea typeface="华文楷体" pitchFamily="2" charset="-122"/>
              </a:rPr>
              <a:t>吧</a:t>
            </a:r>
            <a:endParaRPr lang="en-US" altLang="zh-CN" sz="1400" smtClean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7391400" cy="563563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ea typeface="宋体" pitchFamily="2" charset="-122"/>
              </a:rPr>
              <a:t>softened </a:t>
            </a:r>
            <a:r>
              <a:rPr lang="en-US" altLang="zh-CN" sz="2800" i="1" smtClean="0">
                <a:ea typeface="宋体" pitchFamily="2" charset="-122"/>
              </a:rPr>
              <a:t>suggestive</a:t>
            </a:r>
            <a:r>
              <a:rPr lang="en-US" altLang="zh-CN" sz="2800" smtClean="0">
                <a:ea typeface="宋体" pitchFamily="2" charset="-122"/>
              </a:rPr>
              <a:t> sentences</a:t>
            </a:r>
            <a:endParaRPr lang="en-US" altLang="zh-CN" sz="2800" smtClean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3795" name="Rectangle 3"/>
          <p:cNvSpPr txBox="1">
            <a:spLocks noChangeArrowheads="1"/>
          </p:cNvSpPr>
          <p:nvPr/>
        </p:nvSpPr>
        <p:spPr bwMode="gray">
          <a:xfrm>
            <a:off x="684213" y="1700213"/>
            <a:ext cx="81438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3600" dirty="0">
                <a:latin typeface="Times New Roman" pitchFamily="18" charset="0"/>
                <a:ea typeface="华文楷体" pitchFamily="2" charset="-122"/>
              </a:rPr>
              <a:t>－ </a:t>
            </a:r>
            <a:r>
              <a:rPr lang="zh-CN" sz="5400" dirty="0">
                <a:latin typeface="Times New Roman" pitchFamily="18" charset="0"/>
                <a:ea typeface="华文楷体" pitchFamily="2" charset="-122"/>
              </a:rPr>
              <a:t>我没</a:t>
            </a:r>
            <a:r>
              <a:rPr lang="zh-CN" sz="5400" dirty="0" smtClean="0">
                <a:latin typeface="Times New Roman" pitchFamily="18" charset="0"/>
                <a:ea typeface="华文楷体" pitchFamily="2" charset="-122"/>
              </a:rPr>
              <a:t>有</a:t>
            </a:r>
            <a:r>
              <a:rPr lang="zh-TW" altLang="en-US" sz="5400" dirty="0" smtClean="0">
                <a:latin typeface="Times New Roman" pitchFamily="18" charset="0"/>
                <a:ea typeface="华文楷体" pitchFamily="2" charset="-122"/>
              </a:rPr>
              <a:t>書</a:t>
            </a:r>
            <a:r>
              <a:rPr lang="zh-CN" sz="5400" dirty="0" smtClean="0">
                <a:latin typeface="Times New Roman" pitchFamily="18" charset="0"/>
                <a:ea typeface="华文楷体" pitchFamily="2" charset="-122"/>
              </a:rPr>
              <a:t>。</a:t>
            </a:r>
            <a:r>
              <a:rPr lang="zh-CN" altLang="en-US" sz="3600" dirty="0" smtClean="0">
                <a:latin typeface="Times New Roman" pitchFamily="18" charset="0"/>
                <a:ea typeface="华文楷体" pitchFamily="2" charset="-122"/>
              </a:rPr>
              <a:t> </a:t>
            </a:r>
            <a:endParaRPr lang="zh-CN" altLang="en-US" sz="3600" dirty="0">
              <a:latin typeface="Times New Roman" pitchFamily="18" charset="0"/>
              <a:ea typeface="华文楷体" pitchFamily="2" charset="-122"/>
            </a:endParaRPr>
          </a:p>
          <a:p>
            <a:r>
              <a:rPr lang="en-US" altLang="zh-CN" sz="3600" dirty="0">
                <a:latin typeface="Times New Roman" pitchFamily="18" charset="0"/>
                <a:ea typeface="华文楷体" pitchFamily="2" charset="-122"/>
              </a:rPr>
              <a:t>What do you suggest?</a:t>
            </a:r>
          </a:p>
          <a:p>
            <a:pPr algn="l"/>
            <a:r>
              <a:rPr lang="en-US" altLang="zh-CN" sz="36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(hint: Can you share your book?)</a:t>
            </a:r>
          </a:p>
          <a:p>
            <a:endParaRPr lang="en-US" altLang="zh-CN" sz="3600" dirty="0">
              <a:latin typeface="Times New Roman" pitchFamily="18" charset="0"/>
              <a:ea typeface="华文楷体" pitchFamily="2" charset="-122"/>
            </a:endParaRPr>
          </a:p>
          <a:p>
            <a:endParaRPr lang="en-US" altLang="zh-CN" sz="3600" dirty="0">
              <a:latin typeface="Times New Roman" pitchFamily="18" charset="0"/>
              <a:ea typeface="华文楷体" pitchFamily="2" charset="-122"/>
            </a:endParaRPr>
          </a:p>
          <a:p>
            <a:endParaRPr lang="zh-CN" altLang="zh-CN" sz="36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3796" name="Rectangle 3"/>
          <p:cNvSpPr txBox="1">
            <a:spLocks noChangeArrowheads="1"/>
          </p:cNvSpPr>
          <p:nvPr/>
        </p:nvSpPr>
        <p:spPr bwMode="gray">
          <a:xfrm>
            <a:off x="1000125" y="4286250"/>
            <a:ext cx="56435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sz="3600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－</a:t>
            </a:r>
            <a:r>
              <a:rPr lang="zh-CN" sz="3600" dirty="0">
                <a:solidFill>
                  <a:srgbClr val="FF0000"/>
                </a:solidFill>
                <a:ea typeface="华文楷体" pitchFamily="2" charset="-122"/>
                <a:cs typeface="Times New Roman" pitchFamily="18" charset="0"/>
              </a:rPr>
              <a:t> </a:t>
            </a:r>
            <a:r>
              <a:rPr lang="zh-CN" sz="5400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你看我</a:t>
            </a:r>
            <a:r>
              <a:rPr lang="zh-CN" sz="54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的</a:t>
            </a:r>
            <a:r>
              <a:rPr lang="zh-TW" altLang="en-US" sz="54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書</a:t>
            </a:r>
            <a:r>
              <a:rPr lang="zh-CN" sz="54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吧</a:t>
            </a:r>
            <a:r>
              <a:rPr lang="zh-CN" sz="5400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endParaRPr lang="zh-CN" sz="5400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Times New Roman" pitchFamily="18" charset="0"/>
                <a:ea typeface="华文楷体" pitchFamily="2" charset="-122"/>
              </a:rPr>
              <a:t>Warm-up</a:t>
            </a:r>
            <a:endParaRPr lang="en-US" altLang="zh-CN" smtClean="0">
              <a:ea typeface="宋体" pitchFamily="2" charset="-122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628775"/>
            <a:ext cx="4672013" cy="8905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zh-CN" sz="5400" dirty="0" smtClean="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</a:rPr>
              <a:t>喝</a:t>
            </a:r>
            <a:r>
              <a:rPr lang="zh-TW" altLang="en-US" sz="5400" dirty="0" smtClean="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</a:rPr>
              <a:t>什麼</a:t>
            </a:r>
            <a:r>
              <a:rPr lang="zh-CN" sz="5400" dirty="0" smtClean="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</a:rPr>
              <a:t>？</a:t>
            </a:r>
            <a:endParaRPr lang="zh-CN" sz="5400" dirty="0" smtClean="0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4800" dirty="0" smtClean="0">
                <a:solidFill>
                  <a:srgbClr val="000000"/>
                </a:solidFill>
                <a:ea typeface="宋体" pitchFamily="2" charset="-122"/>
              </a:rPr>
              <a:t/>
            </a:r>
            <a:br>
              <a:rPr lang="en-US" altLang="zh-CN" sz="4800" dirty="0" smtClean="0">
                <a:solidFill>
                  <a:srgbClr val="000000"/>
                </a:solidFill>
                <a:ea typeface="宋体" pitchFamily="2" charset="-122"/>
              </a:rPr>
            </a:br>
            <a:endParaRPr lang="en-US" altLang="zh-CN" sz="4800" dirty="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196" name="Rectangle 3"/>
          <p:cNvSpPr txBox="1">
            <a:spLocks noChangeArrowheads="1"/>
          </p:cNvSpPr>
          <p:nvPr/>
        </p:nvSpPr>
        <p:spPr bwMode="gray">
          <a:xfrm>
            <a:off x="2195513" y="2997200"/>
            <a:ext cx="506888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4000">
                <a:latin typeface="Times New Roman" pitchFamily="18" charset="0"/>
                <a:ea typeface="华文楷体" pitchFamily="2" charset="-122"/>
              </a:rPr>
              <a:t>喝</a:t>
            </a:r>
            <a:r>
              <a:rPr lang="zh-CN" altLang="en-US" sz="4000">
                <a:latin typeface="Times New Roman" pitchFamily="18" charset="0"/>
                <a:ea typeface="华文楷体" pitchFamily="2" charset="-122"/>
              </a:rPr>
              <a:t> </a:t>
            </a:r>
            <a:r>
              <a:rPr lang="en-US" altLang="zh-CN" sz="4000">
                <a:latin typeface="Times New Roman" pitchFamily="18" charset="0"/>
                <a:ea typeface="华文楷体" pitchFamily="2" charset="-122"/>
              </a:rPr>
              <a:t>(hē): to drink</a:t>
            </a:r>
            <a:endParaRPr lang="zh-CN" altLang="zh-CN" sz="400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4800" b="1">
                <a:solidFill>
                  <a:schemeClr val="tx2"/>
                </a:solidFill>
                <a:latin typeface="Verdana" pitchFamily="34" charset="0"/>
                <a:ea typeface="宋体" pitchFamily="2" charset="-122"/>
              </a:rPr>
              <a:t/>
            </a:r>
            <a:br>
              <a:rPr lang="en-US" altLang="zh-CN" sz="4800" b="1">
                <a:solidFill>
                  <a:schemeClr val="tx2"/>
                </a:solidFill>
                <a:latin typeface="Verdana" pitchFamily="34" charset="0"/>
                <a:ea typeface="宋体" pitchFamily="2" charset="-122"/>
              </a:rPr>
            </a:br>
            <a:endParaRPr lang="en-US" altLang="zh-CN" sz="4800" b="1">
              <a:solidFill>
                <a:schemeClr val="tx2"/>
              </a:solidFill>
              <a:latin typeface="Verdana" pitchFamily="34" charset="0"/>
              <a:ea typeface="宋体" pitchFamily="2" charset="-122"/>
            </a:endParaRPr>
          </a:p>
        </p:txBody>
      </p:sp>
      <p:pic>
        <p:nvPicPr>
          <p:cNvPr id="8197" name="Picture 10" descr="G:\PRODUCTION_GENERAL\Image Processing\processed\PRO_IC1_4e_TB_ConvertedImages\JPG 72 DPI-for webscreen\img-how_5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765175"/>
            <a:ext cx="11112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1" descr="G:\PRODUCTION_GENERAL\Image Processing\processed\PRO_IC1_4e_TB_ConvertedImages\JPG 72 DPI-for webscreen\img-how_5.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0863" y="1125538"/>
            <a:ext cx="2243137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2" descr="G:\PRODUCTION_GENERAL\Image Processing\processed\PRO_IC1_4e_TB_ConvertedImages\JPG 72 DPI-for webscreen\img-how_5.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2636838"/>
            <a:ext cx="1290638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7391400" cy="563563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ea typeface="宋体" pitchFamily="2" charset="-122"/>
              </a:rPr>
              <a:t>softened </a:t>
            </a:r>
            <a:r>
              <a:rPr lang="en-US" altLang="zh-CN" sz="2800" i="1" smtClean="0">
                <a:ea typeface="宋体" pitchFamily="2" charset="-122"/>
              </a:rPr>
              <a:t>suggestive</a:t>
            </a:r>
            <a:r>
              <a:rPr lang="en-US" altLang="zh-CN" sz="2800" smtClean="0">
                <a:ea typeface="宋体" pitchFamily="2" charset="-122"/>
              </a:rPr>
              <a:t> sentences</a:t>
            </a:r>
            <a:endParaRPr lang="en-US" altLang="zh-CN" sz="2800" smtClean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4819" name="Rectangle 3"/>
          <p:cNvSpPr txBox="1">
            <a:spLocks noChangeArrowheads="1"/>
          </p:cNvSpPr>
          <p:nvPr/>
        </p:nvSpPr>
        <p:spPr bwMode="gray">
          <a:xfrm>
            <a:off x="900113" y="2214563"/>
            <a:ext cx="76009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7200" dirty="0">
                <a:latin typeface="Times New Roman" pitchFamily="18" charset="0"/>
                <a:ea typeface="华文楷体" pitchFamily="2" charset="-122"/>
              </a:rPr>
              <a:t>－</a:t>
            </a:r>
            <a:r>
              <a:rPr lang="zh-CN" sz="6000" dirty="0" smtClean="0">
                <a:latin typeface="Times New Roman" pitchFamily="18" charset="0"/>
                <a:ea typeface="华文楷体" pitchFamily="2" charset="-122"/>
              </a:rPr>
              <a:t>我</a:t>
            </a:r>
            <a:r>
              <a:rPr lang="zh-TW" altLang="en-US" sz="6000" dirty="0" smtClean="0">
                <a:latin typeface="Times New Roman" pitchFamily="18" charset="0"/>
                <a:ea typeface="华文楷体" pitchFamily="2" charset="-122"/>
              </a:rPr>
              <a:t>們</a:t>
            </a:r>
            <a:r>
              <a:rPr lang="zh-CN" sz="6000" dirty="0" smtClean="0">
                <a:latin typeface="Times New Roman" pitchFamily="18" charset="0"/>
                <a:ea typeface="华文楷体" pitchFamily="2" charset="-122"/>
              </a:rPr>
              <a:t>没</a:t>
            </a:r>
            <a:r>
              <a:rPr lang="zh-CN" sz="6000" dirty="0">
                <a:latin typeface="Times New Roman" pitchFamily="18" charset="0"/>
                <a:ea typeface="华文楷体" pitchFamily="2" charset="-122"/>
              </a:rPr>
              <a:t>有咖啡</a:t>
            </a:r>
            <a:r>
              <a:rPr lang="zh-CN" altLang="en-US" sz="6000" dirty="0">
                <a:latin typeface="Times New Roman" pitchFamily="18" charset="0"/>
                <a:ea typeface="华文楷体" pitchFamily="2" charset="-122"/>
              </a:rPr>
              <a:t>，</a:t>
            </a:r>
          </a:p>
          <a:p>
            <a:r>
              <a:rPr lang="zh-CN" altLang="en-US" sz="6000" dirty="0">
                <a:latin typeface="Times New Roman" pitchFamily="18" charset="0"/>
                <a:ea typeface="华文楷体" pitchFamily="2" charset="-122"/>
              </a:rPr>
              <a:t>只有茶</a:t>
            </a:r>
            <a:r>
              <a:rPr lang="zh-CN" sz="6000" dirty="0">
                <a:latin typeface="Times New Roman" pitchFamily="18" charset="0"/>
                <a:ea typeface="华文楷体" pitchFamily="2" charset="-122"/>
              </a:rPr>
              <a:t>。</a:t>
            </a:r>
            <a:endParaRPr lang="en-US" altLang="zh-CN" sz="6000" dirty="0">
              <a:latin typeface="Times New Roman" pitchFamily="18" charset="0"/>
              <a:ea typeface="华文楷体" pitchFamily="2" charset="-122"/>
            </a:endParaRPr>
          </a:p>
          <a:p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endParaRPr lang="zh-CN" sz="72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4820" name="Rectangle 3"/>
          <p:cNvSpPr txBox="1">
            <a:spLocks noChangeArrowheads="1"/>
          </p:cNvSpPr>
          <p:nvPr/>
        </p:nvSpPr>
        <p:spPr bwMode="gray">
          <a:xfrm>
            <a:off x="971550" y="4797425"/>
            <a:ext cx="68405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720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－</a:t>
            </a:r>
            <a:r>
              <a:rPr lang="zh-CN" sz="600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我喝茶吧。</a:t>
            </a:r>
            <a:endParaRPr lang="zh-CN" sz="600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7391400" cy="563563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ea typeface="宋体" pitchFamily="2" charset="-122"/>
              </a:rPr>
              <a:t>softened </a:t>
            </a:r>
            <a:r>
              <a:rPr lang="en-US" altLang="zh-CN" sz="2800" i="1" smtClean="0">
                <a:ea typeface="宋体" pitchFamily="2" charset="-122"/>
              </a:rPr>
              <a:t>suggestive</a:t>
            </a:r>
            <a:r>
              <a:rPr lang="en-US" altLang="zh-CN" sz="2800" smtClean="0">
                <a:ea typeface="宋体" pitchFamily="2" charset="-122"/>
              </a:rPr>
              <a:t> sentences</a:t>
            </a:r>
            <a:endParaRPr lang="en-US" altLang="zh-CN" sz="2800" smtClean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3795" name="Rectangle 3"/>
          <p:cNvSpPr txBox="1">
            <a:spLocks noChangeArrowheads="1"/>
          </p:cNvSpPr>
          <p:nvPr/>
        </p:nvSpPr>
        <p:spPr bwMode="gray">
          <a:xfrm>
            <a:off x="571500" y="1700213"/>
            <a:ext cx="81438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6000" dirty="0" smtClean="0">
                <a:latin typeface="Times New Roman" pitchFamily="18" charset="0"/>
                <a:ea typeface="华文楷体" pitchFamily="2" charset="-122"/>
              </a:rPr>
              <a:t>－</a:t>
            </a:r>
            <a:r>
              <a:rPr lang="zh-TW" altLang="en-US" sz="6000" dirty="0" smtClean="0">
                <a:latin typeface="Times New Roman" pitchFamily="18" charset="0"/>
                <a:ea typeface="华文楷体" pitchFamily="2" charset="-122"/>
              </a:rPr>
              <a:t>這個電</a:t>
            </a:r>
            <a:r>
              <a:rPr lang="zh-CN" altLang="en-US" sz="6000" dirty="0" smtClean="0">
                <a:latin typeface="Times New Roman" pitchFamily="18" charset="0"/>
                <a:ea typeface="华文楷体" pitchFamily="2" charset="-122"/>
              </a:rPr>
              <a:t>影</a:t>
            </a:r>
            <a:r>
              <a:rPr lang="zh-CN" altLang="en-US" sz="6000" dirty="0">
                <a:latin typeface="Times New Roman" pitchFamily="18" charset="0"/>
                <a:ea typeface="华文楷体" pitchFamily="2" charset="-122"/>
              </a:rPr>
              <a:t>不好</a:t>
            </a:r>
            <a:r>
              <a:rPr lang="zh-CN" altLang="en-US" sz="6000" dirty="0" smtClean="0">
                <a:latin typeface="Times New Roman" pitchFamily="18" charset="0"/>
                <a:ea typeface="华文楷体" pitchFamily="2" charset="-122"/>
              </a:rPr>
              <a:t>。</a:t>
            </a:r>
            <a:r>
              <a:rPr lang="en-US" altLang="zh-CN" sz="6000" dirty="0" smtClean="0">
                <a:latin typeface="Times New Roman" pitchFamily="18" charset="0"/>
                <a:ea typeface="华文楷体" pitchFamily="2" charset="-122"/>
              </a:rPr>
              <a:t/>
            </a:r>
            <a:br>
              <a:rPr lang="en-US" altLang="zh-CN" sz="6000" dirty="0" smtClean="0">
                <a:latin typeface="Times New Roman" pitchFamily="18" charset="0"/>
                <a:ea typeface="华文楷体" pitchFamily="2" charset="-122"/>
              </a:rPr>
            </a:br>
            <a:r>
              <a:rPr lang="zh-TW" altLang="en-US" sz="6000" dirty="0" smtClean="0">
                <a:latin typeface="Times New Roman" pitchFamily="18" charset="0"/>
                <a:ea typeface="华文楷体" pitchFamily="2" charset="-122"/>
              </a:rPr>
              <a:t>         </a:t>
            </a:r>
            <a:r>
              <a:rPr lang="zh-CN" altLang="en-US" sz="6000" dirty="0" smtClean="0">
                <a:latin typeface="Times New Roman" pitchFamily="18" charset="0"/>
                <a:ea typeface="华文楷体" pitchFamily="2" charset="-122"/>
              </a:rPr>
              <a:t>那</a:t>
            </a:r>
            <a:r>
              <a:rPr lang="zh-TW" altLang="en-US" sz="6000" dirty="0" smtClean="0">
                <a:latin typeface="Times New Roman" pitchFamily="18" charset="0"/>
                <a:ea typeface="华文楷体" pitchFamily="2" charset="-122"/>
              </a:rPr>
              <a:t>個電影</a:t>
            </a:r>
            <a:r>
              <a:rPr lang="zh-CN" altLang="en-US" sz="6000" dirty="0" smtClean="0">
                <a:latin typeface="Times New Roman" pitchFamily="18" charset="0"/>
                <a:ea typeface="华文楷体" pitchFamily="2" charset="-122"/>
              </a:rPr>
              <a:t>很</a:t>
            </a:r>
            <a:r>
              <a:rPr lang="zh-CN" altLang="en-US" sz="6000" dirty="0">
                <a:latin typeface="Times New Roman" pitchFamily="18" charset="0"/>
                <a:ea typeface="华文楷体" pitchFamily="2" charset="-122"/>
              </a:rPr>
              <a:t>有意思。</a:t>
            </a:r>
            <a:endParaRPr lang="en-US" altLang="zh-CN" sz="6000" dirty="0">
              <a:latin typeface="Times New Roman" pitchFamily="18" charset="0"/>
              <a:ea typeface="华文楷体" pitchFamily="2" charset="-122"/>
            </a:endParaRPr>
          </a:p>
          <a:p>
            <a:endParaRPr lang="en-US" altLang="zh-CN" sz="3600" dirty="0">
              <a:latin typeface="Times New Roman" pitchFamily="18" charset="0"/>
              <a:ea typeface="华文楷体" pitchFamily="2" charset="-122"/>
            </a:endParaRPr>
          </a:p>
          <a:p>
            <a:endParaRPr lang="en-US" altLang="zh-CN" sz="3600" dirty="0">
              <a:latin typeface="Times New Roman" pitchFamily="18" charset="0"/>
              <a:ea typeface="华文楷体" pitchFamily="2" charset="-122"/>
            </a:endParaRPr>
          </a:p>
          <a:p>
            <a:endParaRPr lang="zh-CN" altLang="zh-CN" sz="36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3796" name="Rectangle 3"/>
          <p:cNvSpPr txBox="1">
            <a:spLocks noChangeArrowheads="1"/>
          </p:cNvSpPr>
          <p:nvPr/>
        </p:nvSpPr>
        <p:spPr bwMode="gray">
          <a:xfrm>
            <a:off x="857250" y="4286250"/>
            <a:ext cx="7929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6000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－</a:t>
            </a:r>
            <a:r>
              <a:rPr lang="zh-CN" altLang="en-US" sz="60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我</a:t>
            </a:r>
            <a:r>
              <a:rPr lang="zh-TW" altLang="en-US" sz="60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們</a:t>
            </a:r>
            <a:r>
              <a:rPr lang="zh-CN" altLang="en-US" sz="60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去</a:t>
            </a:r>
            <a:r>
              <a:rPr lang="zh-CN" altLang="en-US" sz="6000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看</a:t>
            </a:r>
            <a:r>
              <a:rPr lang="zh-CN" altLang="en-US" sz="60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那</a:t>
            </a:r>
            <a:r>
              <a:rPr lang="zh-TW" altLang="en-US" sz="60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個電影</a:t>
            </a:r>
            <a:r>
              <a:rPr lang="zh-CN" altLang="en-US" sz="60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吧</a:t>
            </a:r>
            <a:r>
              <a:rPr lang="zh-CN" altLang="en-US" sz="6000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！</a:t>
            </a:r>
            <a:endParaRPr lang="zh-CN" sz="6000" dirty="0">
              <a:solidFill>
                <a:srgbClr val="FF0000"/>
              </a:solidFill>
              <a:latin typeface="Times New Roman" pitchFamily="18" charset="0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7391400" cy="563563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ea typeface="宋体" pitchFamily="2" charset="-122"/>
              </a:rPr>
              <a:t>softened </a:t>
            </a:r>
            <a:r>
              <a:rPr lang="en-US" altLang="zh-CN" sz="2800" i="1" smtClean="0">
                <a:ea typeface="宋体" pitchFamily="2" charset="-122"/>
              </a:rPr>
              <a:t>suggestive</a:t>
            </a:r>
            <a:r>
              <a:rPr lang="en-US" altLang="zh-CN" sz="2800" smtClean="0">
                <a:ea typeface="宋体" pitchFamily="2" charset="-122"/>
              </a:rPr>
              <a:t> sentences</a:t>
            </a:r>
            <a:endParaRPr lang="en-US" altLang="zh-CN" sz="2800" smtClean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3795" name="Rectangle 3"/>
          <p:cNvSpPr txBox="1">
            <a:spLocks noChangeArrowheads="1"/>
          </p:cNvSpPr>
          <p:nvPr/>
        </p:nvSpPr>
        <p:spPr bwMode="gray">
          <a:xfrm>
            <a:off x="684213" y="1771650"/>
            <a:ext cx="81438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altLang="en-US" sz="4800" dirty="0">
                <a:latin typeface="Times New Roman" pitchFamily="18" charset="0"/>
                <a:ea typeface="华文楷体" pitchFamily="2" charset="-122"/>
              </a:rPr>
              <a:t>－ 我想去找</a:t>
            </a:r>
            <a:r>
              <a:rPr lang="zh-CN" altLang="en-US" sz="4800" dirty="0" smtClean="0">
                <a:latin typeface="Times New Roman" pitchFamily="18" charset="0"/>
                <a:ea typeface="华文楷体" pitchFamily="2" charset="-122"/>
              </a:rPr>
              <a:t>王</a:t>
            </a:r>
            <a:r>
              <a:rPr lang="zh-TW" altLang="en-US" sz="4800" dirty="0" smtClean="0">
                <a:latin typeface="Times New Roman" pitchFamily="18" charset="0"/>
                <a:ea typeface="华文楷体" pitchFamily="2" charset="-122"/>
              </a:rPr>
              <a:t>醫生</a:t>
            </a:r>
            <a:r>
              <a:rPr lang="zh-CN" altLang="en-US" sz="4800" dirty="0" smtClean="0">
                <a:latin typeface="Times New Roman" pitchFamily="18" charset="0"/>
                <a:ea typeface="华文楷体" pitchFamily="2" charset="-122"/>
              </a:rPr>
              <a:t>。</a:t>
            </a:r>
            <a:endParaRPr lang="zh-CN" altLang="en-US" sz="4800" dirty="0">
              <a:latin typeface="Times New Roman" pitchFamily="18" charset="0"/>
              <a:ea typeface="华文楷体" pitchFamily="2" charset="-122"/>
            </a:endParaRPr>
          </a:p>
          <a:p>
            <a:pPr algn="l"/>
            <a:r>
              <a:rPr lang="zh-CN" altLang="en-US" sz="4800" dirty="0">
                <a:latin typeface="Times New Roman" pitchFamily="18" charset="0"/>
                <a:ea typeface="华文楷体" pitchFamily="2" charset="-122"/>
              </a:rPr>
              <a:t>－ 他今天很忙，明天不忙。</a:t>
            </a:r>
            <a:endParaRPr lang="en-US" altLang="zh-CN" sz="4800" dirty="0">
              <a:latin typeface="Times New Roman" pitchFamily="18" charset="0"/>
              <a:ea typeface="华文楷体" pitchFamily="2" charset="-122"/>
            </a:endParaRPr>
          </a:p>
          <a:p>
            <a:pPr algn="l"/>
            <a:r>
              <a:rPr lang="zh-CN" altLang="en-US" sz="4800" dirty="0">
                <a:latin typeface="Times New Roman" pitchFamily="18" charset="0"/>
                <a:ea typeface="华文楷体" pitchFamily="2" charset="-122"/>
              </a:rPr>
              <a:t>－ 那</a:t>
            </a:r>
            <a:r>
              <a:rPr lang="en-US" altLang="zh-CN" sz="4800" dirty="0">
                <a:latin typeface="Times New Roman" pitchFamily="18" charset="0"/>
                <a:ea typeface="华文楷体" pitchFamily="2" charset="-122"/>
              </a:rPr>
              <a:t>...</a:t>
            </a:r>
          </a:p>
          <a:p>
            <a:endParaRPr lang="en-US" altLang="zh-CN" sz="3600" dirty="0">
              <a:latin typeface="Times New Roman" pitchFamily="18" charset="0"/>
              <a:ea typeface="华文楷体" pitchFamily="2" charset="-122"/>
            </a:endParaRPr>
          </a:p>
          <a:p>
            <a:endParaRPr lang="en-US" altLang="zh-CN" sz="3600" dirty="0">
              <a:latin typeface="Times New Roman" pitchFamily="18" charset="0"/>
              <a:ea typeface="华文楷体" pitchFamily="2" charset="-122"/>
            </a:endParaRPr>
          </a:p>
          <a:p>
            <a:endParaRPr lang="zh-CN" altLang="zh-CN" sz="36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3796" name="Rectangle 3"/>
          <p:cNvSpPr txBox="1">
            <a:spLocks noChangeArrowheads="1"/>
          </p:cNvSpPr>
          <p:nvPr/>
        </p:nvSpPr>
        <p:spPr bwMode="gray">
          <a:xfrm>
            <a:off x="785813" y="4429125"/>
            <a:ext cx="78581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altLang="en-US" sz="4800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－我明天去找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王</a:t>
            </a:r>
            <a:r>
              <a:rPr lang="zh-TW" altLang="en-US" sz="48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醫生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吧</a:t>
            </a:r>
            <a:r>
              <a:rPr lang="zh-CN" altLang="en-US" sz="4800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i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(Pair work)</a:t>
            </a:r>
            <a:r>
              <a:rPr lang="en-US" altLang="zh-CN" smtClean="0">
                <a:ea typeface="宋体" pitchFamily="2" charset="-122"/>
              </a:rPr>
              <a:t>    	      completion</a:t>
            </a:r>
            <a:r>
              <a:rPr lang="zh-TW" altLang="en-US" smtClean="0">
                <a:latin typeface="楷体_GB2312" pitchFamily="49" charset="-122"/>
                <a:ea typeface="楷体_GB2312" pitchFamily="49" charset="-122"/>
              </a:rPr>
              <a:t>了</a:t>
            </a:r>
            <a:endParaRPr lang="en-US" altLang="zh-CN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2214563" y="1857375"/>
            <a:ext cx="5572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buFontTx/>
              <a:buChar char="-"/>
            </a:pPr>
            <a:r>
              <a:rPr lang="zh-CN" altLang="en-US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昨天你</a:t>
            </a:r>
            <a:r>
              <a:rPr lang="zh-CN" altLang="en-US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做</a:t>
            </a:r>
            <a:r>
              <a:rPr lang="zh-TW" altLang="en-US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什麼</a:t>
            </a:r>
            <a:r>
              <a:rPr lang="zh-CN" altLang="en-US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了</a:t>
            </a:r>
            <a:r>
              <a:rPr lang="zh-CN" altLang="en-US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？</a:t>
            </a:r>
            <a:endParaRPr lang="en-US" altLang="zh-CN" sz="2800" dirty="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2214563" y="2681288"/>
            <a:ext cx="571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zh-CN" sz="2800">
                <a:ea typeface="宋体" pitchFamily="2" charset="-122"/>
              </a:rPr>
              <a:t>- </a:t>
            </a:r>
            <a:r>
              <a:rPr lang="zh-CN" altLang="en-US" sz="2800">
                <a:latin typeface="Times New Roman" pitchFamily="18" charset="0"/>
                <a:ea typeface="华文楷体" pitchFamily="2" charset="-122"/>
              </a:rPr>
              <a:t>昨天</a:t>
            </a:r>
            <a:r>
              <a:rPr lang="zh-CN" altLang="en-US" sz="2800">
                <a:latin typeface="楷体_GB2312" pitchFamily="49" charset="-122"/>
                <a:ea typeface="楷体_GB2312" pitchFamily="49" charset="-122"/>
              </a:rPr>
              <a:t>我</a:t>
            </a:r>
            <a:r>
              <a:rPr lang="zh-CN" altLang="en-US" sz="2800">
                <a:ea typeface="宋体" pitchFamily="2" charset="-122"/>
              </a:rPr>
              <a:t> </a:t>
            </a:r>
            <a:r>
              <a:rPr lang="en-US" altLang="zh-CN" sz="2800">
                <a:ea typeface="宋体" pitchFamily="2" charset="-122"/>
              </a:rPr>
              <a:t>V O </a:t>
            </a:r>
            <a:r>
              <a:rPr lang="zh-CN" altLang="en-US" sz="2800">
                <a:latin typeface="楷体_GB2312" pitchFamily="49" charset="-122"/>
                <a:ea typeface="楷体_GB2312" pitchFamily="49" charset="-122"/>
              </a:rPr>
              <a:t>了</a:t>
            </a:r>
            <a:r>
              <a:rPr lang="zh-CN" altLang="en-US" sz="2800">
                <a:ea typeface="宋体" pitchFamily="2" charset="-122"/>
              </a:rPr>
              <a:t>。</a:t>
            </a:r>
            <a:r>
              <a:rPr lang="zh-CN" altLang="en-US" sz="28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2800" b="1">
                <a:solidFill>
                  <a:schemeClr val="tx2"/>
                </a:solidFill>
                <a:latin typeface="Verdana" pitchFamily="34" charset="0"/>
                <a:ea typeface="宋体" pitchFamily="2" charset="-122"/>
              </a:rPr>
              <a:t/>
            </a:r>
            <a:br>
              <a:rPr lang="en-US" altLang="zh-CN" sz="2800" b="1">
                <a:solidFill>
                  <a:schemeClr val="tx2"/>
                </a:solidFill>
                <a:latin typeface="Verdana" pitchFamily="34" charset="0"/>
                <a:ea typeface="宋体" pitchFamily="2" charset="-122"/>
              </a:rPr>
            </a:br>
            <a:endParaRPr lang="en-US" altLang="zh-CN" sz="1200" b="1">
              <a:solidFill>
                <a:schemeClr val="tx2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2214563" y="3429000"/>
            <a:ext cx="571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zh-CN" sz="2800" dirty="0">
                <a:latin typeface="Times New Roman" pitchFamily="18" charset="0"/>
                <a:ea typeface="华文楷体" pitchFamily="2" charset="-122"/>
              </a:rPr>
              <a:t>- </a:t>
            </a:r>
            <a:r>
              <a:rPr lang="zh-CN" altLang="en-US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你</a:t>
            </a:r>
            <a:r>
              <a:rPr lang="zh-CN" altLang="en-US" sz="2800" dirty="0">
                <a:latin typeface="Times New Roman" pitchFamily="18" charset="0"/>
                <a:ea typeface="华文楷体" pitchFamily="2" charset="-122"/>
              </a:rPr>
              <a:t> </a:t>
            </a:r>
            <a:r>
              <a:rPr lang="en-US" altLang="zh-CN" sz="2800" dirty="0">
                <a:latin typeface="Times New Roman" pitchFamily="18" charset="0"/>
                <a:ea typeface="华文楷体" pitchFamily="2" charset="-122"/>
              </a:rPr>
              <a:t>V </a:t>
            </a:r>
            <a:r>
              <a:rPr lang="zh-CN" altLang="en-US" sz="2800" dirty="0">
                <a:latin typeface="Times New Roman" pitchFamily="18" charset="0"/>
                <a:ea typeface="华文楷体" pitchFamily="2" charset="-122"/>
              </a:rPr>
              <a:t>了</a:t>
            </a:r>
            <a:r>
              <a:rPr lang="zh-CN" altLang="en-US" sz="2800" dirty="0">
                <a:ea typeface="宋体" pitchFamily="2" charset="-122"/>
              </a:rPr>
              <a:t> </a:t>
            </a:r>
            <a:r>
              <a:rPr lang="zh-TW" altLang="en-US" sz="2800" dirty="0">
                <a:latin typeface="Times New Roman" pitchFamily="18" charset="0"/>
                <a:ea typeface="华文楷体" pitchFamily="2" charset="-122"/>
              </a:rPr>
              <a:t>幾</a:t>
            </a:r>
            <a:r>
              <a:rPr lang="zh-CN" altLang="en-US" sz="2800" dirty="0" smtClean="0">
                <a:latin typeface="Times New Roman" pitchFamily="18" charset="0"/>
                <a:ea typeface="华文楷体" pitchFamily="2" charset="-122"/>
              </a:rPr>
              <a:t> </a:t>
            </a:r>
            <a:r>
              <a:rPr lang="en-US" altLang="zh-CN" sz="2800" dirty="0">
                <a:latin typeface="Times New Roman" pitchFamily="18" charset="0"/>
                <a:ea typeface="华文楷体" pitchFamily="2" charset="-122"/>
              </a:rPr>
              <a:t>M Noun</a:t>
            </a:r>
            <a:r>
              <a:rPr lang="zh-CN" altLang="en-US" sz="2800" dirty="0">
                <a:latin typeface="Times New Roman" pitchFamily="18" charset="0"/>
                <a:ea typeface="华文楷体" pitchFamily="2" charset="-122"/>
              </a:rPr>
              <a:t>？</a:t>
            </a:r>
            <a:endParaRPr lang="en-US" altLang="zh-CN" sz="1200" b="1" dirty="0">
              <a:solidFill>
                <a:schemeClr val="tx2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2214563" y="4181475"/>
            <a:ext cx="571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Aft>
                <a:spcPts val="0"/>
              </a:spcAft>
              <a:defRPr/>
            </a:pPr>
            <a:r>
              <a:rPr lang="en-US" sz="2800" dirty="0">
                <a:latin typeface="Times New Roman"/>
                <a:ea typeface="华文楷体"/>
              </a:rPr>
              <a:t>- </a:t>
            </a:r>
            <a:r>
              <a:rPr lang="zh-CN" altLang="en-US" sz="2800" dirty="0">
                <a:latin typeface="Times New Roman"/>
                <a:ea typeface="华文楷体"/>
                <a:cs typeface="Times New Roman"/>
              </a:rPr>
              <a:t>我</a:t>
            </a:r>
            <a:r>
              <a:rPr lang="en-US" sz="2800" dirty="0">
                <a:latin typeface="Times New Roman"/>
                <a:ea typeface="华文楷体"/>
              </a:rPr>
              <a:t> V </a:t>
            </a:r>
            <a:r>
              <a:rPr lang="zh-CN" altLang="en-US" sz="2800" dirty="0">
                <a:latin typeface="Times New Roman"/>
                <a:ea typeface="华文楷体"/>
                <a:cs typeface="Times New Roman"/>
              </a:rPr>
              <a:t>了</a:t>
            </a:r>
            <a:r>
              <a:rPr lang="en-US" sz="2800" dirty="0">
                <a:latin typeface="Times New Roman"/>
                <a:ea typeface="华文楷体"/>
              </a:rPr>
              <a:t> … M Noun</a:t>
            </a:r>
            <a:r>
              <a:rPr lang="zh-CN" altLang="en-US" sz="2800" dirty="0">
                <a:latin typeface="Times New Roman"/>
                <a:ea typeface="华文楷体"/>
                <a:cs typeface="Times New Roman"/>
              </a:rPr>
              <a:t>。</a:t>
            </a:r>
            <a:endParaRPr lang="en-US" altLang="zh-CN" sz="1200" b="1" kern="0" dirty="0">
              <a:solidFill>
                <a:schemeClr val="tx2"/>
              </a:solidFill>
              <a:latin typeface="+mn-lt"/>
              <a:ea typeface="宋体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2214563" y="4895850"/>
            <a:ext cx="571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zh-CN" sz="2800" dirty="0">
                <a:latin typeface="Times New Roman" pitchFamily="18" charset="0"/>
                <a:ea typeface="华文楷体" pitchFamily="2" charset="-122"/>
              </a:rPr>
              <a:t>- </a:t>
            </a:r>
            <a:r>
              <a:rPr lang="zh-CN" altLang="en-US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你</a:t>
            </a:r>
            <a:r>
              <a:rPr lang="en-US" altLang="zh-CN" sz="2800" dirty="0">
                <a:latin typeface="Times New Roman" pitchFamily="18" charset="0"/>
                <a:ea typeface="华文楷体" pitchFamily="2" charset="-122"/>
              </a:rPr>
              <a:t>VO </a:t>
            </a:r>
            <a:r>
              <a:rPr lang="zh-CN" altLang="en-US" sz="2800" dirty="0" smtClean="0">
                <a:latin typeface="Times New Roman" pitchFamily="18" charset="0"/>
                <a:ea typeface="华文楷体" pitchFamily="2" charset="-122"/>
              </a:rPr>
              <a:t>了</a:t>
            </a:r>
            <a:r>
              <a:rPr lang="zh-TW" altLang="en-US" sz="2800" dirty="0">
                <a:latin typeface="Times New Roman" pitchFamily="18" charset="0"/>
                <a:ea typeface="华文楷体" pitchFamily="2" charset="-122"/>
              </a:rPr>
              <a:t>嗎</a:t>
            </a:r>
            <a:r>
              <a:rPr lang="zh-CN" altLang="en-US" sz="2800" dirty="0" smtClean="0">
                <a:latin typeface="Times New Roman" pitchFamily="18" charset="0"/>
                <a:ea typeface="华文楷体" pitchFamily="2" charset="-122"/>
              </a:rPr>
              <a:t>？</a:t>
            </a:r>
            <a:endParaRPr lang="en-US" altLang="zh-CN" sz="1200" b="1" dirty="0">
              <a:solidFill>
                <a:schemeClr val="tx2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gray">
          <a:xfrm>
            <a:off x="2214563" y="5610225"/>
            <a:ext cx="571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zh-CN" sz="2800" dirty="0">
                <a:latin typeface="Times New Roman" pitchFamily="18" charset="0"/>
                <a:ea typeface="华文楷体" pitchFamily="2" charset="-122"/>
              </a:rPr>
              <a:t>- </a:t>
            </a:r>
            <a:r>
              <a:rPr lang="zh-CN" altLang="en-US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我没</a:t>
            </a:r>
            <a:r>
              <a:rPr lang="en-US" altLang="zh-CN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(</a:t>
            </a:r>
            <a:r>
              <a:rPr lang="zh-CN" altLang="en-US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有</a:t>
            </a:r>
            <a:r>
              <a:rPr lang="en-US" altLang="zh-CN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)</a:t>
            </a:r>
            <a:r>
              <a:rPr lang="en-US" altLang="zh-CN" sz="2800" dirty="0">
                <a:latin typeface="Times New Roman" pitchFamily="18" charset="0"/>
                <a:ea typeface="华文楷体" pitchFamily="2" charset="-122"/>
              </a:rPr>
              <a:t>VO</a:t>
            </a:r>
            <a:r>
              <a:rPr lang="zh-CN" altLang="en-US" sz="2800" dirty="0">
                <a:latin typeface="Times New Roman" pitchFamily="18" charset="0"/>
                <a:ea typeface="华文楷体" pitchFamily="2" charset="-122"/>
              </a:rPr>
              <a:t>。</a:t>
            </a:r>
            <a:endParaRPr lang="en-US" altLang="zh-CN" sz="1200" b="1" dirty="0">
              <a:solidFill>
                <a:schemeClr val="tx2"/>
              </a:solidFill>
              <a:latin typeface="Verdana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completion</a:t>
            </a:r>
            <a:r>
              <a:rPr lang="zh-TW" altLang="en-US" smtClean="0">
                <a:latin typeface="楷体_GB2312" pitchFamily="49" charset="-122"/>
                <a:ea typeface="楷体_GB2312" pitchFamily="49" charset="-122"/>
              </a:rPr>
              <a:t>了</a:t>
            </a:r>
            <a:endParaRPr lang="en-US" altLang="zh-CN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1285875" y="2286000"/>
            <a:ext cx="47863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zh-CN" sz="2800">
                <a:latin typeface="Times New Roman" pitchFamily="18" charset="0"/>
                <a:ea typeface="华文楷体" pitchFamily="2" charset="-122"/>
              </a:rPr>
              <a:t>S-V-</a:t>
            </a:r>
            <a:r>
              <a:rPr lang="zh-CN" altLang="en-US" sz="2800" b="1">
                <a:solidFill>
                  <a:srgbClr val="CC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了</a:t>
            </a:r>
            <a:r>
              <a:rPr lang="en-US" altLang="zh-CN" sz="2800">
                <a:latin typeface="Times New Roman" pitchFamily="18" charset="0"/>
                <a:ea typeface="华文楷体" pitchFamily="2" charset="-122"/>
              </a:rPr>
              <a:t>.        (No Object)</a:t>
            </a:r>
            <a:r>
              <a:rPr lang="en-US" altLang="zh-CN" sz="2800" b="1">
                <a:solidFill>
                  <a:schemeClr val="tx2"/>
                </a:solidFill>
                <a:latin typeface="Verdana" pitchFamily="34" charset="0"/>
                <a:ea typeface="宋体" pitchFamily="2" charset="-122"/>
              </a:rPr>
              <a:t/>
            </a:r>
            <a:br>
              <a:rPr lang="en-US" altLang="zh-CN" sz="2800" b="1">
                <a:solidFill>
                  <a:schemeClr val="tx2"/>
                </a:solidFill>
                <a:latin typeface="Verdana" pitchFamily="34" charset="0"/>
                <a:ea typeface="宋体" pitchFamily="2" charset="-122"/>
              </a:rPr>
            </a:br>
            <a:endParaRPr lang="en-US" altLang="zh-CN" sz="1200" b="1">
              <a:solidFill>
                <a:schemeClr val="tx2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1143000" y="3395663"/>
            <a:ext cx="7715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zh-CN" sz="2800">
                <a:latin typeface="Times New Roman" pitchFamily="18" charset="0"/>
                <a:ea typeface="华文楷体" pitchFamily="2" charset="-122"/>
              </a:rPr>
              <a:t> S-V-O-</a:t>
            </a:r>
            <a:r>
              <a:rPr lang="zh-TW" altLang="en-US" sz="2800" b="1">
                <a:solidFill>
                  <a:srgbClr val="CC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了</a:t>
            </a:r>
            <a:r>
              <a:rPr lang="en-US" altLang="zh-CN" sz="2800">
                <a:latin typeface="Times New Roman" pitchFamily="18" charset="0"/>
                <a:ea typeface="华文楷体" pitchFamily="2" charset="-122"/>
              </a:rPr>
              <a:t>.      (Object doesn’t have a modifier.)</a:t>
            </a:r>
            <a:r>
              <a:rPr lang="en-US" altLang="zh-CN" sz="2800" b="1">
                <a:solidFill>
                  <a:schemeClr val="tx2"/>
                </a:solidFill>
                <a:latin typeface="Verdana" pitchFamily="34" charset="0"/>
                <a:ea typeface="宋体" pitchFamily="2" charset="-122"/>
              </a:rPr>
              <a:t/>
            </a:r>
            <a:br>
              <a:rPr lang="en-US" altLang="zh-CN" sz="2800" b="1">
                <a:solidFill>
                  <a:schemeClr val="tx2"/>
                </a:solidFill>
                <a:latin typeface="Verdana" pitchFamily="34" charset="0"/>
                <a:ea typeface="宋体" pitchFamily="2" charset="-122"/>
              </a:rPr>
            </a:br>
            <a:endParaRPr lang="en-US" altLang="zh-CN" sz="1200" b="1">
              <a:solidFill>
                <a:schemeClr val="tx2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1214438" y="4610100"/>
            <a:ext cx="75009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zh-CN" sz="2800">
                <a:latin typeface="Times New Roman" pitchFamily="18" charset="0"/>
                <a:ea typeface="华文楷体" pitchFamily="2" charset="-122"/>
              </a:rPr>
              <a:t>S-V-</a:t>
            </a:r>
            <a:r>
              <a:rPr lang="zh-TW" altLang="en-US" sz="2800" b="1">
                <a:solidFill>
                  <a:srgbClr val="CC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了</a:t>
            </a:r>
            <a:r>
              <a:rPr lang="en-US" altLang="zh-CN" sz="2800">
                <a:latin typeface="Times New Roman" pitchFamily="18" charset="0"/>
                <a:ea typeface="华文楷体" pitchFamily="2" charset="-122"/>
              </a:rPr>
              <a:t>- </a:t>
            </a:r>
            <a:r>
              <a:rPr lang="en-US" altLang="zh-CN" sz="2800" u="sng">
                <a:latin typeface="Times New Roman" pitchFamily="18" charset="0"/>
                <a:ea typeface="华文楷体" pitchFamily="2" charset="-122"/>
              </a:rPr>
              <a:t>modifier + N</a:t>
            </a:r>
            <a:r>
              <a:rPr lang="en-US" altLang="zh-CN" sz="2800">
                <a:latin typeface="Times New Roman" pitchFamily="18" charset="0"/>
                <a:ea typeface="华文楷体" pitchFamily="2" charset="-122"/>
              </a:rPr>
              <a:t>.    (Object has a modifier.)</a:t>
            </a:r>
            <a:endParaRPr lang="en-US" altLang="zh-CN" sz="1200" b="1">
              <a:solidFill>
                <a:schemeClr val="tx2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39942" name="Rectangle 3"/>
          <p:cNvSpPr txBox="1">
            <a:spLocks noChangeArrowheads="1"/>
          </p:cNvSpPr>
          <p:nvPr/>
        </p:nvSpPr>
        <p:spPr bwMode="gray">
          <a:xfrm>
            <a:off x="2428875" y="1214438"/>
            <a:ext cx="47863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2800">
                <a:ea typeface="宋体" pitchFamily="2" charset="-122"/>
              </a:rPr>
              <a:t>Where do we put the </a:t>
            </a:r>
            <a:r>
              <a:rPr lang="zh-CN" altLang="en-US" sz="2800">
                <a:latin typeface="楷体_GB2312" pitchFamily="49" charset="-122"/>
                <a:ea typeface="楷体_GB2312" pitchFamily="49" charset="-122"/>
              </a:rPr>
              <a:t>了</a:t>
            </a:r>
            <a:r>
              <a:rPr lang="en-US" altLang="zh-CN" sz="2800">
                <a:ea typeface="宋体" pitchFamily="2" charset="-12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219200" y="1828800"/>
            <a:ext cx="6781800" cy="4114800"/>
            <a:chOff x="768" y="1152"/>
            <a:chExt cx="4272" cy="2592"/>
          </a:xfrm>
        </p:grpSpPr>
        <p:sp>
          <p:nvSpPr>
            <p:cNvPr id="90114" name="AutoShape 2"/>
            <p:cNvSpPr>
              <a:spLocks noChangeArrowheads="1"/>
            </p:cNvSpPr>
            <p:nvPr/>
          </p:nvSpPr>
          <p:spPr bwMode="auto">
            <a:xfrm>
              <a:off x="2345" y="2304"/>
              <a:ext cx="1159" cy="1440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anchor="ctr"/>
            <a:lstStyle/>
            <a:p>
              <a:pPr algn="l">
                <a:spcAft>
                  <a:spcPts val="0"/>
                </a:spcAft>
                <a:defRPr/>
              </a:pPr>
              <a:r>
                <a:rPr lang="en-US" sz="2800" dirty="0">
                  <a:latin typeface="Times New Roman"/>
                  <a:ea typeface="华文楷体"/>
                </a:rPr>
                <a:t>(Object doesn’t have a modifier.)</a:t>
              </a:r>
              <a:r>
                <a:rPr lang="en-US" altLang="zh-CN" sz="1400" b="1" kern="0" dirty="0">
                  <a:solidFill>
                    <a:schemeClr val="tx2"/>
                  </a:solidFill>
                  <a:latin typeface="Arial" charset="0"/>
                  <a:ea typeface="宋体" charset="-122"/>
                </a:rPr>
                <a:t/>
              </a:r>
              <a:br>
                <a:rPr lang="en-US" altLang="zh-CN" sz="1400" b="1" kern="0" dirty="0">
                  <a:solidFill>
                    <a:schemeClr val="tx2"/>
                  </a:solidFill>
                  <a:latin typeface="Arial" charset="0"/>
                  <a:ea typeface="宋体" charset="-122"/>
                </a:rPr>
              </a:br>
              <a:endParaRPr lang="en-US" altLang="zh-CN" sz="800" b="1" kern="0" dirty="0">
                <a:solidFill>
                  <a:schemeClr val="tx2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90115" name="AutoShape 3"/>
            <p:cNvSpPr>
              <a:spLocks noChangeArrowheads="1"/>
            </p:cNvSpPr>
            <p:nvPr/>
          </p:nvSpPr>
          <p:spPr bwMode="auto">
            <a:xfrm>
              <a:off x="768" y="2304"/>
              <a:ext cx="1152" cy="1440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 anchor="ctr"/>
            <a:lstStyle/>
            <a:p>
              <a:pPr algn="l" eaLnBrk="0" hangingPunct="0">
                <a:defRPr/>
              </a:pPr>
              <a:r>
                <a:rPr lang="en-US" sz="2400" dirty="0">
                  <a:solidFill>
                    <a:srgbClr val="003366"/>
                  </a:solidFill>
                  <a:latin typeface="Times New Roman"/>
                  <a:ea typeface="华文楷体"/>
                </a:rPr>
                <a:t>(No Object)</a:t>
              </a:r>
              <a:r>
                <a:rPr lang="en-US" altLang="zh-CN" sz="2800" b="1" kern="0" dirty="0">
                  <a:solidFill>
                    <a:srgbClr val="51A0B9"/>
                  </a:solidFill>
                  <a:latin typeface="Verdana"/>
                  <a:ea typeface="宋体" charset="-122"/>
                </a:rPr>
                <a:t/>
              </a:r>
              <a:br>
                <a:rPr lang="en-US" altLang="zh-CN" sz="2800" b="1" kern="0" dirty="0">
                  <a:solidFill>
                    <a:srgbClr val="51A0B9"/>
                  </a:solidFill>
                  <a:latin typeface="Verdana"/>
                  <a:ea typeface="宋体" charset="-122"/>
                </a:rPr>
              </a:br>
              <a:endParaRPr lang="en-US" altLang="zh-CN" sz="1400" dirty="0"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90116" name="AutoShape 4"/>
            <p:cNvSpPr>
              <a:spLocks noChangeArrowheads="1"/>
            </p:cNvSpPr>
            <p:nvPr/>
          </p:nvSpPr>
          <p:spPr bwMode="auto">
            <a:xfrm>
              <a:off x="3936" y="2304"/>
              <a:ext cx="1104" cy="1440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anchor="ctr"/>
            <a:lstStyle/>
            <a:p>
              <a:pPr algn="l">
                <a:spcAft>
                  <a:spcPts val="0"/>
                </a:spcAft>
                <a:defRPr/>
              </a:pPr>
              <a:r>
                <a:rPr lang="en-US" sz="2800" dirty="0">
                  <a:latin typeface="Times New Roman"/>
                  <a:ea typeface="华文楷体"/>
                </a:rPr>
                <a:t>(Object has a modifier.)</a:t>
              </a:r>
              <a:endParaRPr lang="en-US" altLang="zh-CN" sz="2800" b="1" kern="0" dirty="0">
                <a:solidFill>
                  <a:schemeClr val="tx2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90120" name="Oval 8"/>
            <p:cNvSpPr>
              <a:spLocks noChangeArrowheads="1"/>
            </p:cNvSpPr>
            <p:nvPr/>
          </p:nvSpPr>
          <p:spPr bwMode="gray">
            <a:xfrm>
              <a:off x="3919" y="1155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90121" name="Oval 9"/>
            <p:cNvSpPr>
              <a:spLocks noChangeArrowheads="1"/>
            </p:cNvSpPr>
            <p:nvPr/>
          </p:nvSpPr>
          <p:spPr bwMode="gray">
            <a:xfrm>
              <a:off x="3919" y="1155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90122" name="Oval 10"/>
            <p:cNvSpPr>
              <a:spLocks noChangeArrowheads="1"/>
            </p:cNvSpPr>
            <p:nvPr/>
          </p:nvSpPr>
          <p:spPr bwMode="gray">
            <a:xfrm>
              <a:off x="3989" y="1225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90123" name="Oval 11"/>
            <p:cNvSpPr>
              <a:spLocks noChangeArrowheads="1"/>
            </p:cNvSpPr>
            <p:nvPr/>
          </p:nvSpPr>
          <p:spPr bwMode="gray">
            <a:xfrm>
              <a:off x="4005" y="1230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40977" name="Oval 12"/>
            <p:cNvSpPr>
              <a:spLocks noChangeArrowheads="1"/>
            </p:cNvSpPr>
            <p:nvPr/>
          </p:nvSpPr>
          <p:spPr bwMode="gray">
            <a:xfrm>
              <a:off x="4039" y="1270"/>
              <a:ext cx="841" cy="8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0125" name="Oval 13"/>
            <p:cNvSpPr>
              <a:spLocks noChangeArrowheads="1"/>
            </p:cNvSpPr>
            <p:nvPr/>
          </p:nvSpPr>
          <p:spPr bwMode="gray">
            <a:xfrm>
              <a:off x="816" y="1152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90126" name="Oval 14"/>
            <p:cNvSpPr>
              <a:spLocks noChangeArrowheads="1"/>
            </p:cNvSpPr>
            <p:nvPr/>
          </p:nvSpPr>
          <p:spPr bwMode="gray">
            <a:xfrm>
              <a:off x="816" y="1152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90127" name="Oval 15"/>
            <p:cNvSpPr>
              <a:spLocks noChangeArrowheads="1"/>
            </p:cNvSpPr>
            <p:nvPr/>
          </p:nvSpPr>
          <p:spPr bwMode="gray">
            <a:xfrm>
              <a:off x="886" y="1221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90128" name="Oval 16"/>
            <p:cNvSpPr>
              <a:spLocks noChangeArrowheads="1"/>
            </p:cNvSpPr>
            <p:nvPr/>
          </p:nvSpPr>
          <p:spPr bwMode="gray">
            <a:xfrm>
              <a:off x="887" y="1223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40982" name="Oval 17"/>
            <p:cNvSpPr>
              <a:spLocks noChangeArrowheads="1"/>
            </p:cNvSpPr>
            <p:nvPr/>
          </p:nvSpPr>
          <p:spPr bwMode="gray">
            <a:xfrm>
              <a:off x="933" y="1268"/>
              <a:ext cx="840" cy="8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40983" name="Group 18"/>
            <p:cNvGrpSpPr>
              <a:grpSpLocks/>
            </p:cNvGrpSpPr>
            <p:nvPr/>
          </p:nvGrpSpPr>
          <p:grpSpPr bwMode="auto">
            <a:xfrm>
              <a:off x="946" y="1280"/>
              <a:ext cx="813" cy="805"/>
              <a:chOff x="4166" y="1706"/>
              <a:chExt cx="1252" cy="1252"/>
            </a:xfrm>
          </p:grpSpPr>
          <p:sp>
            <p:nvSpPr>
              <p:cNvPr id="4100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00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00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00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</p:grpSp>
        <p:sp>
          <p:nvSpPr>
            <p:cNvPr id="90135" name="Oval 23"/>
            <p:cNvSpPr>
              <a:spLocks noChangeArrowheads="1"/>
            </p:cNvSpPr>
            <p:nvPr/>
          </p:nvSpPr>
          <p:spPr bwMode="gray">
            <a:xfrm>
              <a:off x="2368" y="1155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90136" name="Oval 24"/>
            <p:cNvSpPr>
              <a:spLocks noChangeArrowheads="1"/>
            </p:cNvSpPr>
            <p:nvPr/>
          </p:nvSpPr>
          <p:spPr bwMode="gray">
            <a:xfrm>
              <a:off x="2368" y="1155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90137" name="Oval 25"/>
            <p:cNvSpPr>
              <a:spLocks noChangeArrowheads="1"/>
            </p:cNvSpPr>
            <p:nvPr/>
          </p:nvSpPr>
          <p:spPr bwMode="gray">
            <a:xfrm>
              <a:off x="2438" y="1225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90138" name="Oval 26"/>
            <p:cNvSpPr>
              <a:spLocks noChangeArrowheads="1"/>
            </p:cNvSpPr>
            <p:nvPr/>
          </p:nvSpPr>
          <p:spPr bwMode="gray">
            <a:xfrm>
              <a:off x="2439" y="1226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40988" name="Oval 27"/>
            <p:cNvSpPr>
              <a:spLocks noChangeArrowheads="1"/>
            </p:cNvSpPr>
            <p:nvPr/>
          </p:nvSpPr>
          <p:spPr bwMode="gray">
            <a:xfrm>
              <a:off x="2484" y="1270"/>
              <a:ext cx="840" cy="8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40989" name="Group 28"/>
            <p:cNvGrpSpPr>
              <a:grpSpLocks/>
            </p:cNvGrpSpPr>
            <p:nvPr/>
          </p:nvGrpSpPr>
          <p:grpSpPr bwMode="auto">
            <a:xfrm>
              <a:off x="2498" y="1280"/>
              <a:ext cx="813" cy="805"/>
              <a:chOff x="4166" y="1706"/>
              <a:chExt cx="1252" cy="1252"/>
            </a:xfrm>
          </p:grpSpPr>
          <p:sp>
            <p:nvSpPr>
              <p:cNvPr id="40998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0999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000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001" name="Oval 3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</p:grpSp>
        <p:grpSp>
          <p:nvGrpSpPr>
            <p:cNvPr id="40990" name="Group 33"/>
            <p:cNvGrpSpPr>
              <a:grpSpLocks/>
            </p:cNvGrpSpPr>
            <p:nvPr/>
          </p:nvGrpSpPr>
          <p:grpSpPr bwMode="auto">
            <a:xfrm>
              <a:off x="4054" y="1280"/>
              <a:ext cx="814" cy="805"/>
              <a:chOff x="4166" y="1706"/>
              <a:chExt cx="1252" cy="1252"/>
            </a:xfrm>
          </p:grpSpPr>
          <p:sp>
            <p:nvSpPr>
              <p:cNvPr id="40994" name="Oval 34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0995" name="Oval 3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0996" name="Oval 36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0997" name="Oval 37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</p:grpSp>
        <p:sp>
          <p:nvSpPr>
            <p:cNvPr id="40991" name="Text Box 38"/>
            <p:cNvSpPr txBox="1">
              <a:spLocks noChangeArrowheads="1"/>
            </p:cNvSpPr>
            <p:nvPr/>
          </p:nvSpPr>
          <p:spPr bwMode="gray">
            <a:xfrm>
              <a:off x="945" y="1530"/>
              <a:ext cx="763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800">
                  <a:solidFill>
                    <a:srgbClr val="FF0000"/>
                  </a:solidFill>
                  <a:latin typeface="Times New Roman" pitchFamily="18" charset="0"/>
                  <a:ea typeface="华文楷体" pitchFamily="2" charset="-122"/>
                </a:rPr>
                <a:t>S-V-</a:t>
              </a:r>
              <a:r>
                <a:rPr lang="zh-CN" altLang="en-US" sz="2800">
                  <a:solidFill>
                    <a:srgbClr val="FF0000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了</a:t>
              </a:r>
              <a:endParaRPr lang="en-US" altLang="zh-CN" sz="2400">
                <a:solidFill>
                  <a:srgbClr val="FF0000"/>
                </a:solidFill>
                <a:ea typeface="宋体" pitchFamily="2" charset="-122"/>
              </a:endParaRPr>
            </a:p>
          </p:txBody>
        </p:sp>
        <p:sp>
          <p:nvSpPr>
            <p:cNvPr id="40992" name="Text Box 39"/>
            <p:cNvSpPr txBox="1">
              <a:spLocks noChangeArrowheads="1"/>
            </p:cNvSpPr>
            <p:nvPr/>
          </p:nvSpPr>
          <p:spPr bwMode="gray">
            <a:xfrm>
              <a:off x="2430" y="1575"/>
              <a:ext cx="100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800">
                  <a:solidFill>
                    <a:srgbClr val="FF0000"/>
                  </a:solidFill>
                  <a:latin typeface="Times New Roman" pitchFamily="18" charset="0"/>
                  <a:ea typeface="华文楷体" pitchFamily="2" charset="-122"/>
                </a:rPr>
                <a:t>S-V-O-</a:t>
              </a:r>
              <a:r>
                <a:rPr lang="zh-TW" altLang="en-US" sz="2800">
                  <a:solidFill>
                    <a:srgbClr val="FF0000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了</a:t>
              </a:r>
              <a:endParaRPr lang="en-US" altLang="zh-CN" sz="2400">
                <a:solidFill>
                  <a:srgbClr val="FF0000"/>
                </a:solidFill>
                <a:ea typeface="宋体" pitchFamily="2" charset="-122"/>
              </a:endParaRPr>
            </a:p>
          </p:txBody>
        </p:sp>
        <p:sp>
          <p:nvSpPr>
            <p:cNvPr id="40993" name="Text Box 40"/>
            <p:cNvSpPr txBox="1">
              <a:spLocks noChangeArrowheads="1"/>
            </p:cNvSpPr>
            <p:nvPr/>
          </p:nvSpPr>
          <p:spPr bwMode="gray">
            <a:xfrm>
              <a:off x="3960" y="1440"/>
              <a:ext cx="1000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000">
                  <a:solidFill>
                    <a:srgbClr val="FF0000"/>
                  </a:solidFill>
                  <a:latin typeface="Times New Roman" pitchFamily="18" charset="0"/>
                  <a:ea typeface="华文楷体" pitchFamily="2" charset="-122"/>
                </a:rPr>
                <a:t>S-V-</a:t>
              </a:r>
              <a:r>
                <a:rPr lang="zh-TW" altLang="en-US" sz="2000">
                  <a:solidFill>
                    <a:srgbClr val="FF0000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了</a:t>
              </a:r>
              <a:r>
                <a:rPr lang="en-US" altLang="zh-CN" sz="2000">
                  <a:solidFill>
                    <a:srgbClr val="FF0000"/>
                  </a:solidFill>
                  <a:latin typeface="Times New Roman" pitchFamily="18" charset="0"/>
                  <a:ea typeface="华文楷体" pitchFamily="2" charset="-122"/>
                </a:rPr>
                <a:t>-</a:t>
              </a:r>
            </a:p>
            <a:p>
              <a:pPr eaLnBrk="0" hangingPunct="0"/>
              <a:r>
                <a:rPr lang="en-US" altLang="zh-CN" sz="2000">
                  <a:solidFill>
                    <a:srgbClr val="FF0000"/>
                  </a:solidFill>
                  <a:latin typeface="Times New Roman" pitchFamily="18" charset="0"/>
                  <a:ea typeface="华文楷体" pitchFamily="2" charset="-122"/>
                </a:rPr>
                <a:t> </a:t>
              </a:r>
              <a:r>
                <a:rPr lang="en-US" altLang="zh-CN" sz="2000" u="sng">
                  <a:solidFill>
                    <a:srgbClr val="FF0000"/>
                  </a:solidFill>
                  <a:latin typeface="Times New Roman" pitchFamily="18" charset="0"/>
                  <a:ea typeface="华文楷体" pitchFamily="2" charset="-122"/>
                </a:rPr>
                <a:t>modifier + N</a:t>
              </a:r>
              <a:endParaRPr lang="en-US" altLang="zh-CN" sz="2000">
                <a:solidFill>
                  <a:srgbClr val="FF0000"/>
                </a:solidFill>
                <a:ea typeface="宋体" pitchFamily="2" charset="-122"/>
              </a:endParaRPr>
            </a:p>
          </p:txBody>
        </p:sp>
      </p:grp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completion</a:t>
            </a:r>
            <a:r>
              <a:rPr lang="zh-TW" altLang="en-US" smtClean="0">
                <a:latin typeface="楷体_GB2312" pitchFamily="49" charset="-122"/>
                <a:ea typeface="楷体_GB2312" pitchFamily="49" charset="-122"/>
              </a:rPr>
              <a:t>了</a:t>
            </a:r>
            <a:endParaRPr lang="en-US" altLang="zh-CN" smtClean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completion</a:t>
            </a:r>
            <a:r>
              <a:rPr lang="zh-TW" altLang="en-US" smtClean="0">
                <a:latin typeface="楷体_GB2312" pitchFamily="49" charset="-122"/>
                <a:ea typeface="楷体_GB2312" pitchFamily="49" charset="-122"/>
              </a:rPr>
              <a:t>了</a:t>
            </a:r>
            <a:endParaRPr lang="en-US" altLang="zh-CN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1071563" y="1928813"/>
            <a:ext cx="2071687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spcAft>
                <a:spcPts val="0"/>
              </a:spcAft>
              <a:defRPr/>
            </a:pPr>
            <a:r>
              <a:rPr lang="zh-CN" altLang="en-US" sz="2800" dirty="0" smtClean="0">
                <a:latin typeface="Times New Roman"/>
                <a:ea typeface="华文楷体"/>
                <a:cs typeface="Times New Roman"/>
              </a:rPr>
              <a:t>上</a:t>
            </a:r>
            <a:r>
              <a:rPr lang="zh-TW" altLang="en-US" sz="2800" dirty="0" smtClean="0">
                <a:latin typeface="Times New Roman"/>
                <a:ea typeface="华文楷体"/>
                <a:cs typeface="Times New Roman"/>
              </a:rPr>
              <a:t>個週</a:t>
            </a:r>
            <a:r>
              <a:rPr lang="zh-CN" altLang="en-US" sz="2800" dirty="0" smtClean="0">
                <a:latin typeface="Times New Roman"/>
                <a:ea typeface="华文楷体"/>
                <a:cs typeface="Times New Roman"/>
              </a:rPr>
              <a:t>末</a:t>
            </a:r>
            <a:endParaRPr lang="en-US" altLang="zh-CN" sz="1200" b="1" kern="0" dirty="0">
              <a:solidFill>
                <a:schemeClr val="tx2"/>
              </a:solidFill>
              <a:ea typeface="宋体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285750" y="3714750"/>
            <a:ext cx="35004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Aft>
                <a:spcPts val="0"/>
              </a:spcAft>
              <a:defRPr/>
            </a:pPr>
            <a:r>
              <a:rPr lang="zh-CN" altLang="en-US" sz="2800" dirty="0" smtClean="0">
                <a:latin typeface="Times New Roman"/>
                <a:ea typeface="华文楷体"/>
                <a:cs typeface="Times New Roman"/>
              </a:rPr>
              <a:t>上</a:t>
            </a:r>
            <a:r>
              <a:rPr lang="zh-TW" altLang="en-US" sz="2800" dirty="0" smtClean="0">
                <a:latin typeface="Times New Roman"/>
                <a:ea typeface="华文楷体"/>
                <a:cs typeface="Times New Roman"/>
              </a:rPr>
              <a:t>個週末</a:t>
            </a:r>
            <a:r>
              <a:rPr lang="zh-CN" altLang="en-US" sz="2800" dirty="0" smtClean="0">
                <a:latin typeface="Times New Roman"/>
                <a:ea typeface="华文楷体"/>
                <a:cs typeface="Times New Roman"/>
              </a:rPr>
              <a:t>我</a:t>
            </a:r>
            <a:r>
              <a:rPr lang="zh-CN" altLang="en-US" sz="2800" dirty="0">
                <a:latin typeface="Times New Roman"/>
                <a:ea typeface="华文楷体"/>
                <a:cs typeface="Times New Roman"/>
              </a:rPr>
              <a:t>跳舞</a:t>
            </a:r>
            <a:r>
              <a:rPr lang="zh-CN" altLang="en-US" sz="2800" u="sng" dirty="0">
                <a:latin typeface="Times New Roman"/>
                <a:ea typeface="华文楷体"/>
                <a:cs typeface="Times New Roman"/>
              </a:rPr>
              <a:t>了</a:t>
            </a:r>
            <a:r>
              <a:rPr lang="zh-CN" altLang="en-US" sz="2800" dirty="0">
                <a:latin typeface="Times New Roman"/>
                <a:ea typeface="华文楷体"/>
                <a:cs typeface="Times New Roman"/>
              </a:rPr>
              <a:t>。</a:t>
            </a:r>
            <a:endParaRPr lang="en-US" altLang="zh-CN" sz="1200" b="1" kern="0" dirty="0">
              <a:solidFill>
                <a:schemeClr val="tx2"/>
              </a:solidFill>
              <a:latin typeface="+mn-lt"/>
              <a:ea typeface="宋体" charset="-122"/>
            </a:endParaRPr>
          </a:p>
        </p:txBody>
      </p:sp>
      <p:pic>
        <p:nvPicPr>
          <p:cNvPr id="41989" name="Picture 6" descr="G:\PRODUCTION_GENERAL\Image Processing\processed\PRO_IC1_4e_TB_ConvertedImages\JPG 72 DPI-for webscreen\img-lang_5.15#.jpg"/>
          <p:cNvPicPr>
            <a:picLocks noChangeAspect="1" noChangeArrowheads="1"/>
          </p:cNvPicPr>
          <p:nvPr/>
        </p:nvPicPr>
        <p:blipFill>
          <a:blip r:embed="rId2" cstate="print"/>
          <a:srcRect r="20364"/>
          <a:stretch>
            <a:fillRect/>
          </a:stretch>
        </p:blipFill>
        <p:spPr bwMode="auto">
          <a:xfrm>
            <a:off x="4859338" y="1989138"/>
            <a:ext cx="3025775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completion</a:t>
            </a:r>
            <a:r>
              <a:rPr lang="zh-TW" altLang="en-US" smtClean="0">
                <a:latin typeface="楷体_GB2312" pitchFamily="49" charset="-122"/>
                <a:ea typeface="楷体_GB2312" pitchFamily="49" charset="-122"/>
              </a:rPr>
              <a:t>了</a:t>
            </a:r>
            <a:endParaRPr lang="en-US" altLang="zh-CN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1428750" y="2286000"/>
            <a:ext cx="1000125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spcAft>
                <a:spcPts val="0"/>
              </a:spcAft>
              <a:defRPr/>
            </a:pPr>
            <a:r>
              <a:rPr lang="zh-CN" altLang="en-US" sz="2800" dirty="0">
                <a:latin typeface="Times New Roman"/>
                <a:ea typeface="华文楷体"/>
                <a:cs typeface="Times New Roman"/>
              </a:rPr>
              <a:t>昨天</a:t>
            </a:r>
            <a:endParaRPr lang="en-US" altLang="zh-CN" sz="1200" b="1" kern="0" dirty="0">
              <a:solidFill>
                <a:schemeClr val="tx2"/>
              </a:solidFill>
              <a:ea typeface="宋体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357188" y="4214813"/>
            <a:ext cx="4143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altLang="en-US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昨天我喝</a:t>
            </a:r>
            <a:r>
              <a:rPr lang="zh-CN" altLang="en-US" sz="2800" u="sng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了</a:t>
            </a:r>
            <a:r>
              <a:rPr lang="zh-TW" altLang="en-US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兩</a:t>
            </a:r>
            <a:r>
              <a:rPr lang="zh-CN" altLang="en-US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瓶可</a:t>
            </a:r>
            <a:r>
              <a:rPr lang="zh-TW" altLang="en-US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樂</a:t>
            </a:r>
            <a:r>
              <a:rPr lang="zh-CN" altLang="en-US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endParaRPr lang="en-US" altLang="zh-CN" sz="1200" b="1" dirty="0">
              <a:solidFill>
                <a:schemeClr val="tx2"/>
              </a:solidFill>
              <a:latin typeface="Verdana" pitchFamily="34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43013" name="Picture 6" descr="G:\PRODUCTION_GENERAL\Image Processing\processed\PRO_IC1_4e_TB_ConvertedImages\JPG 72 DPI-for webscreen\img-lang_v2_5.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205038"/>
            <a:ext cx="996950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G:\PRODUCTION_GENERAL\Image Processing\processed\PRO_IC1_4e_TB_ConvertedImages\JPG 72 DPI-for webscreen\img-lang_v2_5.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2205038"/>
            <a:ext cx="996950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completion</a:t>
            </a:r>
            <a:r>
              <a:rPr lang="zh-TW" altLang="en-US" smtClean="0">
                <a:latin typeface="楷体_GB2312" pitchFamily="49" charset="-122"/>
                <a:ea typeface="楷体_GB2312" pitchFamily="49" charset="-122"/>
              </a:rPr>
              <a:t>了</a:t>
            </a:r>
            <a:endParaRPr lang="en-US" altLang="zh-CN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857250" y="1928813"/>
            <a:ext cx="2071688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spcAft>
                <a:spcPts val="0"/>
              </a:spcAft>
              <a:defRPr/>
            </a:pPr>
            <a:r>
              <a:rPr lang="zh-CN" altLang="en-US" sz="2800" dirty="0" smtClean="0">
                <a:latin typeface="Times New Roman"/>
                <a:ea typeface="华文楷体"/>
                <a:cs typeface="Times New Roman"/>
              </a:rPr>
              <a:t>上</a:t>
            </a:r>
            <a:r>
              <a:rPr lang="zh-TW" altLang="en-US" sz="2800" dirty="0" smtClean="0">
                <a:latin typeface="Times New Roman"/>
                <a:ea typeface="华文楷体"/>
                <a:cs typeface="Times New Roman"/>
              </a:rPr>
              <a:t>個</a:t>
            </a:r>
            <a:r>
              <a:rPr lang="zh-CN" altLang="en-US" sz="2800" dirty="0" smtClean="0">
                <a:latin typeface="Times New Roman"/>
                <a:ea typeface="华文楷体"/>
                <a:cs typeface="Times New Roman"/>
              </a:rPr>
              <a:t>星</a:t>
            </a:r>
            <a:r>
              <a:rPr lang="zh-CN" altLang="en-US" sz="2800" dirty="0">
                <a:latin typeface="Times New Roman"/>
                <a:ea typeface="华文楷体"/>
                <a:cs typeface="Times New Roman"/>
              </a:rPr>
              <a:t>期六</a:t>
            </a:r>
            <a:endParaRPr lang="en-US" altLang="zh-CN" sz="1200" b="1" kern="0" dirty="0">
              <a:solidFill>
                <a:schemeClr val="tx2"/>
              </a:solidFill>
              <a:ea typeface="宋体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285750" y="4214813"/>
            <a:ext cx="371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Aft>
                <a:spcPts val="0"/>
              </a:spcAft>
              <a:defRPr/>
            </a:pPr>
            <a:r>
              <a:rPr lang="zh-TW" altLang="en-US" sz="2800" dirty="0" smtClean="0">
                <a:latin typeface="Times New Roman"/>
                <a:ea typeface="华文楷体"/>
                <a:cs typeface="Times New Roman"/>
              </a:rPr>
              <a:t>上個</a:t>
            </a:r>
            <a:r>
              <a:rPr lang="zh-CN" altLang="en-US" sz="2800" dirty="0" smtClean="0">
                <a:latin typeface="Times New Roman"/>
                <a:ea typeface="华文楷体"/>
                <a:cs typeface="Times New Roman"/>
              </a:rPr>
              <a:t>星</a:t>
            </a:r>
            <a:r>
              <a:rPr lang="zh-CN" altLang="en-US" sz="2800" dirty="0">
                <a:latin typeface="Times New Roman"/>
                <a:ea typeface="华文楷体"/>
                <a:cs typeface="Times New Roman"/>
              </a:rPr>
              <a:t>期六我工作</a:t>
            </a:r>
            <a:r>
              <a:rPr lang="zh-CN" altLang="en-US" sz="2800" u="sng" dirty="0">
                <a:latin typeface="Times New Roman"/>
                <a:ea typeface="华文楷体"/>
                <a:cs typeface="Times New Roman"/>
              </a:rPr>
              <a:t>了</a:t>
            </a:r>
            <a:r>
              <a:rPr lang="zh-CN" altLang="en-US" sz="2800" dirty="0">
                <a:latin typeface="Times New Roman"/>
                <a:ea typeface="华文楷体"/>
                <a:cs typeface="Times New Roman"/>
              </a:rPr>
              <a:t>。</a:t>
            </a:r>
            <a:endParaRPr lang="en-US" altLang="zh-CN" sz="1200" b="1" kern="0" dirty="0">
              <a:solidFill>
                <a:schemeClr val="tx2"/>
              </a:solidFill>
              <a:latin typeface="+mn-lt"/>
              <a:ea typeface="宋体" charset="-122"/>
            </a:endParaRPr>
          </a:p>
        </p:txBody>
      </p:sp>
      <p:pic>
        <p:nvPicPr>
          <p:cNvPr id="44037" name="Picture 6" descr="G:\PRODUCTION_GENERAL\Image Processing\processed\PRO_IC1_4e_TB_ConvertedImages\JPG 72 DPI-for webscreen\AdobeStock_5880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133600"/>
            <a:ext cx="3708400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completion</a:t>
            </a:r>
            <a:r>
              <a:rPr lang="zh-TW" altLang="en-US" smtClean="0">
                <a:latin typeface="楷体_GB2312" pitchFamily="49" charset="-122"/>
                <a:ea typeface="楷体_GB2312" pitchFamily="49" charset="-122"/>
              </a:rPr>
              <a:t>了</a:t>
            </a:r>
            <a:endParaRPr lang="en-US" altLang="zh-CN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2786063" y="1143000"/>
            <a:ext cx="4233862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r>
              <a:rPr lang="zh-CN" altLang="en-US" sz="2800" dirty="0">
                <a:solidFill>
                  <a:srgbClr val="003366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星期一</a:t>
            </a:r>
            <a:r>
              <a:rPr lang="zh-CN" altLang="en-US" sz="2800" dirty="0" smtClean="0">
                <a:solidFill>
                  <a:srgbClr val="003366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，</a:t>
            </a:r>
            <a:r>
              <a:rPr lang="zh-TW" altLang="en-US" sz="2800" dirty="0" smtClean="0">
                <a:solidFill>
                  <a:srgbClr val="003366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認識</a:t>
            </a:r>
            <a:r>
              <a:rPr lang="zh-CN" altLang="en-US" sz="2800" dirty="0" smtClean="0">
                <a:solidFill>
                  <a:srgbClr val="003366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朋</a:t>
            </a:r>
            <a:r>
              <a:rPr lang="zh-CN" altLang="en-US" sz="2800" dirty="0">
                <a:solidFill>
                  <a:srgbClr val="003366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友 </a:t>
            </a:r>
            <a:r>
              <a:rPr lang="en-US" altLang="zh-CN" sz="2800" dirty="0">
                <a:solidFill>
                  <a:srgbClr val="003366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(7)</a:t>
            </a:r>
            <a:endParaRPr lang="en-US" altLang="zh-CN" sz="1200" b="1" dirty="0">
              <a:solidFill>
                <a:schemeClr val="tx2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1979613" y="6000750"/>
            <a:ext cx="51641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altLang="en-US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星期一</a:t>
            </a:r>
            <a:r>
              <a:rPr lang="zh-CN" altLang="en-US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</a:t>
            </a:r>
            <a:r>
              <a:rPr lang="zh-TW" altLang="en-US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認識</a:t>
            </a:r>
            <a:r>
              <a:rPr lang="zh-CN" altLang="en-US" sz="2800" u="sng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了</a:t>
            </a:r>
            <a:r>
              <a:rPr lang="zh-CN" altLang="en-US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七</a:t>
            </a:r>
            <a:r>
              <a:rPr lang="zh-TW" altLang="en-US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個</a:t>
            </a:r>
            <a:r>
              <a:rPr lang="zh-CN" altLang="en-US" sz="28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朋</a:t>
            </a:r>
            <a:r>
              <a:rPr lang="zh-CN" altLang="en-US" sz="2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友。</a:t>
            </a:r>
            <a:endParaRPr lang="en-US" altLang="zh-CN" sz="1200" b="1" dirty="0">
              <a:solidFill>
                <a:schemeClr val="tx2"/>
              </a:solidFill>
              <a:latin typeface="Verdana" pitchFamily="34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45061" name="Picture 6" descr="G:\PRODUCTION_GENERAL\Image Processing\processed\PRO_IC1_4e_TB_ConvertedImages\JPG 72 DPI-for webscreen\CuteStudentsPosingfor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844675"/>
            <a:ext cx="5688012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dirty="0" smtClean="0">
                <a:latin typeface="Times New Roman" pitchFamily="18" charset="0"/>
                <a:ea typeface="华文楷体" pitchFamily="2" charset="-122"/>
              </a:rPr>
              <a:t>你</a:t>
            </a:r>
            <a:r>
              <a:rPr lang="zh-TW" altLang="en-US" dirty="0" smtClean="0">
                <a:latin typeface="Times New Roman" pitchFamily="18" charset="0"/>
                <a:ea typeface="华文楷体" pitchFamily="2" charset="-122"/>
              </a:rPr>
              <a:t>喜歡喝什麼</a:t>
            </a:r>
            <a:r>
              <a:rPr lang="zh-CN" dirty="0" smtClean="0">
                <a:latin typeface="Times New Roman" pitchFamily="18" charset="0"/>
                <a:ea typeface="华文楷体" pitchFamily="2" charset="-122"/>
              </a:rPr>
              <a:t>？</a:t>
            </a:r>
            <a:endParaRPr lang="zh-CN" sz="2000" dirty="0" smtClean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0" y="2276475"/>
            <a:ext cx="4286250" cy="14620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9600" smtClean="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</a:rPr>
              <a:t>茶</a:t>
            </a:r>
            <a:r>
              <a:rPr lang="en-US" altLang="zh-CN" sz="9600" b="0" smtClean="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</a:rPr>
              <a:t> chá</a:t>
            </a:r>
            <a:endParaRPr lang="zh-CN" altLang="zh-CN" sz="9600" b="0" smtClean="0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9600" smtClean="0">
                <a:solidFill>
                  <a:srgbClr val="000000"/>
                </a:solidFill>
                <a:ea typeface="宋体" pitchFamily="2" charset="-122"/>
              </a:rPr>
              <a:t/>
            </a:r>
            <a:br>
              <a:rPr lang="en-US" altLang="zh-CN" sz="9600" smtClean="0">
                <a:solidFill>
                  <a:srgbClr val="000000"/>
                </a:solidFill>
                <a:ea typeface="宋体" pitchFamily="2" charset="-122"/>
              </a:rPr>
            </a:br>
            <a:endParaRPr lang="en-US" altLang="zh-CN" sz="9600" smtClean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9220" name="Picture 5" descr="G:\PRODUCTION_GENERAL\Image Processing\processed\PRO_IC1_4e_TB_ConvertedImages\JPG 72 DPI-for webscreen\AdobeStock_309416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989138"/>
            <a:ext cx="376872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completion</a:t>
            </a:r>
            <a:r>
              <a:rPr lang="zh-TW" altLang="en-US" smtClean="0">
                <a:latin typeface="楷体_GB2312" pitchFamily="49" charset="-122"/>
                <a:ea typeface="楷体_GB2312" pitchFamily="49" charset="-122"/>
              </a:rPr>
              <a:t>了</a:t>
            </a:r>
            <a:endParaRPr lang="en-US" altLang="zh-CN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291" name="Rectangle 3"/>
          <p:cNvSpPr txBox="1">
            <a:spLocks noChangeArrowheads="1"/>
          </p:cNvSpPr>
          <p:nvPr/>
        </p:nvSpPr>
        <p:spPr bwMode="gray">
          <a:xfrm>
            <a:off x="1143000" y="2143125"/>
            <a:ext cx="6572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4400">
                <a:latin typeface="Times New Roman" pitchFamily="18" charset="0"/>
                <a:ea typeface="华文楷体" pitchFamily="2" charset="-122"/>
              </a:rPr>
              <a:t>昨天晚上 －</a:t>
            </a:r>
            <a:r>
              <a:rPr lang="zh-CN" altLang="en-US" sz="4400">
                <a:latin typeface="Times New Roman" pitchFamily="18" charset="0"/>
                <a:ea typeface="华文楷体" pitchFamily="2" charset="-122"/>
              </a:rPr>
              <a:t> </a:t>
            </a:r>
            <a:r>
              <a:rPr lang="en-US" altLang="zh-CN" sz="4400">
                <a:latin typeface="Times New Roman" pitchFamily="18" charset="0"/>
                <a:ea typeface="华文楷体" pitchFamily="2" charset="-122"/>
              </a:rPr>
              <a:t>didn’t sleep!</a:t>
            </a:r>
            <a:endParaRPr lang="zh-CN" altLang="zh-CN" sz="44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1428750" y="3929063"/>
            <a:ext cx="6786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altLang="en-US" sz="4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昨天晚上我</a:t>
            </a:r>
            <a:r>
              <a:rPr lang="zh-CN" altLang="en-US" sz="4400" u="sng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没</a:t>
            </a:r>
            <a:r>
              <a:rPr lang="en-US" altLang="zh-CN" sz="4400" u="sng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(</a:t>
            </a:r>
            <a:r>
              <a:rPr lang="zh-CN" altLang="en-US" sz="4400" u="sng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有</a:t>
            </a:r>
            <a:r>
              <a:rPr lang="en-US" altLang="zh-CN" sz="4400" u="sng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)</a:t>
            </a:r>
            <a:r>
              <a:rPr lang="zh-CN" altLang="en-US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睡</a:t>
            </a:r>
            <a:r>
              <a:rPr lang="zh-TW" altLang="en-US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覺</a:t>
            </a:r>
            <a:r>
              <a:rPr lang="zh-CN" altLang="en-US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！</a:t>
            </a:r>
            <a:endParaRPr lang="en-US" altLang="zh-CN" sz="4400" b="1" dirty="0">
              <a:solidFill>
                <a:schemeClr val="tx2"/>
              </a:solidFill>
              <a:latin typeface="Verdana" pitchFamily="34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completion</a:t>
            </a:r>
            <a:r>
              <a:rPr lang="zh-TW" altLang="en-US" smtClean="0">
                <a:latin typeface="楷体_GB2312" pitchFamily="49" charset="-122"/>
                <a:ea typeface="楷体_GB2312" pitchFamily="49" charset="-122"/>
              </a:rPr>
              <a:t>了</a:t>
            </a:r>
            <a:endParaRPr lang="en-US" altLang="zh-CN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315" name="Rectangle 3"/>
          <p:cNvSpPr txBox="1">
            <a:spLocks noChangeArrowheads="1"/>
          </p:cNvSpPr>
          <p:nvPr/>
        </p:nvSpPr>
        <p:spPr bwMode="gray">
          <a:xfrm>
            <a:off x="1143000" y="2071688"/>
            <a:ext cx="47863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sz="2800" u="sng">
                <a:latin typeface="Times New Roman" pitchFamily="18" charset="0"/>
                <a:ea typeface="华文楷体" pitchFamily="2" charset="-122"/>
              </a:rPr>
              <a:t>不</a:t>
            </a:r>
            <a:r>
              <a:rPr lang="en-US" altLang="zh-CN" sz="2800" u="sng">
                <a:latin typeface="Times New Roman" pitchFamily="18" charset="0"/>
                <a:ea typeface="华文楷体" pitchFamily="2" charset="-122"/>
              </a:rPr>
              <a:t>V</a:t>
            </a:r>
            <a:r>
              <a:rPr lang="en-US" altLang="zh-CN" sz="2800">
                <a:latin typeface="Times New Roman" pitchFamily="18" charset="0"/>
                <a:ea typeface="华文楷体" pitchFamily="2" charset="-122"/>
              </a:rPr>
              <a:t> vs. </a:t>
            </a:r>
            <a:r>
              <a:rPr lang="zh-CN" sz="2800" u="sng">
                <a:latin typeface="Times New Roman" pitchFamily="18" charset="0"/>
                <a:ea typeface="华文楷体" pitchFamily="2" charset="-122"/>
              </a:rPr>
              <a:t>没</a:t>
            </a:r>
            <a:r>
              <a:rPr lang="en-US" altLang="zh-CN" sz="2800" u="sng">
                <a:latin typeface="Times New Roman" pitchFamily="18" charset="0"/>
                <a:ea typeface="华文楷体" pitchFamily="2" charset="-122"/>
              </a:rPr>
              <a:t>V</a:t>
            </a:r>
            <a:endParaRPr lang="zh-CN" altLang="zh-CN" sz="28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3316" name="Rectangle 3"/>
          <p:cNvSpPr txBox="1">
            <a:spLocks noChangeArrowheads="1"/>
          </p:cNvSpPr>
          <p:nvPr/>
        </p:nvSpPr>
        <p:spPr bwMode="gray">
          <a:xfrm>
            <a:off x="1143000" y="3143250"/>
            <a:ext cx="75009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sz="2800">
                <a:latin typeface="Times New Roman" pitchFamily="18" charset="0"/>
                <a:ea typeface="华文楷体" pitchFamily="2" charset="-122"/>
              </a:rPr>
              <a:t>我</a:t>
            </a:r>
            <a:r>
              <a:rPr lang="zh-CN" sz="2800" u="sng">
                <a:latin typeface="Times New Roman" pitchFamily="18" charset="0"/>
                <a:ea typeface="华文楷体" pitchFamily="2" charset="-122"/>
              </a:rPr>
              <a:t>不</a:t>
            </a:r>
            <a:r>
              <a:rPr lang="zh-CN" sz="2800">
                <a:latin typeface="Times New Roman" pitchFamily="18" charset="0"/>
                <a:ea typeface="华文楷体" pitchFamily="2" charset="-122"/>
              </a:rPr>
              <a:t>喝</a:t>
            </a:r>
            <a:r>
              <a:rPr lang="zh-CN" altLang="en-US" sz="2800">
                <a:latin typeface="Times New Roman" pitchFamily="18" charset="0"/>
                <a:ea typeface="华文楷体" pitchFamily="2" charset="-122"/>
              </a:rPr>
              <a:t>茶</a:t>
            </a:r>
            <a:r>
              <a:rPr lang="zh-CN" sz="2800">
                <a:latin typeface="Times New Roman" pitchFamily="18" charset="0"/>
                <a:ea typeface="华文楷体" pitchFamily="2" charset="-122"/>
              </a:rPr>
              <a:t>。</a:t>
            </a:r>
            <a:r>
              <a:rPr lang="zh-CN" altLang="en-US" sz="2800">
                <a:latin typeface="Times New Roman" pitchFamily="18" charset="0"/>
                <a:ea typeface="华文楷体" pitchFamily="2" charset="-122"/>
              </a:rPr>
              <a:t> </a:t>
            </a:r>
          </a:p>
          <a:p>
            <a:pPr algn="l"/>
            <a:r>
              <a:rPr lang="zh-CN" altLang="en-US" sz="2800">
                <a:latin typeface="Times New Roman" pitchFamily="18" charset="0"/>
                <a:ea typeface="华文楷体" pitchFamily="2" charset="-122"/>
              </a:rPr>
              <a:t> </a:t>
            </a:r>
            <a:r>
              <a:rPr lang="en-US" altLang="zh-CN" sz="2800">
                <a:latin typeface="Times New Roman" pitchFamily="18" charset="0"/>
                <a:ea typeface="华文楷体" pitchFamily="2" charset="-122"/>
              </a:rPr>
              <a:t>(don’t drink / don’t want to drink / never drink)</a:t>
            </a:r>
            <a:endParaRPr lang="zh-CN" altLang="zh-CN" sz="28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3317" name="Rectangle 3"/>
          <p:cNvSpPr txBox="1">
            <a:spLocks noChangeArrowheads="1"/>
          </p:cNvSpPr>
          <p:nvPr/>
        </p:nvSpPr>
        <p:spPr bwMode="gray">
          <a:xfrm>
            <a:off x="1143000" y="4429125"/>
            <a:ext cx="75009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sz="28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</a:t>
            </a:r>
            <a:r>
              <a:rPr lang="zh-CN" sz="2800" u="sng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没</a:t>
            </a:r>
            <a:r>
              <a:rPr lang="zh-CN" sz="28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喝</a:t>
            </a:r>
            <a:r>
              <a:rPr lang="zh-CN" altLang="en-US" sz="28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茶</a:t>
            </a:r>
            <a:r>
              <a:rPr lang="zh-CN" sz="28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endParaRPr lang="en-US" altLang="zh-CN" sz="280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pPr algn="l"/>
            <a:r>
              <a:rPr lang="zh-CN" altLang="en-US" sz="28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</a:t>
            </a:r>
            <a:r>
              <a:rPr lang="en-US" altLang="zh-CN" sz="28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(didn’t drink at one specific time)</a:t>
            </a:r>
            <a:endParaRPr lang="zh-CN" altLang="zh-CN" sz="280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Adverb </a:t>
            </a:r>
            <a:r>
              <a:rPr lang="zh-CN" altLang="en-US" smtClean="0">
                <a:latin typeface="楷体_GB2312" pitchFamily="49" charset="-122"/>
                <a:ea typeface="楷体_GB2312" pitchFamily="49" charset="-122"/>
              </a:rPr>
              <a:t>才</a:t>
            </a:r>
            <a:endParaRPr lang="zh-CN" sz="2000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gray">
          <a:xfrm>
            <a:off x="642938" y="2714625"/>
            <a:ext cx="79295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32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Where do we put an </a:t>
            </a:r>
            <a:r>
              <a:rPr lang="en-US" altLang="zh-CN" sz="3200" u="sng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adverb</a:t>
            </a:r>
            <a:r>
              <a:rPr lang="en-US" altLang="zh-CN" sz="32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in a sentence?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642938" y="4071938"/>
            <a:ext cx="7929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5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Sub-Time- </a:t>
            </a:r>
            <a:r>
              <a:rPr lang="en-US" altLang="zh-CN" sz="54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Adv.</a:t>
            </a:r>
            <a:r>
              <a:rPr lang="en-US" altLang="zh-CN" sz="5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-VO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Adverb </a:t>
            </a:r>
            <a:r>
              <a:rPr lang="zh-CN" altLang="en-US" smtClean="0">
                <a:latin typeface="楷体_GB2312" pitchFamily="49" charset="-122"/>
                <a:ea typeface="楷体_GB2312" pitchFamily="49" charset="-122"/>
              </a:rPr>
              <a:t>才</a:t>
            </a:r>
            <a:endParaRPr lang="zh-CN" sz="2000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gray">
          <a:xfrm>
            <a:off x="928688" y="1785938"/>
            <a:ext cx="792956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 sz="5400" dirty="0" smtClean="0">
                <a:latin typeface="楷体_GB2312" pitchFamily="49" charset="-122"/>
                <a:ea typeface="楷体_GB2312" pitchFamily="49" charset="-122"/>
              </a:rPr>
              <a:t>我</a:t>
            </a:r>
            <a:r>
              <a:rPr lang="zh-TW" altLang="en-US" sz="5400" dirty="0" smtClean="0">
                <a:latin typeface="楷体_GB2312" pitchFamily="49" charset="-122"/>
                <a:ea typeface="楷体_GB2312" pitchFamily="49" charset="-122"/>
              </a:rPr>
              <a:t>們</a:t>
            </a:r>
            <a:r>
              <a:rPr lang="zh-CN" altLang="en-US" sz="5400" dirty="0" smtClean="0">
                <a:latin typeface="楷体_GB2312" pitchFamily="49" charset="-122"/>
                <a:ea typeface="楷体_GB2312" pitchFamily="49" charset="-122"/>
              </a:rPr>
              <a:t>明</a:t>
            </a:r>
            <a:r>
              <a:rPr lang="zh-CN" altLang="en-US" sz="5400" dirty="0">
                <a:latin typeface="楷体_GB2312" pitchFamily="49" charset="-122"/>
                <a:ea typeface="楷体_GB2312" pitchFamily="49" charset="-122"/>
              </a:rPr>
              <a:t>天</a:t>
            </a:r>
            <a:r>
              <a:rPr lang="zh-CN" altLang="en-US" sz="5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都</a:t>
            </a:r>
            <a:r>
              <a:rPr lang="zh-CN" altLang="en-US" sz="5400" dirty="0">
                <a:latin typeface="楷体_GB2312" pitchFamily="49" charset="-122"/>
                <a:ea typeface="楷体_GB2312" pitchFamily="49" charset="-122"/>
              </a:rPr>
              <a:t>去看电影。</a:t>
            </a:r>
            <a:endParaRPr lang="en-US" altLang="zh-CN" sz="5400" dirty="0">
              <a:latin typeface="楷体_GB2312" pitchFamily="49" charset="-122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928688" y="3143250"/>
            <a:ext cx="79295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 sz="5400" dirty="0" smtClean="0">
                <a:latin typeface="楷体_GB2312" pitchFamily="49" charset="-122"/>
                <a:ea typeface="楷体_GB2312" pitchFamily="49" charset="-122"/>
              </a:rPr>
              <a:t>你</a:t>
            </a:r>
            <a:r>
              <a:rPr lang="zh-TW" altLang="en-US" sz="5400" dirty="0" smtClean="0">
                <a:latin typeface="楷体_GB2312" pitchFamily="49" charset="-122"/>
                <a:ea typeface="楷体_GB2312" pitchFamily="49" charset="-122"/>
              </a:rPr>
              <a:t>們</a:t>
            </a:r>
            <a:r>
              <a:rPr lang="zh-CN" altLang="en-US" sz="5400" dirty="0" smtClean="0">
                <a:latin typeface="楷体_GB2312" pitchFamily="49" charset="-122"/>
                <a:ea typeface="楷体_GB2312" pitchFamily="49" charset="-122"/>
              </a:rPr>
              <a:t>明</a:t>
            </a:r>
            <a:r>
              <a:rPr lang="zh-CN" altLang="en-US" sz="5400" dirty="0">
                <a:latin typeface="楷体_GB2312" pitchFamily="49" charset="-122"/>
                <a:ea typeface="楷体_GB2312" pitchFamily="49" charset="-122"/>
              </a:rPr>
              <a:t>天</a:t>
            </a:r>
            <a:r>
              <a:rPr lang="zh-CN" altLang="en-US" sz="5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也</a:t>
            </a:r>
            <a:r>
              <a:rPr lang="zh-CN" altLang="en-US" sz="5400" dirty="0">
                <a:latin typeface="楷体_GB2312" pitchFamily="49" charset="-122"/>
                <a:ea typeface="楷体_GB2312" pitchFamily="49" charset="-122"/>
              </a:rPr>
              <a:t>去看电影。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928688" y="4572000"/>
            <a:ext cx="79295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 sz="5400" dirty="0" smtClean="0">
                <a:latin typeface="楷体_GB2312" pitchFamily="49" charset="-122"/>
                <a:ea typeface="楷体_GB2312" pitchFamily="49" charset="-122"/>
              </a:rPr>
              <a:t>他</a:t>
            </a:r>
            <a:r>
              <a:rPr lang="zh-TW" altLang="en-US" sz="5400" dirty="0" smtClean="0">
                <a:latin typeface="楷体_GB2312" pitchFamily="49" charset="-122"/>
                <a:ea typeface="楷体_GB2312" pitchFamily="49" charset="-122"/>
              </a:rPr>
              <a:t>們</a:t>
            </a:r>
            <a:r>
              <a:rPr lang="zh-CN" altLang="en-US" sz="5400" dirty="0" smtClean="0">
                <a:latin typeface="楷体_GB2312" pitchFamily="49" charset="-122"/>
                <a:ea typeface="楷体_GB2312" pitchFamily="49" charset="-122"/>
              </a:rPr>
              <a:t>明</a:t>
            </a:r>
            <a:r>
              <a:rPr lang="zh-CN" altLang="en-US" sz="5400" dirty="0">
                <a:latin typeface="楷体_GB2312" pitchFamily="49" charset="-122"/>
                <a:ea typeface="楷体_GB2312" pitchFamily="49" charset="-122"/>
              </a:rPr>
              <a:t>天</a:t>
            </a:r>
            <a:r>
              <a:rPr lang="zh-CN" altLang="en-US" sz="5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才</a:t>
            </a:r>
            <a:r>
              <a:rPr lang="zh-CN" altLang="en-US" sz="5400" dirty="0">
                <a:latin typeface="楷体_GB2312" pitchFamily="49" charset="-122"/>
                <a:ea typeface="楷体_GB2312" pitchFamily="49" charset="-122"/>
              </a:rPr>
              <a:t>去看电影。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Adverb </a:t>
            </a:r>
            <a:r>
              <a:rPr lang="zh-CN" altLang="en-US" smtClean="0">
                <a:latin typeface="楷体_GB2312" pitchFamily="49" charset="-122"/>
                <a:ea typeface="楷体_GB2312" pitchFamily="49" charset="-122"/>
              </a:rPr>
              <a:t>才</a:t>
            </a:r>
            <a:endParaRPr lang="zh-CN" sz="2000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gray">
          <a:xfrm>
            <a:off x="1000125" y="2928938"/>
            <a:ext cx="7358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sz="40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才</a:t>
            </a:r>
            <a:r>
              <a:rPr lang="zh-CN" altLang="en-US" sz="40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40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is an adverb, indicating </a:t>
            </a:r>
          </a:p>
          <a:p>
            <a:pPr algn="l"/>
            <a:r>
              <a:rPr lang="en-US" altLang="zh-CN" sz="54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“later than expected”.</a:t>
            </a:r>
            <a:endParaRPr lang="zh-CN" altLang="zh-CN" sz="540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Adverb </a:t>
            </a:r>
            <a:r>
              <a:rPr lang="zh-CN" altLang="en-US" smtClean="0">
                <a:latin typeface="楷体_GB2312" pitchFamily="49" charset="-122"/>
                <a:ea typeface="楷体_GB2312" pitchFamily="49" charset="-122"/>
              </a:rPr>
              <a:t>才</a:t>
            </a:r>
            <a:endParaRPr lang="zh-CN" sz="2000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387" name="Rectangle 3"/>
          <p:cNvSpPr txBox="1">
            <a:spLocks noChangeArrowheads="1"/>
          </p:cNvSpPr>
          <p:nvPr/>
        </p:nvSpPr>
        <p:spPr bwMode="gray">
          <a:xfrm>
            <a:off x="1000125" y="2286000"/>
            <a:ext cx="73580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TW" sz="4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王朋和李友晚上十</a:t>
            </a:r>
            <a:r>
              <a:rPr lang="zh-TW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二</a:t>
            </a:r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點</a:t>
            </a:r>
            <a:r>
              <a:rPr lang="zh-TW" sz="4000" u="sng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才</a:t>
            </a:r>
            <a:r>
              <a:rPr lang="zh-TW" sz="4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回家。</a:t>
            </a:r>
            <a:endParaRPr lang="zh-CN" sz="4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gray">
          <a:xfrm>
            <a:off x="1000125" y="3286125"/>
            <a:ext cx="7358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</a:t>
            </a:r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請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王</a:t>
            </a:r>
            <a:r>
              <a:rPr lang="zh-CN" sz="4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朋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吃</a:t>
            </a:r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飯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。我</a:t>
            </a:r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請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他八</a:t>
            </a:r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點來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，</a:t>
            </a:r>
            <a:r>
              <a:rPr lang="zh-CN" sz="4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可是他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九</a:t>
            </a:r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點</a:t>
            </a:r>
            <a:r>
              <a:rPr lang="zh-CN" sz="4000" u="sng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才</a:t>
            </a:r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來</a:t>
            </a:r>
            <a:r>
              <a:rPr lang="zh-CN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endParaRPr lang="zh-CN" sz="4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Adverb </a:t>
            </a:r>
            <a:r>
              <a:rPr lang="zh-CN" altLang="en-US" smtClean="0">
                <a:latin typeface="楷体_GB2312" pitchFamily="49" charset="-122"/>
                <a:ea typeface="楷体_GB2312" pitchFamily="49" charset="-122"/>
              </a:rPr>
              <a:t>才</a:t>
            </a:r>
            <a:endParaRPr lang="zh-CN" sz="2000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2227" name="Rectangle 3"/>
          <p:cNvSpPr txBox="1">
            <a:spLocks noChangeArrowheads="1"/>
          </p:cNvSpPr>
          <p:nvPr/>
        </p:nvSpPr>
        <p:spPr bwMode="gray">
          <a:xfrm>
            <a:off x="2214563" y="1428750"/>
            <a:ext cx="5286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zh-CN" sz="3200">
                <a:latin typeface="Times New Roman" pitchFamily="18" charset="0"/>
                <a:ea typeface="华文楷体" pitchFamily="2" charset="-122"/>
              </a:rPr>
              <a:t>Try to use </a:t>
            </a:r>
            <a:r>
              <a:rPr lang="zh-CN" sz="32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才</a:t>
            </a:r>
            <a:r>
              <a:rPr lang="zh-CN" altLang="en-US" sz="3200">
                <a:latin typeface="Times New Roman" pitchFamily="18" charset="0"/>
                <a:ea typeface="华文楷体" pitchFamily="2" charset="-122"/>
              </a:rPr>
              <a:t> </a:t>
            </a:r>
            <a:r>
              <a:rPr lang="en-US" altLang="zh-CN" sz="3200">
                <a:latin typeface="Times New Roman" pitchFamily="18" charset="0"/>
                <a:ea typeface="华文楷体" pitchFamily="2" charset="-122"/>
              </a:rPr>
              <a:t>in the following</a:t>
            </a:r>
            <a:endParaRPr lang="zh-CN" altLang="zh-CN" sz="32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gray">
          <a:xfrm>
            <a:off x="2000250" y="2752725"/>
            <a:ext cx="5214938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sz="4400" dirty="0">
                <a:latin typeface="Times New Roman" pitchFamily="18" charset="0"/>
                <a:ea typeface="华文楷体" pitchFamily="2" charset="-122"/>
              </a:rPr>
              <a:t>弟弟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</a:rPr>
              <a:t>十</a:t>
            </a:r>
            <a:r>
              <a:rPr lang="zh-TW" altLang="en-US" sz="4400" dirty="0" smtClean="0">
                <a:latin typeface="Times New Roman" pitchFamily="18" charset="0"/>
                <a:ea typeface="华文楷体" pitchFamily="2" charset="-122"/>
              </a:rPr>
              <a:t>點睡覺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</a:rPr>
              <a:t>，</a:t>
            </a:r>
            <a:endParaRPr lang="en-US" altLang="zh-CN" sz="4400" dirty="0">
              <a:latin typeface="Times New Roman" pitchFamily="18" charset="0"/>
              <a:ea typeface="华文楷体" pitchFamily="2" charset="-122"/>
            </a:endParaRPr>
          </a:p>
          <a:p>
            <a:r>
              <a:rPr lang="zh-CN" sz="4400" dirty="0">
                <a:latin typeface="Times New Roman" pitchFamily="18" charset="0"/>
                <a:ea typeface="华文楷体" pitchFamily="2" charset="-122"/>
              </a:rPr>
              <a:t>我十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</a:rPr>
              <a:t>二</a:t>
            </a:r>
            <a:r>
              <a:rPr lang="zh-TW" altLang="en-US" sz="4400" dirty="0" smtClean="0">
                <a:latin typeface="Times New Roman" pitchFamily="18" charset="0"/>
                <a:ea typeface="华文楷体" pitchFamily="2" charset="-122"/>
              </a:rPr>
              <a:t>點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</a:rPr>
              <a:t>睡</a:t>
            </a:r>
            <a:r>
              <a:rPr lang="zh-TW" altLang="en-US" sz="4400" dirty="0" smtClean="0">
                <a:latin typeface="Times New Roman" pitchFamily="18" charset="0"/>
                <a:ea typeface="华文楷体" pitchFamily="2" charset="-122"/>
              </a:rPr>
              <a:t>覺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</a:rPr>
              <a:t>。</a:t>
            </a:r>
            <a:endParaRPr lang="zh-CN" sz="44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2571750" y="4610100"/>
            <a:ext cx="5745163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altLang="en-US" sz="4400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我十</a:t>
            </a:r>
            <a:r>
              <a:rPr lang="zh-CN" altLang="en-US" sz="4400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二</a:t>
            </a:r>
            <a:r>
              <a:rPr lang="zh-TW" altLang="en-US" sz="4400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點</a:t>
            </a:r>
            <a:r>
              <a:rPr lang="zh-CN" altLang="en-US" sz="4400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才睡</a:t>
            </a:r>
            <a:r>
              <a:rPr lang="zh-TW" altLang="en-US" sz="4400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覺</a:t>
            </a:r>
            <a:r>
              <a:rPr lang="zh-CN" altLang="en-US" sz="4400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endParaRPr lang="en-US" altLang="zh-CN" sz="4400" b="1" dirty="0">
              <a:solidFill>
                <a:srgbClr val="0000FF"/>
              </a:solidFill>
              <a:latin typeface="Verdana" pitchFamily="34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Adverb </a:t>
            </a:r>
            <a:r>
              <a:rPr lang="zh-CN" altLang="en-US" smtClean="0">
                <a:latin typeface="楷体_GB2312" pitchFamily="49" charset="-122"/>
                <a:ea typeface="楷体_GB2312" pitchFamily="49" charset="-122"/>
              </a:rPr>
              <a:t>才</a:t>
            </a:r>
            <a:endParaRPr lang="zh-CN" sz="2000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3251" name="Rectangle 3"/>
          <p:cNvSpPr txBox="1">
            <a:spLocks noChangeArrowheads="1"/>
          </p:cNvSpPr>
          <p:nvPr/>
        </p:nvSpPr>
        <p:spPr bwMode="gray">
          <a:xfrm>
            <a:off x="2214563" y="1428750"/>
            <a:ext cx="5286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zh-CN" sz="3200">
                <a:latin typeface="Times New Roman" pitchFamily="18" charset="0"/>
                <a:ea typeface="华文楷体" pitchFamily="2" charset="-122"/>
              </a:rPr>
              <a:t>Try to use </a:t>
            </a:r>
            <a:r>
              <a:rPr lang="zh-CN" sz="32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才</a:t>
            </a:r>
            <a:r>
              <a:rPr lang="zh-CN" altLang="en-US" sz="3200">
                <a:latin typeface="Times New Roman" pitchFamily="18" charset="0"/>
                <a:ea typeface="华文楷体" pitchFamily="2" charset="-122"/>
              </a:rPr>
              <a:t> </a:t>
            </a:r>
            <a:r>
              <a:rPr lang="en-US" altLang="zh-CN" sz="3200">
                <a:latin typeface="Times New Roman" pitchFamily="18" charset="0"/>
                <a:ea typeface="华文楷体" pitchFamily="2" charset="-122"/>
              </a:rPr>
              <a:t>in the following</a:t>
            </a:r>
            <a:endParaRPr lang="zh-CN" altLang="zh-CN" sz="32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0484" name="Rectangle 3"/>
          <p:cNvSpPr txBox="1">
            <a:spLocks noChangeArrowheads="1"/>
          </p:cNvSpPr>
          <p:nvPr/>
        </p:nvSpPr>
        <p:spPr bwMode="gray">
          <a:xfrm>
            <a:off x="1619250" y="2752725"/>
            <a:ext cx="69850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sz="4400" dirty="0">
                <a:latin typeface="Times New Roman" pitchFamily="18" charset="0"/>
                <a:ea typeface="华文楷体" pitchFamily="2" charset="-122"/>
              </a:rPr>
              <a:t>我明年六月去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</a:rPr>
              <a:t>中</a:t>
            </a:r>
            <a:r>
              <a:rPr lang="zh-TW" altLang="en-US" sz="4400" dirty="0" smtClean="0">
                <a:latin typeface="Times New Roman" pitchFamily="18" charset="0"/>
                <a:ea typeface="华文楷体" pitchFamily="2" charset="-122"/>
              </a:rPr>
              <a:t>國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</a:rPr>
              <a:t>。</a:t>
            </a:r>
            <a:endParaRPr lang="en-US" altLang="zh-CN" sz="4400" dirty="0">
              <a:latin typeface="Times New Roman" pitchFamily="18" charset="0"/>
              <a:ea typeface="华文楷体" pitchFamily="2" charset="-122"/>
            </a:endParaRPr>
          </a:p>
          <a:p>
            <a:pPr algn="l"/>
            <a:r>
              <a:rPr lang="zh-CN" sz="4400" dirty="0" smtClean="0">
                <a:latin typeface="Times New Roman" pitchFamily="18" charset="0"/>
                <a:ea typeface="华文楷体" pitchFamily="2" charset="-122"/>
              </a:rPr>
              <a:t>小</a:t>
            </a:r>
            <a:r>
              <a:rPr lang="zh-TW" altLang="en-US" sz="4400" dirty="0" smtClean="0">
                <a:latin typeface="Times New Roman" pitchFamily="18" charset="0"/>
                <a:ea typeface="华文楷体" pitchFamily="2" charset="-122"/>
              </a:rPr>
              <a:t>張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</a:rPr>
              <a:t>今</a:t>
            </a:r>
            <a:r>
              <a:rPr lang="zh-CN" sz="4400" dirty="0">
                <a:latin typeface="Times New Roman" pitchFamily="18" charset="0"/>
                <a:ea typeface="华文楷体" pitchFamily="2" charset="-122"/>
              </a:rPr>
              <a:t>年十二月去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</a:rPr>
              <a:t>中</a:t>
            </a:r>
            <a:r>
              <a:rPr lang="zh-TW" altLang="en-US" sz="4400" dirty="0" smtClean="0">
                <a:latin typeface="Times New Roman" pitchFamily="18" charset="0"/>
                <a:ea typeface="华文楷体" pitchFamily="2" charset="-122"/>
              </a:rPr>
              <a:t>國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</a:rPr>
              <a:t>。</a:t>
            </a:r>
            <a:endParaRPr lang="zh-CN" sz="32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2000250" y="4500563"/>
            <a:ext cx="578643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altLang="en-US" sz="4400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我明年六月才去</a:t>
            </a:r>
            <a:r>
              <a:rPr lang="zh-CN" altLang="en-US" sz="4400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中</a:t>
            </a:r>
            <a:r>
              <a:rPr lang="zh-TW" altLang="en-US" sz="4400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國</a:t>
            </a:r>
            <a:r>
              <a:rPr lang="zh-CN" altLang="en-US" sz="4400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endParaRPr lang="en-US" altLang="zh-CN" sz="4400" b="1" dirty="0">
              <a:solidFill>
                <a:srgbClr val="0000FF"/>
              </a:solidFill>
              <a:latin typeface="Verdana" pitchFamily="34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Adverb </a:t>
            </a:r>
            <a:r>
              <a:rPr lang="zh-CN" altLang="en-US" smtClean="0">
                <a:latin typeface="楷体_GB2312" pitchFamily="49" charset="-122"/>
                <a:ea typeface="楷体_GB2312" pitchFamily="49" charset="-122"/>
              </a:rPr>
              <a:t>才</a:t>
            </a:r>
            <a:endParaRPr lang="zh-CN" sz="2000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4275" name="Rectangle 3"/>
          <p:cNvSpPr txBox="1">
            <a:spLocks noChangeArrowheads="1"/>
          </p:cNvSpPr>
          <p:nvPr/>
        </p:nvSpPr>
        <p:spPr bwMode="gray">
          <a:xfrm>
            <a:off x="2214563" y="1428750"/>
            <a:ext cx="5286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zh-CN" sz="3200">
                <a:latin typeface="Times New Roman" pitchFamily="18" charset="0"/>
                <a:ea typeface="华文楷体" pitchFamily="2" charset="-122"/>
              </a:rPr>
              <a:t>Try to use </a:t>
            </a:r>
            <a:r>
              <a:rPr lang="zh-CN" sz="32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才</a:t>
            </a:r>
            <a:r>
              <a:rPr lang="zh-CN" altLang="en-US" sz="3200">
                <a:latin typeface="Times New Roman" pitchFamily="18" charset="0"/>
                <a:ea typeface="华文楷体" pitchFamily="2" charset="-122"/>
              </a:rPr>
              <a:t> </a:t>
            </a:r>
            <a:r>
              <a:rPr lang="en-US" altLang="zh-CN" sz="3200">
                <a:latin typeface="Times New Roman" pitchFamily="18" charset="0"/>
                <a:ea typeface="华文楷体" pitchFamily="2" charset="-122"/>
              </a:rPr>
              <a:t>in the following</a:t>
            </a:r>
            <a:endParaRPr lang="zh-CN" altLang="zh-CN" sz="32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1508" name="Rectangle 3"/>
          <p:cNvSpPr txBox="1">
            <a:spLocks noChangeArrowheads="1"/>
          </p:cNvSpPr>
          <p:nvPr/>
        </p:nvSpPr>
        <p:spPr bwMode="gray">
          <a:xfrm>
            <a:off x="1500188" y="2571750"/>
            <a:ext cx="5929312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sz="4400" dirty="0" smtClean="0">
                <a:latin typeface="Times New Roman" pitchFamily="18" charset="0"/>
                <a:ea typeface="华文楷体" pitchFamily="2" charset="-122"/>
              </a:rPr>
              <a:t>我</a:t>
            </a:r>
            <a:r>
              <a:rPr lang="zh-TW" altLang="en-US" sz="4400" dirty="0" smtClean="0">
                <a:latin typeface="Times New Roman" pitchFamily="18" charset="0"/>
                <a:ea typeface="华文楷体" pitchFamily="2" charset="-122"/>
              </a:rPr>
              <a:t>請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</a:rPr>
              <a:t>她八</a:t>
            </a:r>
            <a:r>
              <a:rPr lang="zh-TW" altLang="en-US" sz="4400" dirty="0" smtClean="0">
                <a:latin typeface="Times New Roman" pitchFamily="18" charset="0"/>
                <a:ea typeface="华文楷体" pitchFamily="2" charset="-122"/>
              </a:rPr>
              <a:t>點來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</a:rPr>
              <a:t>。</a:t>
            </a:r>
            <a:endParaRPr lang="en-US" altLang="zh-CN" sz="4400" dirty="0">
              <a:latin typeface="Times New Roman" pitchFamily="18" charset="0"/>
              <a:ea typeface="华文楷体" pitchFamily="2" charset="-122"/>
            </a:endParaRPr>
          </a:p>
          <a:p>
            <a:pPr algn="l"/>
            <a:r>
              <a:rPr lang="zh-CN" sz="4400" dirty="0">
                <a:latin typeface="Times New Roman" pitchFamily="18" charset="0"/>
                <a:ea typeface="华文楷体" pitchFamily="2" charset="-122"/>
              </a:rPr>
              <a:t>她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</a:rPr>
              <a:t>九</a:t>
            </a:r>
            <a:r>
              <a:rPr lang="zh-TW" altLang="en-US" sz="4400" dirty="0" smtClean="0">
                <a:latin typeface="Times New Roman" pitchFamily="18" charset="0"/>
                <a:ea typeface="华文楷体" pitchFamily="2" charset="-122"/>
              </a:rPr>
              <a:t>點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</a:rPr>
              <a:t>半</a:t>
            </a:r>
            <a:r>
              <a:rPr lang="zh-TW" altLang="en-US" sz="4400" dirty="0" smtClean="0">
                <a:latin typeface="Times New Roman" pitchFamily="18" charset="0"/>
                <a:ea typeface="华文楷体" pitchFamily="2" charset="-122"/>
              </a:rPr>
              <a:t>來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</a:rPr>
              <a:t>了</a:t>
            </a:r>
            <a:r>
              <a:rPr lang="zh-CN" sz="4400" dirty="0">
                <a:latin typeface="Times New Roman" pitchFamily="18" charset="0"/>
                <a:ea typeface="华文楷体" pitchFamily="2" charset="-122"/>
              </a:rPr>
              <a:t>。</a:t>
            </a:r>
            <a:endParaRPr lang="zh-CN" sz="32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1500188" y="4500563"/>
            <a:ext cx="707231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altLang="en-US" sz="4400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她</a:t>
            </a:r>
            <a:r>
              <a:rPr lang="zh-CN" altLang="en-US" sz="4400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九</a:t>
            </a:r>
            <a:r>
              <a:rPr lang="zh-TW" altLang="en-US" sz="4400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點</a:t>
            </a:r>
            <a:r>
              <a:rPr lang="zh-CN" altLang="en-US" sz="4400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半才</a:t>
            </a:r>
            <a:r>
              <a:rPr lang="zh-TW" altLang="en-US" sz="4400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來</a:t>
            </a:r>
            <a:r>
              <a:rPr lang="zh-CN" altLang="en-US" sz="4400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r>
              <a:rPr lang="zh-CN" altLang="en-US" sz="4400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（</a:t>
            </a:r>
            <a:r>
              <a:rPr lang="en-US" altLang="zh-CN" sz="4400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no </a:t>
            </a:r>
            <a:r>
              <a:rPr lang="zh-CN" altLang="en-US" sz="4400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了！）</a:t>
            </a:r>
            <a:endParaRPr lang="en-US" altLang="zh-CN" sz="4400" b="1" dirty="0">
              <a:solidFill>
                <a:srgbClr val="0000FF"/>
              </a:solidFill>
              <a:latin typeface="Verdana" pitchFamily="34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Adverb </a:t>
            </a:r>
            <a:r>
              <a:rPr lang="zh-CN" altLang="en-US" smtClean="0">
                <a:latin typeface="楷体_GB2312" pitchFamily="49" charset="-122"/>
                <a:ea typeface="楷体_GB2312" pitchFamily="49" charset="-122"/>
              </a:rPr>
              <a:t>才</a:t>
            </a:r>
            <a:endParaRPr lang="zh-CN" sz="2000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5299" name="Rectangle 3"/>
          <p:cNvSpPr txBox="1">
            <a:spLocks noChangeArrowheads="1"/>
          </p:cNvSpPr>
          <p:nvPr/>
        </p:nvSpPr>
        <p:spPr bwMode="gray">
          <a:xfrm>
            <a:off x="2214563" y="1428750"/>
            <a:ext cx="5286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zh-CN" sz="3200">
                <a:latin typeface="Times New Roman" pitchFamily="18" charset="0"/>
                <a:ea typeface="华文楷体" pitchFamily="2" charset="-122"/>
              </a:rPr>
              <a:t>Try to use </a:t>
            </a:r>
            <a:r>
              <a:rPr lang="zh-CN" sz="32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才</a:t>
            </a:r>
            <a:r>
              <a:rPr lang="zh-CN" altLang="en-US" sz="3200">
                <a:latin typeface="Times New Roman" pitchFamily="18" charset="0"/>
                <a:ea typeface="华文楷体" pitchFamily="2" charset="-122"/>
              </a:rPr>
              <a:t> </a:t>
            </a:r>
            <a:r>
              <a:rPr lang="en-US" altLang="zh-CN" sz="3200">
                <a:latin typeface="Times New Roman" pitchFamily="18" charset="0"/>
                <a:ea typeface="华文楷体" pitchFamily="2" charset="-122"/>
              </a:rPr>
              <a:t>in the following</a:t>
            </a:r>
            <a:endParaRPr lang="zh-CN" altLang="zh-CN" sz="32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2532" name="Rectangle 3"/>
          <p:cNvSpPr txBox="1">
            <a:spLocks noChangeArrowheads="1"/>
          </p:cNvSpPr>
          <p:nvPr/>
        </p:nvSpPr>
        <p:spPr bwMode="gray">
          <a:xfrm>
            <a:off x="1500188" y="2571750"/>
            <a:ext cx="5929312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</a:t>
            </a:r>
            <a:r>
              <a:rPr lang="zh-TW" altLang="en-US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們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昨</a:t>
            </a:r>
            <a:r>
              <a:rPr lang="zh-CN" sz="4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天</a:t>
            </a:r>
            <a:r>
              <a:rPr lang="en-US" altLang="zh-CN" sz="4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7:30 </a:t>
            </a:r>
            <a:r>
              <a:rPr lang="zh-CN" sz="4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吃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晚</a:t>
            </a:r>
            <a:r>
              <a:rPr lang="zh-TW" altLang="en-US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飯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，</a:t>
            </a:r>
            <a:r>
              <a:rPr lang="zh-CN" sz="4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今天</a:t>
            </a:r>
            <a:r>
              <a:rPr lang="en-US" altLang="zh-CN" sz="4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9:00 </a:t>
            </a:r>
            <a:r>
              <a:rPr lang="zh-CN" sz="44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吃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晚</a:t>
            </a:r>
            <a:r>
              <a:rPr lang="zh-TW" altLang="en-US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飯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endParaRPr lang="zh-CN" sz="32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1500188" y="4500563"/>
            <a:ext cx="707231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altLang="en-US" sz="4400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我</a:t>
            </a:r>
            <a:r>
              <a:rPr lang="zh-TW" altLang="en-US" sz="4400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們</a:t>
            </a:r>
            <a:r>
              <a:rPr lang="zh-CN" altLang="en-US" sz="4400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今</a:t>
            </a:r>
            <a:r>
              <a:rPr lang="zh-CN" altLang="en-US" sz="4400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天</a:t>
            </a:r>
            <a:r>
              <a:rPr lang="zh-CN" altLang="en-US" sz="4400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九</a:t>
            </a:r>
            <a:r>
              <a:rPr lang="zh-TW" altLang="en-US" sz="4400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點</a:t>
            </a:r>
            <a:r>
              <a:rPr lang="zh-CN" altLang="en-US" sz="4400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才</a:t>
            </a:r>
            <a:r>
              <a:rPr lang="zh-CN" altLang="en-US" sz="4400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吃</a:t>
            </a:r>
            <a:r>
              <a:rPr lang="zh-CN" altLang="en-US" sz="4400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晚</a:t>
            </a:r>
            <a:r>
              <a:rPr lang="zh-TW" altLang="en-US" sz="4400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飯</a:t>
            </a:r>
            <a:r>
              <a:rPr lang="zh-CN" altLang="en-US" sz="4400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endParaRPr lang="en-US" altLang="zh-CN" sz="4400" b="1" dirty="0">
              <a:solidFill>
                <a:srgbClr val="0000FF"/>
              </a:solidFill>
              <a:latin typeface="Verdana" pitchFamily="34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dirty="0" smtClean="0">
                <a:latin typeface="Times New Roman" pitchFamily="18" charset="0"/>
                <a:ea typeface="华文楷体" pitchFamily="2" charset="-122"/>
              </a:rPr>
              <a:t>你</a:t>
            </a:r>
            <a:r>
              <a:rPr lang="zh-TW" altLang="en-US" dirty="0">
                <a:latin typeface="Times New Roman" pitchFamily="18" charset="0"/>
                <a:ea typeface="华文楷体" pitchFamily="2" charset="-122"/>
              </a:rPr>
              <a:t>喜歡喝什麼</a:t>
            </a:r>
            <a:r>
              <a:rPr lang="zh-CN" dirty="0" smtClean="0">
                <a:latin typeface="Times New Roman" pitchFamily="18" charset="0"/>
                <a:ea typeface="华文楷体" pitchFamily="2" charset="-122"/>
              </a:rPr>
              <a:t>？</a:t>
            </a:r>
            <a:endParaRPr lang="zh-CN" sz="2000" dirty="0" smtClean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2286000"/>
            <a:ext cx="3714750" cy="29289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96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可</a:t>
            </a:r>
            <a:r>
              <a:rPr lang="zh-TW" altLang="en-US" sz="96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樂</a:t>
            </a:r>
            <a:r>
              <a:rPr lang="en-US" altLang="zh-CN" sz="9600" b="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Kě</a:t>
            </a:r>
            <a:r>
              <a:rPr lang="en-US" altLang="zh-CN" sz="9600" b="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9600" b="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lè</a:t>
            </a:r>
            <a:r>
              <a:rPr lang="en-US" altLang="zh-CN" sz="9600" dirty="0" smtClean="0">
                <a:solidFill>
                  <a:srgbClr val="000000"/>
                </a:solidFill>
                <a:ea typeface="宋体" pitchFamily="2" charset="-122"/>
              </a:rPr>
              <a:t/>
            </a:r>
            <a:br>
              <a:rPr lang="en-US" altLang="zh-CN" sz="9600" dirty="0" smtClean="0">
                <a:solidFill>
                  <a:srgbClr val="000000"/>
                </a:solidFill>
                <a:ea typeface="宋体" pitchFamily="2" charset="-122"/>
              </a:rPr>
            </a:br>
            <a:endParaRPr lang="en-US" altLang="zh-CN" sz="9600" dirty="0" smtClean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10244" name="Picture 12" descr="G:\PRODUCTION_GENERAL\Image Processing\processed\PRO_IC1_4e_TB_ConvertedImages\JPG 72 DPI-for webscreen\img-how_5.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628775"/>
            <a:ext cx="1584325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Adverb </a:t>
            </a:r>
            <a:r>
              <a:rPr lang="zh-CN" altLang="en-US" smtClean="0">
                <a:latin typeface="楷体_GB2312" pitchFamily="49" charset="-122"/>
                <a:ea typeface="楷体_GB2312" pitchFamily="49" charset="-122"/>
              </a:rPr>
              <a:t>才</a:t>
            </a:r>
            <a:endParaRPr lang="zh-CN" sz="2000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6323" name="Rectangle 3"/>
          <p:cNvSpPr txBox="1">
            <a:spLocks noChangeArrowheads="1"/>
          </p:cNvSpPr>
          <p:nvPr/>
        </p:nvSpPr>
        <p:spPr bwMode="gray">
          <a:xfrm>
            <a:off x="2214563" y="1428750"/>
            <a:ext cx="5286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zh-CN" sz="3200">
                <a:latin typeface="Times New Roman" pitchFamily="18" charset="0"/>
                <a:ea typeface="华文楷体" pitchFamily="2" charset="-122"/>
              </a:rPr>
              <a:t>Try to use </a:t>
            </a:r>
            <a:r>
              <a:rPr lang="zh-CN" sz="32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才</a:t>
            </a:r>
            <a:r>
              <a:rPr lang="zh-CN" altLang="en-US" sz="3200">
                <a:latin typeface="Times New Roman" pitchFamily="18" charset="0"/>
                <a:ea typeface="华文楷体" pitchFamily="2" charset="-122"/>
              </a:rPr>
              <a:t> </a:t>
            </a:r>
            <a:r>
              <a:rPr lang="en-US" altLang="zh-CN" sz="3200">
                <a:latin typeface="Times New Roman" pitchFamily="18" charset="0"/>
                <a:ea typeface="华文楷体" pitchFamily="2" charset="-122"/>
              </a:rPr>
              <a:t>in the following</a:t>
            </a:r>
            <a:endParaRPr lang="zh-CN" altLang="zh-CN" sz="32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3556" name="Rectangle 3"/>
          <p:cNvSpPr txBox="1">
            <a:spLocks noChangeArrowheads="1"/>
          </p:cNvSpPr>
          <p:nvPr/>
        </p:nvSpPr>
        <p:spPr bwMode="gray">
          <a:xfrm>
            <a:off x="2143125" y="2571750"/>
            <a:ext cx="5929313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sz="4400" dirty="0">
                <a:latin typeface="Times New Roman" pitchFamily="18" charset="0"/>
                <a:ea typeface="华文楷体" pitchFamily="2" charset="-122"/>
              </a:rPr>
              <a:t>我</a:t>
            </a:r>
            <a:r>
              <a:rPr lang="en-US" altLang="zh-CN" sz="4400" dirty="0">
                <a:latin typeface="Times New Roman" pitchFamily="18" charset="0"/>
                <a:ea typeface="华文楷体" pitchFamily="2" charset="-122"/>
              </a:rPr>
              <a:t>7:45 </a:t>
            </a:r>
            <a:r>
              <a:rPr lang="zh-TW" altLang="en-US" sz="4400" dirty="0" smtClean="0">
                <a:latin typeface="Times New Roman" pitchFamily="18" charset="0"/>
                <a:ea typeface="华文楷体" pitchFamily="2" charset="-122"/>
              </a:rPr>
              <a:t>來學校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</a:rPr>
              <a:t>，</a:t>
            </a:r>
            <a:endParaRPr lang="en-US" altLang="zh-CN" sz="4400" dirty="0">
              <a:latin typeface="Times New Roman" pitchFamily="18" charset="0"/>
              <a:ea typeface="华文楷体" pitchFamily="2" charset="-122"/>
            </a:endParaRPr>
          </a:p>
          <a:p>
            <a:pPr algn="l"/>
            <a:r>
              <a:rPr lang="zh-CN" sz="4400" dirty="0">
                <a:latin typeface="Times New Roman" pitchFamily="18" charset="0"/>
                <a:ea typeface="华文楷体" pitchFamily="2" charset="-122"/>
              </a:rPr>
              <a:t>你</a:t>
            </a:r>
            <a:r>
              <a:rPr lang="en-US" altLang="zh-CN" sz="4400" dirty="0">
                <a:latin typeface="Times New Roman" pitchFamily="18" charset="0"/>
                <a:ea typeface="华文楷体" pitchFamily="2" charset="-122"/>
              </a:rPr>
              <a:t>10:30 </a:t>
            </a:r>
            <a:r>
              <a:rPr lang="zh-TW" altLang="en-US" sz="4400" dirty="0" smtClean="0">
                <a:latin typeface="Times New Roman" pitchFamily="18" charset="0"/>
                <a:ea typeface="华文楷体" pitchFamily="2" charset="-122"/>
              </a:rPr>
              <a:t>來學校</a:t>
            </a:r>
            <a:r>
              <a:rPr lang="zh-CN" sz="4400" dirty="0" smtClean="0">
                <a:latin typeface="Times New Roman" pitchFamily="18" charset="0"/>
                <a:ea typeface="华文楷体" pitchFamily="2" charset="-122"/>
              </a:rPr>
              <a:t>。</a:t>
            </a:r>
            <a:endParaRPr lang="zh-CN" sz="32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2071688" y="4500563"/>
            <a:ext cx="707231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CN" altLang="en-US" sz="4400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你</a:t>
            </a:r>
            <a:r>
              <a:rPr lang="zh-CN" altLang="en-US" sz="4400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十</a:t>
            </a:r>
            <a:r>
              <a:rPr lang="zh-TW" altLang="en-US" sz="4400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點半</a:t>
            </a:r>
            <a:r>
              <a:rPr lang="zh-CN" altLang="en-US" sz="4400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才</a:t>
            </a:r>
            <a:r>
              <a:rPr lang="zh-TW" altLang="en-US" sz="4400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來學校</a:t>
            </a:r>
            <a:r>
              <a:rPr lang="zh-CN" altLang="en-US" sz="4400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  <a:endParaRPr lang="en-US" altLang="zh-CN" sz="4400" b="1" dirty="0">
              <a:solidFill>
                <a:srgbClr val="0000FF"/>
              </a:solidFill>
              <a:latin typeface="Verdana" pitchFamily="34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i="1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(group work)</a:t>
            </a:r>
            <a:r>
              <a:rPr lang="en-US" altLang="zh-CN" sz="2800" i="1" smtClean="0">
                <a:ea typeface="宋体" pitchFamily="2" charset="-122"/>
              </a:rPr>
              <a:t/>
            </a:r>
            <a:br>
              <a:rPr lang="en-US" altLang="zh-CN" sz="2800" i="1" smtClean="0">
                <a:ea typeface="宋体" pitchFamily="2" charset="-122"/>
              </a:rPr>
            </a:br>
            <a:endParaRPr lang="en-US" sz="2800" i="1" smtClean="0">
              <a:ea typeface="宋体" pitchFamily="2" charset="-122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dirty="0" smtClean="0">
                <a:ea typeface="宋体" pitchFamily="2" charset="-122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altLang="zh-CN" dirty="0" smtClean="0">
                <a:solidFill>
                  <a:schemeClr val="accent1"/>
                </a:solidFill>
                <a:latin typeface="Times New Roman" pitchFamily="18" charset="0"/>
                <a:ea typeface="宋体" pitchFamily="2" charset="-122"/>
              </a:rPr>
              <a:t>Work in a group of 4. Interview everyone in your group, find out the person who did it the latest. Can you report to class by using </a:t>
            </a:r>
            <a:r>
              <a:rPr lang="zh-CN" altLang="en-US" sz="3200" dirty="0" smtClean="0">
                <a:solidFill>
                  <a:srgbClr val="CC0000"/>
                </a:solidFill>
                <a:latin typeface="Times New Roman" pitchFamily="18" charset="0"/>
                <a:ea typeface="华文楷体" pitchFamily="2" charset="-122"/>
              </a:rPr>
              <a:t>才</a:t>
            </a:r>
            <a:r>
              <a:rPr lang="en-US" altLang="zh-CN" dirty="0" smtClean="0">
                <a:solidFill>
                  <a:schemeClr val="accent1"/>
                </a:solidFill>
                <a:latin typeface="Times New Roman" pitchFamily="18" charset="0"/>
                <a:ea typeface="宋体" pitchFamily="2" charset="-122"/>
              </a:rPr>
              <a:t>?</a:t>
            </a:r>
          </a:p>
          <a:p>
            <a:pPr>
              <a:buFont typeface="Wingdings" pitchFamily="2" charset="2"/>
              <a:buNone/>
            </a:pPr>
            <a:endParaRPr lang="en-US" altLang="zh-CN" dirty="0" smtClean="0">
              <a:solidFill>
                <a:schemeClr val="accent1"/>
              </a:solidFill>
              <a:latin typeface="Times New Roman" pitchFamily="18" charset="0"/>
              <a:ea typeface="宋体" pitchFamily="2" charset="-122"/>
            </a:endParaRPr>
          </a:p>
          <a:p>
            <a:r>
              <a:rPr lang="zh-CN" altLang="en-US" sz="4000" dirty="0" smtClean="0">
                <a:solidFill>
                  <a:srgbClr val="CC0000"/>
                </a:solidFill>
                <a:ea typeface="华文楷体" pitchFamily="2" charset="-122"/>
              </a:rPr>
              <a:t>你昨</a:t>
            </a:r>
            <a:r>
              <a:rPr lang="zh-CN" altLang="en-US" sz="4000" dirty="0" smtClean="0">
                <a:solidFill>
                  <a:srgbClr val="CC0000"/>
                </a:solidFill>
                <a:ea typeface="华文楷体" pitchFamily="2" charset="-122"/>
              </a:rPr>
              <a:t>天</a:t>
            </a:r>
            <a:r>
              <a:rPr lang="zh-TW" altLang="en-US" sz="4000" dirty="0" smtClean="0">
                <a:solidFill>
                  <a:srgbClr val="CC0000"/>
                </a:solidFill>
                <a:ea typeface="华文楷体" pitchFamily="2" charset="-122"/>
              </a:rPr>
              <a:t>幾</a:t>
            </a:r>
            <a:r>
              <a:rPr lang="zh-TW" altLang="en-US" sz="4000" dirty="0">
                <a:solidFill>
                  <a:srgbClr val="CC0000"/>
                </a:solidFill>
                <a:ea typeface="华文楷体" pitchFamily="2" charset="-122"/>
              </a:rPr>
              <a:t>點</a:t>
            </a:r>
            <a:r>
              <a:rPr lang="zh-CN" altLang="en-US" sz="4000" dirty="0" smtClean="0">
                <a:solidFill>
                  <a:srgbClr val="CC0000"/>
                </a:solidFill>
                <a:ea typeface="华文楷体" pitchFamily="2" charset="-122"/>
              </a:rPr>
              <a:t>睡</a:t>
            </a:r>
            <a:r>
              <a:rPr lang="zh-TW" altLang="en-US" sz="4000" dirty="0" smtClean="0">
                <a:solidFill>
                  <a:srgbClr val="CC0000"/>
                </a:solidFill>
                <a:ea typeface="华文楷体" pitchFamily="2" charset="-122"/>
              </a:rPr>
              <a:t>覺</a:t>
            </a:r>
            <a:r>
              <a:rPr lang="zh-CN" altLang="en-US" sz="4000" dirty="0" smtClean="0">
                <a:solidFill>
                  <a:srgbClr val="CC0000"/>
                </a:solidFill>
                <a:ea typeface="华文楷体" pitchFamily="2" charset="-122"/>
              </a:rPr>
              <a:t>？</a:t>
            </a:r>
            <a:endParaRPr lang="zh-CN" altLang="en-US" sz="4000" dirty="0" smtClean="0">
              <a:solidFill>
                <a:srgbClr val="CC0000"/>
              </a:solidFill>
              <a:ea typeface="华文楷体" pitchFamily="2" charset="-122"/>
            </a:endParaRPr>
          </a:p>
          <a:p>
            <a:r>
              <a:rPr lang="zh-CN" altLang="en-US" sz="4000" dirty="0" smtClean="0">
                <a:solidFill>
                  <a:srgbClr val="CC0000"/>
                </a:solidFill>
                <a:ea typeface="华文楷体" pitchFamily="2" charset="-122"/>
              </a:rPr>
              <a:t>你今</a:t>
            </a:r>
            <a:r>
              <a:rPr lang="zh-CN" altLang="en-US" sz="4000" dirty="0" smtClean="0">
                <a:solidFill>
                  <a:srgbClr val="CC0000"/>
                </a:solidFill>
                <a:ea typeface="华文楷体" pitchFamily="2" charset="-122"/>
              </a:rPr>
              <a:t>天</a:t>
            </a:r>
            <a:r>
              <a:rPr lang="zh-TW" altLang="en-US" sz="4000" dirty="0" smtClean="0">
                <a:solidFill>
                  <a:srgbClr val="CC0000"/>
                </a:solidFill>
                <a:ea typeface="华文楷体" pitchFamily="2" charset="-122"/>
              </a:rPr>
              <a:t>幾點來學校</a:t>
            </a:r>
            <a:r>
              <a:rPr lang="zh-CN" altLang="en-US" sz="4000" dirty="0" smtClean="0">
                <a:solidFill>
                  <a:srgbClr val="CC0000"/>
                </a:solidFill>
                <a:ea typeface="华文楷体" pitchFamily="2" charset="-122"/>
              </a:rPr>
              <a:t>？</a:t>
            </a:r>
            <a:endParaRPr lang="zh-CN" altLang="en-US" sz="4000" dirty="0" smtClean="0">
              <a:solidFill>
                <a:srgbClr val="CC0000"/>
              </a:solidFill>
              <a:ea typeface="华文楷体" pitchFamily="2" charset="-122"/>
            </a:endParaRPr>
          </a:p>
          <a:p>
            <a:endParaRPr lang="en-US" sz="4000" dirty="0" smtClean="0">
              <a:solidFill>
                <a:srgbClr val="CC0000"/>
              </a:solidFill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gray">
          <a:xfrm>
            <a:off x="2514600" y="5410200"/>
            <a:ext cx="133732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>
              <a:defRPr/>
            </a:pPr>
            <a:r>
              <a:rPr lang="zh-CN" altLang="en-US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再</a:t>
            </a:r>
            <a:r>
              <a:rPr lang="zh-TW" altLang="en-US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見</a:t>
            </a:r>
            <a:r>
              <a:rPr lang="en-US" altLang="zh-CN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!</a:t>
            </a:r>
            <a:endParaRPr lang="zh-CN" altLang="en-US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8371" name="Title 2"/>
          <p:cNvSpPr>
            <a:spLocks noGrp="1"/>
          </p:cNvSpPr>
          <p:nvPr>
            <p:ph type="ctrTitle"/>
          </p:nvPr>
        </p:nvSpPr>
        <p:spPr>
          <a:xfrm>
            <a:off x="3183260" y="2708920"/>
            <a:ext cx="6934200" cy="596900"/>
          </a:xfrm>
        </p:spPr>
        <p:txBody>
          <a:bodyPr/>
          <a:lstStyle/>
          <a:p>
            <a:r>
              <a:rPr lang="zh-TW" altLang="en-US" sz="4800" dirty="0" smtClean="0">
                <a:solidFill>
                  <a:srgbClr val="FFC000"/>
                </a:solidFill>
              </a:rPr>
              <a:t>再見！</a:t>
            </a:r>
            <a:endParaRPr lang="en-US" sz="48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dirty="0" smtClean="0">
                <a:latin typeface="Times New Roman" pitchFamily="18" charset="0"/>
                <a:ea typeface="华文楷体" pitchFamily="2" charset="-122"/>
              </a:rPr>
              <a:t>你</a:t>
            </a:r>
            <a:r>
              <a:rPr lang="zh-TW" altLang="en-US" dirty="0">
                <a:latin typeface="Times New Roman" pitchFamily="18" charset="0"/>
                <a:ea typeface="华文楷体" pitchFamily="2" charset="-122"/>
              </a:rPr>
              <a:t>喜歡喝什麼</a:t>
            </a:r>
            <a:r>
              <a:rPr lang="zh-CN" dirty="0" smtClean="0">
                <a:latin typeface="Times New Roman" pitchFamily="18" charset="0"/>
                <a:ea typeface="华文楷体" pitchFamily="2" charset="-122"/>
              </a:rPr>
              <a:t>？</a:t>
            </a:r>
            <a:endParaRPr lang="zh-CN" sz="2000" dirty="0" smtClean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357438"/>
            <a:ext cx="3286125" cy="2857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960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咖啡</a:t>
            </a:r>
            <a:endParaRPr lang="en-US" altLang="zh-CN" sz="960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9600" b="0" smtClean="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Kā fēi</a:t>
            </a:r>
            <a:r>
              <a:rPr lang="en-US" altLang="zh-CN" sz="960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/>
            </a:r>
            <a:br>
              <a:rPr lang="en-US" altLang="zh-CN" sz="960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</a:br>
            <a:endParaRPr lang="en-US" altLang="zh-CN" sz="960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1268" name="Picture 5" descr="G:\PRODUCTION_GENERAL\Image Processing\processed\PRO_IC1_4e_TB_ConvertedImages\JPG 72 DPI-for webscreen\img-lang_5.12#.jpg"/>
          <p:cNvPicPr>
            <a:picLocks noChangeAspect="1" noChangeArrowheads="1"/>
          </p:cNvPicPr>
          <p:nvPr/>
        </p:nvPicPr>
        <p:blipFill>
          <a:blip r:embed="rId2" cstate="print"/>
          <a:srcRect r="36835"/>
          <a:stretch>
            <a:fillRect/>
          </a:stretch>
        </p:blipFill>
        <p:spPr bwMode="auto">
          <a:xfrm>
            <a:off x="6084888" y="2924175"/>
            <a:ext cx="8350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dirty="0" smtClean="0">
                <a:latin typeface="Times New Roman" pitchFamily="18" charset="0"/>
                <a:ea typeface="华文楷体" pitchFamily="2" charset="-122"/>
              </a:rPr>
              <a:t>你</a:t>
            </a:r>
            <a:r>
              <a:rPr lang="zh-TW" altLang="en-US" dirty="0">
                <a:latin typeface="Times New Roman" pitchFamily="18" charset="0"/>
                <a:ea typeface="华文楷体" pitchFamily="2" charset="-122"/>
              </a:rPr>
              <a:t>喜歡喝什麼</a:t>
            </a:r>
            <a:r>
              <a:rPr lang="zh-CN" dirty="0" smtClean="0">
                <a:latin typeface="Times New Roman" pitchFamily="18" charset="0"/>
                <a:ea typeface="华文楷体" pitchFamily="2" charset="-122"/>
              </a:rPr>
              <a:t>？</a:t>
            </a:r>
            <a:endParaRPr lang="zh-CN" sz="2000" dirty="0" smtClean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357438"/>
            <a:ext cx="2708275" cy="3000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960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水</a:t>
            </a:r>
            <a:endParaRPr lang="en-US" altLang="zh-CN" sz="960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960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shuǐ</a:t>
            </a:r>
            <a:r>
              <a:rPr lang="en-US" altLang="zh-CN" sz="9600" smtClean="0">
                <a:solidFill>
                  <a:srgbClr val="000000"/>
                </a:solidFill>
                <a:ea typeface="宋体" pitchFamily="2" charset="-122"/>
              </a:rPr>
              <a:t/>
            </a:r>
            <a:br>
              <a:rPr lang="en-US" altLang="zh-CN" sz="9600" smtClean="0">
                <a:solidFill>
                  <a:srgbClr val="000000"/>
                </a:solidFill>
                <a:ea typeface="宋体" pitchFamily="2" charset="-122"/>
              </a:rPr>
            </a:br>
            <a:endParaRPr lang="en-US" altLang="zh-CN" sz="9600" smtClean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12292" name="Picture 5" descr="G:\PRODUCTION_GENERAL\Image Processing\processed\PRO_IC1_4e_TB_ConvertedImages\JPG 72 DPI-for webscreen\img-lang_5.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2492375"/>
            <a:ext cx="56673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Radicals</a:t>
            </a:r>
            <a:endParaRPr lang="zh-CN" altLang="en-US" smtClean="0">
              <a:ea typeface="宋体" pitchFamily="2" charset="-122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785938"/>
            <a:ext cx="4500562" cy="78581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4000" b="0" smtClean="0">
                <a:solidFill>
                  <a:schemeClr val="tx1"/>
                </a:solidFill>
                <a:latin typeface="Times New Roman" pitchFamily="18" charset="0"/>
                <a:ea typeface="华文楷体" pitchFamily="2" charset="-122"/>
              </a:rPr>
              <a:t>“water”    (</a:t>
            </a:r>
            <a:r>
              <a:rPr lang="zh-TW" sz="4000" b="0" smtClean="0">
                <a:solidFill>
                  <a:schemeClr val="tx1"/>
                </a:solidFill>
                <a:latin typeface="Times New Roman" pitchFamily="18" charset="0"/>
                <a:ea typeface="华文楷体" pitchFamily="2" charset="-122"/>
              </a:rPr>
              <a:t>漂，酒</a:t>
            </a:r>
            <a:r>
              <a:rPr lang="en-US" altLang="zh-CN" sz="4000" b="0" smtClean="0">
                <a:solidFill>
                  <a:schemeClr val="tx1"/>
                </a:solidFill>
                <a:latin typeface="Times New Roman" pitchFamily="18" charset="0"/>
                <a:ea typeface="华文楷体" pitchFamily="2" charset="-122"/>
              </a:rPr>
              <a:t>) </a:t>
            </a:r>
            <a:br>
              <a:rPr lang="en-US" altLang="zh-CN" sz="4000" b="0" smtClean="0">
                <a:solidFill>
                  <a:schemeClr val="tx1"/>
                </a:solidFill>
                <a:latin typeface="Times New Roman" pitchFamily="18" charset="0"/>
                <a:ea typeface="华文楷体" pitchFamily="2" charset="-122"/>
              </a:rPr>
            </a:br>
            <a:endParaRPr lang="en-US" altLang="zh-CN" sz="4000" b="0" smtClean="0">
              <a:solidFill>
                <a:schemeClr val="tx1"/>
              </a:solidFill>
              <a:latin typeface="Times New Roman" pitchFamily="18" charset="0"/>
              <a:ea typeface="华文楷体" pitchFamily="2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142875" y="2857500"/>
            <a:ext cx="9001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4000" dirty="0">
                <a:latin typeface="Times New Roman" pitchFamily="18" charset="0"/>
                <a:ea typeface="华文楷体" pitchFamily="2" charset="-122"/>
              </a:rPr>
              <a:t>“mouth” </a:t>
            </a:r>
            <a:r>
              <a:rPr lang="zh-CN" altLang="en-US" sz="4000" dirty="0">
                <a:latin typeface="Times New Roman" pitchFamily="18" charset="0"/>
                <a:ea typeface="华文楷体" pitchFamily="2" charset="-122"/>
              </a:rPr>
              <a:t>（</a:t>
            </a:r>
            <a:r>
              <a:rPr lang="zh-TW" sz="4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喝，哪，咖啡，啤，呀，吧</a:t>
            </a:r>
            <a:r>
              <a:rPr lang="en-US" altLang="zh-CN" sz="4000" dirty="0">
                <a:latin typeface="Times New Roman" pitchFamily="18" charset="0"/>
                <a:ea typeface="华文楷体" pitchFamily="2" charset="-122"/>
              </a:rPr>
              <a:t>) </a:t>
            </a:r>
            <a:r>
              <a:rPr lang="en-US" altLang="zh-CN" sz="4000" b="1" dirty="0">
                <a:solidFill>
                  <a:schemeClr val="tx2"/>
                </a:solidFill>
                <a:latin typeface="Verdana" pitchFamily="34" charset="0"/>
                <a:ea typeface="宋体" pitchFamily="2" charset="-122"/>
              </a:rPr>
              <a:t/>
            </a:r>
            <a:br>
              <a:rPr lang="en-US" altLang="zh-CN" sz="4000" b="1" dirty="0">
                <a:solidFill>
                  <a:schemeClr val="tx2"/>
                </a:solidFill>
                <a:latin typeface="Verdana" pitchFamily="34" charset="0"/>
                <a:ea typeface="宋体" pitchFamily="2" charset="-122"/>
              </a:rPr>
            </a:br>
            <a:endParaRPr lang="en-US" altLang="zh-CN" sz="4000" b="1" dirty="0">
              <a:solidFill>
                <a:schemeClr val="tx2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214313" y="3929063"/>
            <a:ext cx="5214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zh-CN" sz="4000" dirty="0">
                <a:latin typeface="Times New Roman" pitchFamily="18" charset="0"/>
                <a:ea typeface="华文楷体" pitchFamily="2" charset="-122"/>
              </a:rPr>
              <a:t>“silk”       </a:t>
            </a:r>
            <a:r>
              <a:rPr lang="en-US" altLang="zh-CN" sz="4000" dirty="0" smtClean="0">
                <a:latin typeface="Times New Roman" pitchFamily="18" charset="0"/>
                <a:ea typeface="华文楷体" pitchFamily="2" charset="-122"/>
              </a:rPr>
              <a:t>(</a:t>
            </a:r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紹</a:t>
            </a:r>
            <a:r>
              <a:rPr lang="en-US" altLang="zh-CN" sz="4000" dirty="0" smtClean="0">
                <a:latin typeface="Times New Roman" pitchFamily="18" charset="0"/>
                <a:ea typeface="华文楷体" pitchFamily="2" charset="-122"/>
              </a:rPr>
              <a:t>,  </a:t>
            </a:r>
            <a:r>
              <a:rPr lang="zh-TW" altLang="en-US" sz="4000" dirty="0" smtClean="0">
                <a:latin typeface="Times New Roman" pitchFamily="18" charset="0"/>
                <a:ea typeface="华文楷体" pitchFamily="2" charset="-122"/>
              </a:rPr>
              <a:t>給</a:t>
            </a:r>
            <a:r>
              <a:rPr lang="en-US" altLang="zh-CN" sz="4000" dirty="0" smtClean="0">
                <a:latin typeface="Times New Roman" pitchFamily="18" charset="0"/>
                <a:ea typeface="华文楷体" pitchFamily="2" charset="-122"/>
              </a:rPr>
              <a:t>)</a:t>
            </a:r>
            <a:r>
              <a:rPr lang="en-US" altLang="zh-CN" sz="4000" b="1" dirty="0">
                <a:solidFill>
                  <a:schemeClr val="tx2"/>
                </a:solidFill>
                <a:latin typeface="Verdana" pitchFamily="34" charset="0"/>
                <a:ea typeface="宋体" pitchFamily="2" charset="-122"/>
              </a:rPr>
              <a:t/>
            </a:r>
            <a:br>
              <a:rPr lang="en-US" altLang="zh-CN" sz="4000" b="1" dirty="0">
                <a:solidFill>
                  <a:schemeClr val="tx2"/>
                </a:solidFill>
                <a:latin typeface="Verdana" pitchFamily="34" charset="0"/>
                <a:ea typeface="宋体" pitchFamily="2" charset="-122"/>
              </a:rPr>
            </a:br>
            <a:endParaRPr lang="en-US" altLang="zh-CN" sz="4000" b="1" dirty="0">
              <a:solidFill>
                <a:schemeClr val="tx2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214313" y="4929188"/>
            <a:ext cx="7286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zh-CN" sz="4000">
                <a:latin typeface="Times New Roman" pitchFamily="18" charset="0"/>
                <a:ea typeface="华文楷体" pitchFamily="2" charset="-122"/>
              </a:rPr>
              <a:t>“wood”    (</a:t>
            </a:r>
            <a:r>
              <a:rPr lang="zh-TW" sz="40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校，杯</a:t>
            </a:r>
            <a:r>
              <a:rPr lang="en-US" altLang="zh-CN" sz="4000">
                <a:latin typeface="Times New Roman" pitchFamily="18" charset="0"/>
                <a:ea typeface="华文楷体" pitchFamily="2" charset="-122"/>
              </a:rPr>
              <a:t>)</a:t>
            </a:r>
            <a:r>
              <a:rPr lang="en-US" altLang="zh-CN" sz="4000" b="1">
                <a:solidFill>
                  <a:schemeClr val="tx2"/>
                </a:solidFill>
                <a:latin typeface="Verdana" pitchFamily="34" charset="0"/>
                <a:ea typeface="宋体" pitchFamily="2" charset="-122"/>
              </a:rPr>
              <a:t/>
            </a:r>
            <a:br>
              <a:rPr lang="en-US" altLang="zh-CN" sz="4000" b="1">
                <a:solidFill>
                  <a:schemeClr val="tx2"/>
                </a:solidFill>
                <a:latin typeface="Verdana" pitchFamily="34" charset="0"/>
                <a:ea typeface="宋体" pitchFamily="2" charset="-122"/>
              </a:rPr>
            </a:br>
            <a:endParaRPr lang="en-US" altLang="zh-CN" sz="4000" b="1">
              <a:solidFill>
                <a:schemeClr val="tx2"/>
              </a:solidFill>
              <a:latin typeface="Verdana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latin typeface="Times New Roman" pitchFamily="18" charset="0"/>
                <a:ea typeface="华文楷体" pitchFamily="2" charset="-122"/>
              </a:rPr>
              <a:t>Can you read these correctly?</a:t>
            </a:r>
            <a:r>
              <a:rPr lang="en-US" altLang="zh-CN" smtClean="0">
                <a:solidFill>
                  <a:schemeClr val="tx2"/>
                </a:solidFill>
                <a:ea typeface="宋体" pitchFamily="2" charset="-122"/>
              </a:rPr>
              <a:t/>
            </a:r>
            <a:br>
              <a:rPr lang="en-US" altLang="zh-CN" smtClean="0">
                <a:solidFill>
                  <a:schemeClr val="tx2"/>
                </a:solidFill>
                <a:ea typeface="宋体" pitchFamily="2" charset="-122"/>
              </a:rPr>
            </a:br>
            <a:endParaRPr lang="en-US" altLang="zh-CN" sz="1400" smtClean="0">
              <a:solidFill>
                <a:schemeClr val="tx2"/>
              </a:solidFill>
              <a:ea typeface="宋体" pitchFamily="2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1357313" y="2428875"/>
            <a:ext cx="61436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 sz="8000" b="1" dirty="0" smtClean="0">
                <a:latin typeface="Times New Roman" pitchFamily="18" charset="0"/>
                <a:ea typeface="华文楷体" pitchFamily="2" charset="-122"/>
              </a:rPr>
              <a:t>覺得</a:t>
            </a:r>
            <a:r>
              <a:rPr lang="en-US" altLang="zh-CN" sz="8000" dirty="0" smtClean="0">
                <a:latin typeface="Times New Roman" pitchFamily="18" charset="0"/>
                <a:ea typeface="华文楷体" pitchFamily="2" charset="-122"/>
              </a:rPr>
              <a:t>/ </a:t>
            </a:r>
            <a:r>
              <a:rPr lang="zh-TW" altLang="en-US" sz="8000" dirty="0" smtClean="0">
                <a:latin typeface="Times New Roman" pitchFamily="18" charset="0"/>
                <a:ea typeface="华文楷体" pitchFamily="2" charset="-122"/>
              </a:rPr>
              <a:t>睡覺</a:t>
            </a:r>
            <a:r>
              <a:rPr lang="en-US" altLang="zh-CN" sz="8000" b="1" dirty="0">
                <a:solidFill>
                  <a:schemeClr val="tx2"/>
                </a:solidFill>
                <a:latin typeface="Verdana" pitchFamily="34" charset="0"/>
                <a:ea typeface="宋体" pitchFamily="2" charset="-122"/>
              </a:rPr>
              <a:t/>
            </a:r>
            <a:br>
              <a:rPr lang="en-US" altLang="zh-CN" sz="8000" b="1" dirty="0">
                <a:solidFill>
                  <a:schemeClr val="tx2"/>
                </a:solidFill>
                <a:latin typeface="Verdana" pitchFamily="34" charset="0"/>
                <a:ea typeface="宋体" pitchFamily="2" charset="-122"/>
              </a:rPr>
            </a:br>
            <a:endParaRPr lang="en-US" altLang="zh-CN" sz="8000" b="1" dirty="0">
              <a:solidFill>
                <a:schemeClr val="tx2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1535906" y="3789040"/>
            <a:ext cx="57864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6000" b="1" dirty="0" err="1">
                <a:latin typeface="Times New Roman" pitchFamily="18" charset="0"/>
                <a:ea typeface="华文楷体" pitchFamily="2" charset="-122"/>
              </a:rPr>
              <a:t>jué</a:t>
            </a:r>
            <a:r>
              <a:rPr lang="en-US" altLang="zh-CN" sz="6000" dirty="0" err="1">
                <a:latin typeface="Times New Roman" pitchFamily="18" charset="0"/>
                <a:ea typeface="华文楷体" pitchFamily="2" charset="-122"/>
              </a:rPr>
              <a:t>de</a:t>
            </a:r>
            <a:r>
              <a:rPr lang="en-US" altLang="zh-CN" sz="6000" dirty="0">
                <a:latin typeface="Times New Roman" pitchFamily="18" charset="0"/>
                <a:ea typeface="华文楷体" pitchFamily="2" charset="-122"/>
              </a:rPr>
              <a:t> / </a:t>
            </a:r>
            <a:r>
              <a:rPr lang="en-US" altLang="zh-CN" sz="6000" dirty="0" err="1">
                <a:latin typeface="Times New Roman" pitchFamily="18" charset="0"/>
                <a:ea typeface="华文楷体" pitchFamily="2" charset="-122"/>
              </a:rPr>
              <a:t>shuì</a:t>
            </a:r>
            <a:r>
              <a:rPr lang="en-US" altLang="zh-CN" sz="6000" b="1" dirty="0" err="1">
                <a:latin typeface="Times New Roman" pitchFamily="18" charset="0"/>
                <a:ea typeface="华文楷体" pitchFamily="2" charset="-122"/>
              </a:rPr>
              <a:t>jiào</a:t>
            </a:r>
            <a:r>
              <a:rPr lang="en-US" altLang="zh-CN" sz="6000" b="1" dirty="0">
                <a:solidFill>
                  <a:schemeClr val="tx2"/>
                </a:solidFill>
                <a:latin typeface="Verdana" pitchFamily="34" charset="0"/>
                <a:ea typeface="宋体" pitchFamily="2" charset="-122"/>
              </a:rPr>
              <a:t/>
            </a:r>
            <a:br>
              <a:rPr lang="en-US" altLang="zh-CN" sz="6000" b="1" dirty="0">
                <a:solidFill>
                  <a:schemeClr val="tx2"/>
                </a:solidFill>
                <a:latin typeface="Verdana" pitchFamily="34" charset="0"/>
                <a:ea typeface="宋体" pitchFamily="2" charset="-122"/>
              </a:rPr>
            </a:br>
            <a:endParaRPr lang="en-US" altLang="zh-CN" sz="6000" b="1" dirty="0">
              <a:solidFill>
                <a:schemeClr val="tx2"/>
              </a:solidFill>
              <a:latin typeface="Verdana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229TGp_sky_light_v2">
  <a:themeElements>
    <a:clrScheme name="229TGp_sky_light_v2 2">
      <a:dk1>
        <a:srgbClr val="003366"/>
      </a:dk1>
      <a:lt1>
        <a:srgbClr val="FFFFFF"/>
      </a:lt1>
      <a:dk2>
        <a:srgbClr val="51A0B9"/>
      </a:dk2>
      <a:lt2>
        <a:srgbClr val="DDDDDD"/>
      </a:lt2>
      <a:accent1>
        <a:srgbClr val="438ACB"/>
      </a:accent1>
      <a:accent2>
        <a:srgbClr val="77AE26"/>
      </a:accent2>
      <a:accent3>
        <a:srgbClr val="FFFFFF"/>
      </a:accent3>
      <a:accent4>
        <a:srgbClr val="002A56"/>
      </a:accent4>
      <a:accent5>
        <a:srgbClr val="B0C4E2"/>
      </a:accent5>
      <a:accent6>
        <a:srgbClr val="6B9D21"/>
      </a:accent6>
      <a:hlink>
        <a:srgbClr val="6E815B"/>
      </a:hlink>
      <a:folHlink>
        <a:srgbClr val="90A8B0"/>
      </a:folHlink>
    </a:clrScheme>
    <a:fontScheme name="229TGp_sky_light_v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/>
            </a:gs>
            <a:gs pos="100000">
              <a:schemeClr val="accent1"/>
            </a:gs>
          </a:gsLst>
          <a:lin ang="0" scaled="1"/>
        </a:gradFill>
        <a:ln w="1905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chemeClr val="tx1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/>
            </a:gs>
            <a:gs pos="100000">
              <a:schemeClr val="accent1"/>
            </a:gs>
          </a:gsLst>
          <a:lin ang="0" scaled="1"/>
        </a:gradFill>
        <a:ln w="1905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chemeClr val="tx1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29TGp_sky_light_v2 1">
        <a:dk1>
          <a:srgbClr val="30311D"/>
        </a:dk1>
        <a:lt1>
          <a:srgbClr val="FFFFFF"/>
        </a:lt1>
        <a:dk2>
          <a:srgbClr val="866D10"/>
        </a:dk2>
        <a:lt2>
          <a:srgbClr val="DDDDDD"/>
        </a:lt2>
        <a:accent1>
          <a:srgbClr val="345C2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AEB5AB"/>
        </a:accent5>
        <a:accent6>
          <a:srgbClr val="85A655"/>
        </a:accent6>
        <a:hlink>
          <a:srgbClr val="557B97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9TGp_sky_light_v2 2">
        <a:dk1>
          <a:srgbClr val="003366"/>
        </a:dk1>
        <a:lt1>
          <a:srgbClr val="FFFFFF"/>
        </a:lt1>
        <a:dk2>
          <a:srgbClr val="51A0B9"/>
        </a:dk2>
        <a:lt2>
          <a:srgbClr val="DDDDDD"/>
        </a:lt2>
        <a:accent1>
          <a:srgbClr val="438ACB"/>
        </a:accent1>
        <a:accent2>
          <a:srgbClr val="77AE26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6B9D21"/>
        </a:accent6>
        <a:hlink>
          <a:srgbClr val="6E815B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9TGp_sky_light_v2 3">
        <a:dk1>
          <a:srgbClr val="000066"/>
        </a:dk1>
        <a:lt1>
          <a:srgbClr val="FFFFFF"/>
        </a:lt1>
        <a:dk2>
          <a:srgbClr val="BC7D30"/>
        </a:dk2>
        <a:lt2>
          <a:srgbClr val="DDDDDD"/>
        </a:lt2>
        <a:accent1>
          <a:srgbClr val="29B8E5"/>
        </a:accent1>
        <a:accent2>
          <a:srgbClr val="4E87EE"/>
        </a:accent2>
        <a:accent3>
          <a:srgbClr val="FFFFFF"/>
        </a:accent3>
        <a:accent4>
          <a:srgbClr val="000056"/>
        </a:accent4>
        <a:accent5>
          <a:srgbClr val="ACD8F0"/>
        </a:accent5>
        <a:accent6>
          <a:srgbClr val="467AD8"/>
        </a:accent6>
        <a:hlink>
          <a:srgbClr val="6ACAA1"/>
        </a:hlink>
        <a:folHlink>
          <a:srgbClr val="DEC4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229TGp_sky_light_v2">
  <a:themeElements>
    <a:clrScheme name="2_229TGp_sky_light_v2 2">
      <a:dk1>
        <a:srgbClr val="003366"/>
      </a:dk1>
      <a:lt1>
        <a:srgbClr val="FFFFFF"/>
      </a:lt1>
      <a:dk2>
        <a:srgbClr val="51A0B9"/>
      </a:dk2>
      <a:lt2>
        <a:srgbClr val="DDDDDD"/>
      </a:lt2>
      <a:accent1>
        <a:srgbClr val="438ACB"/>
      </a:accent1>
      <a:accent2>
        <a:srgbClr val="77AE26"/>
      </a:accent2>
      <a:accent3>
        <a:srgbClr val="FFFFFF"/>
      </a:accent3>
      <a:accent4>
        <a:srgbClr val="002A56"/>
      </a:accent4>
      <a:accent5>
        <a:srgbClr val="B0C4E2"/>
      </a:accent5>
      <a:accent6>
        <a:srgbClr val="6B9D21"/>
      </a:accent6>
      <a:hlink>
        <a:srgbClr val="6E815B"/>
      </a:hlink>
      <a:folHlink>
        <a:srgbClr val="90A8B0"/>
      </a:folHlink>
    </a:clrScheme>
    <a:fontScheme name="2_229TGp_sky_light_v2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229TGp_sky_light_v2 1">
        <a:dk1>
          <a:srgbClr val="30311D"/>
        </a:dk1>
        <a:lt1>
          <a:srgbClr val="FFFFFF"/>
        </a:lt1>
        <a:dk2>
          <a:srgbClr val="866D10"/>
        </a:dk2>
        <a:lt2>
          <a:srgbClr val="DDDDDD"/>
        </a:lt2>
        <a:accent1>
          <a:srgbClr val="345C2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AEB5AB"/>
        </a:accent5>
        <a:accent6>
          <a:srgbClr val="85A655"/>
        </a:accent6>
        <a:hlink>
          <a:srgbClr val="557B97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29TGp_sky_light_v2 2">
        <a:dk1>
          <a:srgbClr val="003366"/>
        </a:dk1>
        <a:lt1>
          <a:srgbClr val="FFFFFF"/>
        </a:lt1>
        <a:dk2>
          <a:srgbClr val="51A0B9"/>
        </a:dk2>
        <a:lt2>
          <a:srgbClr val="DDDDDD"/>
        </a:lt2>
        <a:accent1>
          <a:srgbClr val="438ACB"/>
        </a:accent1>
        <a:accent2>
          <a:srgbClr val="77AE26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6B9D21"/>
        </a:accent6>
        <a:hlink>
          <a:srgbClr val="6E815B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29TGp_sky_light_v2 3">
        <a:dk1>
          <a:srgbClr val="000066"/>
        </a:dk1>
        <a:lt1>
          <a:srgbClr val="FFFFFF"/>
        </a:lt1>
        <a:dk2>
          <a:srgbClr val="BC7D30"/>
        </a:dk2>
        <a:lt2>
          <a:srgbClr val="DDDDDD"/>
        </a:lt2>
        <a:accent1>
          <a:srgbClr val="29B8E5"/>
        </a:accent1>
        <a:accent2>
          <a:srgbClr val="4E87EE"/>
        </a:accent2>
        <a:accent3>
          <a:srgbClr val="FFFFFF"/>
        </a:accent3>
        <a:accent4>
          <a:srgbClr val="000056"/>
        </a:accent4>
        <a:accent5>
          <a:srgbClr val="ACD8F0"/>
        </a:accent5>
        <a:accent6>
          <a:srgbClr val="467AD8"/>
        </a:accent6>
        <a:hlink>
          <a:srgbClr val="6ACAA1"/>
        </a:hlink>
        <a:folHlink>
          <a:srgbClr val="DEC4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229TGp_sky_light_v2</Template>
  <TotalTime>490</TotalTime>
  <Words>1258</Words>
  <Application>Microsoft Office PowerPoint</Application>
  <PresentationFormat>On-screen Show (4:3)</PresentationFormat>
  <Paragraphs>220</Paragraphs>
  <Slides>52</Slides>
  <Notes>23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楷体_GB2312</vt:lpstr>
      <vt:lpstr>宋体</vt:lpstr>
      <vt:lpstr>华文楷体</vt:lpstr>
      <vt:lpstr>Arial</vt:lpstr>
      <vt:lpstr>Calibri</vt:lpstr>
      <vt:lpstr>Times New Roman</vt:lpstr>
      <vt:lpstr>Verdana</vt:lpstr>
      <vt:lpstr>Wingdings</vt:lpstr>
      <vt:lpstr>229TGp_sky_light_v2</vt:lpstr>
      <vt:lpstr>2_229TGp_sky_light_v2</vt:lpstr>
      <vt:lpstr>Lesson 5 看朋友</vt:lpstr>
      <vt:lpstr>Contents</vt:lpstr>
      <vt:lpstr>Warm-up</vt:lpstr>
      <vt:lpstr>你喜歡喝什麼？</vt:lpstr>
      <vt:lpstr>你喜歡喝什麼？</vt:lpstr>
      <vt:lpstr>你喜歡喝什麼？</vt:lpstr>
      <vt:lpstr>你喜歡喝什麼？</vt:lpstr>
      <vt:lpstr>Radicals</vt:lpstr>
      <vt:lpstr>Can you read these correctly? </vt:lpstr>
      <vt:lpstr>Can you read these correctly? </vt:lpstr>
      <vt:lpstr>Adjective used as predicate</vt:lpstr>
      <vt:lpstr>Adjective used as predicate</vt:lpstr>
      <vt:lpstr>Preposition 在 </vt:lpstr>
      <vt:lpstr>Preposition 在 </vt:lpstr>
      <vt:lpstr>Preposition 在 </vt:lpstr>
      <vt:lpstr>(Pair work) </vt:lpstr>
      <vt:lpstr>(Pair work) </vt:lpstr>
      <vt:lpstr>一點兒 vs. 一下(兒)</vt:lpstr>
      <vt:lpstr>一點兒 vs. 一下</vt:lpstr>
      <vt:lpstr>喝……可乐</vt:lpstr>
      <vt:lpstr>吃……饭</vt:lpstr>
      <vt:lpstr>坐……</vt:lpstr>
      <vt:lpstr>看……</vt:lpstr>
      <vt:lpstr>Use of 吧</vt:lpstr>
      <vt:lpstr>Use of 吧</vt:lpstr>
      <vt:lpstr>softened imperative sentences</vt:lpstr>
      <vt:lpstr>softened imperative sentences</vt:lpstr>
      <vt:lpstr>Use of 吧</vt:lpstr>
      <vt:lpstr>softened suggestive sentences</vt:lpstr>
      <vt:lpstr>softened suggestive sentences</vt:lpstr>
      <vt:lpstr>softened suggestive sentences</vt:lpstr>
      <vt:lpstr>softened suggestive sentences</vt:lpstr>
      <vt:lpstr>(Pair work)           completion了</vt:lpstr>
      <vt:lpstr>completion了</vt:lpstr>
      <vt:lpstr>completion了</vt:lpstr>
      <vt:lpstr>completion了</vt:lpstr>
      <vt:lpstr>completion了</vt:lpstr>
      <vt:lpstr>completion了</vt:lpstr>
      <vt:lpstr>completion了</vt:lpstr>
      <vt:lpstr>completion了</vt:lpstr>
      <vt:lpstr>completion了</vt:lpstr>
      <vt:lpstr>Adverb 才</vt:lpstr>
      <vt:lpstr>Adverb 才</vt:lpstr>
      <vt:lpstr>Adverb 才</vt:lpstr>
      <vt:lpstr>Adverb 才</vt:lpstr>
      <vt:lpstr>Adverb 才</vt:lpstr>
      <vt:lpstr>Adverb 才</vt:lpstr>
      <vt:lpstr>Adverb 才</vt:lpstr>
      <vt:lpstr>Adverb 才</vt:lpstr>
      <vt:lpstr>Adverb 才</vt:lpstr>
      <vt:lpstr>(group work) </vt:lpstr>
      <vt:lpstr>再見！</vt:lpstr>
    </vt:vector>
  </TitlesOfParts>
  <Company>Tongji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liangduan</dc:creator>
  <cp:lastModifiedBy>Lotus Perry</cp:lastModifiedBy>
  <cp:revision>118</cp:revision>
  <dcterms:created xsi:type="dcterms:W3CDTF">2008-11-16T09:36:24Z</dcterms:created>
  <dcterms:modified xsi:type="dcterms:W3CDTF">2021-01-23T20:46:53Z</dcterms:modified>
</cp:coreProperties>
</file>