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6"/>
  </p:notes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D6A3729F-FB28-452F-94B4-AED3C8938AD7}">
          <p14:sldIdLst>
            <p14:sldId id="258"/>
            <p14:sldId id="256"/>
          </p14:sldIdLst>
        </p14:section>
        <p14:section name="English to Chinese" id="{FE4299F8-2F3B-496E-B184-25825B3F7D5D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Chinese to English" id="{83DC361E-F480-42BA-8FDC-A1F29A658C5E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Verb" id="{78F70115-154D-41EE-815B-93B01B499785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Phrases 1" id="{6618650E-2958-4833-814D-0011E60896E4}">
          <p14:sldIdLst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Phrases 2" id="{A8F2482E-6715-4F40-AD8E-D943D55B6FDC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Ending Slide" id="{EC8E789D-BDD8-498B-B0B9-2FE4273DED76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BE"/>
    <a:srgbClr val="3728F8"/>
    <a:srgbClr val="1406C6"/>
    <a:srgbClr val="0E0492"/>
    <a:srgbClr val="03415D"/>
    <a:srgbClr val="93A8FF"/>
    <a:srgbClr val="1B0FC9"/>
    <a:srgbClr val="4F71FF"/>
    <a:srgbClr val="6054FA"/>
    <a:srgbClr val="978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D3DF-4393-4454-A972-F55946E5CF6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8E799-3886-41A3-A056-B332C940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e Slide">
    <p:bg>
      <p:bgPr>
        <a:gradFill flip="none" rotWithShape="1">
          <a:gsLst>
            <a:gs pos="1000">
              <a:srgbClr val="93A8FF"/>
            </a:gs>
            <a:gs pos="97000">
              <a:srgbClr val="1406C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7200" b="1" cap="none" spc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Question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 userDrawn="1"/>
        </p:nvSpPr>
        <p:spPr>
          <a:xfrm>
            <a:off x="4900246" y="4539261"/>
            <a:ext cx="2391508" cy="787790"/>
          </a:xfrm>
          <a:prstGeom prst="actionButtonBlank">
            <a:avLst/>
          </a:prstGeom>
          <a:solidFill>
            <a:srgbClr val="0E0492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rgbClr val="FFC000"/>
                </a:solidFill>
              </a:rPr>
              <a:t>Answer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631950" y="182563"/>
            <a:ext cx="8805863" cy="93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Dollar Amount</a:t>
            </a:r>
          </a:p>
        </p:txBody>
      </p:sp>
    </p:spTree>
    <p:extLst>
      <p:ext uri="{BB962C8B-B14F-4D97-AF65-F5344CB8AC3E}">
        <p14:creationId xmlns:p14="http://schemas.microsoft.com/office/powerpoint/2010/main" val="141744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 Slide">
    <p:bg>
      <p:bgPr>
        <a:gradFill flip="none" rotWithShape="1">
          <a:gsLst>
            <a:gs pos="1000">
              <a:srgbClr val="93A8FF"/>
            </a:gs>
            <a:gs pos="97000">
              <a:srgbClr val="1406C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>
            <a:normAutofit/>
          </a:bodyPr>
          <a:lstStyle>
            <a:lvl1pPr algn="ctr">
              <a:defRPr sz="7200" b="1" cap="none" spc="0">
                <a:ln w="0"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Answer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 userDrawn="1"/>
        </p:nvSpPr>
        <p:spPr>
          <a:xfrm>
            <a:off x="5603630" y="4525193"/>
            <a:ext cx="984739" cy="8159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0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1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1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42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58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6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2E5A-5F45-448B-A343-7FFA271E989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057F9-B31A-467F-A5B1-733FFE17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3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AC25-C5A4-4EFA-8DBB-B076EA3BC3B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E418-CDF0-4869-9A95-1C1A4D50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slide" Target="slide3.xml"/><Relationship Id="rId21" Type="http://schemas.openxmlformats.org/officeDocument/2006/relationships/slide" Target="slide33.xml"/><Relationship Id="rId7" Type="http://schemas.openxmlformats.org/officeDocument/2006/relationships/slide" Target="slide35.xml"/><Relationship Id="rId12" Type="http://schemas.openxmlformats.org/officeDocument/2006/relationships/slide" Target="slide37.xml"/><Relationship Id="rId17" Type="http://schemas.openxmlformats.org/officeDocument/2006/relationships/slide" Target="slide39.xml"/><Relationship Id="rId2" Type="http://schemas.openxmlformats.org/officeDocument/2006/relationships/image" Target="../media/image1.jpg"/><Relationship Id="rId16" Type="http://schemas.openxmlformats.org/officeDocument/2006/relationships/slide" Target="slide3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24" Type="http://schemas.openxmlformats.org/officeDocument/2006/relationships/image" Target="../media/image2.jpeg"/><Relationship Id="rId5" Type="http://schemas.openxmlformats.org/officeDocument/2006/relationships/slide" Target="slide19.xml"/><Relationship Id="rId15" Type="http://schemas.openxmlformats.org/officeDocument/2006/relationships/slide" Target="slide23.xml"/><Relationship Id="rId23" Type="http://schemas.openxmlformats.org/officeDocument/2006/relationships/slide" Target="slide43.xml"/><Relationship Id="rId10" Type="http://schemas.openxmlformats.org/officeDocument/2006/relationships/slide" Target="slide21.xml"/><Relationship Id="rId19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1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ckground art for jeopar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29" y="2136635"/>
            <a:ext cx="7768281" cy="22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03924" y="2465318"/>
            <a:ext cx="3578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中文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0796" y="5188020"/>
            <a:ext cx="2629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Lesson 5</a:t>
            </a:r>
          </a:p>
          <a:p>
            <a:pPr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2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在圖書館聊天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0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一點兒</a:t>
            </a:r>
            <a:br>
              <a:rPr lang="en-US" altLang="zh-TW" dirty="0"/>
            </a:br>
            <a:r>
              <a:rPr lang="zh-TW" altLang="en-US" sz="3200" dirty="0"/>
              <a:t>請翻譯成英文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$200</a:t>
            </a:r>
          </a:p>
        </p:txBody>
      </p:sp>
    </p:spTree>
    <p:extLst>
      <p:ext uri="{BB962C8B-B14F-4D97-AF65-F5344CB8AC3E}">
        <p14:creationId xmlns:p14="http://schemas.microsoft.com/office/powerpoint/2010/main" val="24348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 little bit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在哪兒？</a:t>
            </a:r>
            <a:br>
              <a:rPr lang="en-US" altLang="zh-TW" sz="32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600" dirty="0"/>
              <a:t>請翻譯成英文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Where?</a:t>
            </a:r>
            <a:r>
              <a:rPr lang="en-US" altLang="zh-CN" sz="5400" dirty="0"/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十點才回家</a:t>
            </a:r>
            <a:br>
              <a:rPr lang="en-US" altLang="zh-TW" sz="6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3600" dirty="0"/>
              <a:t>請翻譯成英文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Went home late at 10</a:t>
            </a:r>
            <a:br>
              <a:rPr lang="en-US" sz="5400" dirty="0"/>
            </a:br>
            <a:r>
              <a:rPr lang="en-US" sz="5400" dirty="0"/>
              <a:t>did not go home until 10</a:t>
            </a:r>
          </a:p>
        </p:txBody>
      </p:sp>
    </p:spTree>
    <p:extLst>
      <p:ext uri="{BB962C8B-B14F-4D97-AF65-F5344CB8AC3E}">
        <p14:creationId xmlns:p14="http://schemas.microsoft.com/office/powerpoint/2010/main" val="19143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很高興認識你</a:t>
            </a:r>
            <a:br>
              <a:rPr lang="en-US" altLang="zh-CN" sz="5400" dirty="0"/>
            </a:br>
            <a:r>
              <a:rPr lang="zh-TW" altLang="en-US" sz="3200" dirty="0"/>
              <a:t>請翻譯成英文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Chinese to English $800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altLang="zh-TW" sz="4400" dirty="0"/>
            </a:br>
            <a:r>
              <a:rPr lang="en-US" altLang="zh-CN" sz="4400" dirty="0"/>
              <a:t>Very glad to meet you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249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sz="8900" dirty="0"/>
              <a:t>To play (for leisure )</a:t>
            </a:r>
            <a:br>
              <a:rPr lang="en-US" altLang="zh-CN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 Verb</a:t>
            </a:r>
            <a:endParaRPr lang="en-US" sz="3600" dirty="0"/>
          </a:p>
          <a:p>
            <a:r>
              <a:rPr lang="en-US" dirty="0"/>
              <a:t> $200</a:t>
            </a:r>
          </a:p>
        </p:txBody>
      </p:sp>
    </p:spTree>
    <p:extLst>
      <p:ext uri="{BB962C8B-B14F-4D97-AF65-F5344CB8AC3E}">
        <p14:creationId xmlns:p14="http://schemas.microsoft.com/office/powerpoint/2010/main" val="42166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96712"/>
              </p:ext>
            </p:extLst>
          </p:nvPr>
        </p:nvGraphicFramePr>
        <p:xfrm>
          <a:off x="448860" y="1068415"/>
          <a:ext cx="11138090" cy="47545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93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to Chinese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 to English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Verbs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Phrases 1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Phrases 2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3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$200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$400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$600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425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dirty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$800</a:t>
                      </a:r>
                      <a:endParaRPr lang="en-US" sz="3200" b="1" u="sng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72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1-1 Alpha">
            <a:hlinkClick r:id="rId3" action="ppaction://hlinksldjump"/>
          </p:cNvPr>
          <p:cNvSpPr/>
          <p:nvPr/>
        </p:nvSpPr>
        <p:spPr>
          <a:xfrm>
            <a:off x="1119673" y="2239347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1-1"/>
          <p:cNvSpPr/>
          <p:nvPr/>
        </p:nvSpPr>
        <p:spPr>
          <a:xfrm>
            <a:off x="462928" y="2043548"/>
            <a:ext cx="2201034" cy="895739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-2 Alpha">
            <a:hlinkClick r:id="rId8" action="ppaction://hlinksldjump"/>
          </p:cNvPr>
          <p:cNvSpPr/>
          <p:nvPr/>
        </p:nvSpPr>
        <p:spPr>
          <a:xfrm>
            <a:off x="1119674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5" name="1-2"/>
          <p:cNvSpPr/>
          <p:nvPr/>
        </p:nvSpPr>
        <p:spPr>
          <a:xfrm>
            <a:off x="771741" y="3103802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-3 Alpha">
            <a:hlinkClick r:id="rId13" action="ppaction://hlinksldjump"/>
          </p:cNvPr>
          <p:cNvSpPr/>
          <p:nvPr/>
        </p:nvSpPr>
        <p:spPr>
          <a:xfrm>
            <a:off x="1119673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6" name="1-3"/>
          <p:cNvSpPr/>
          <p:nvPr/>
        </p:nvSpPr>
        <p:spPr>
          <a:xfrm>
            <a:off x="789907" y="403848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-4 Alpha">
            <a:hlinkClick r:id="rId18" action="ppaction://hlinksldjump"/>
          </p:cNvPr>
          <p:cNvSpPr/>
          <p:nvPr/>
        </p:nvSpPr>
        <p:spPr>
          <a:xfrm>
            <a:off x="1119674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7" name="1-4"/>
          <p:cNvSpPr/>
          <p:nvPr/>
        </p:nvSpPr>
        <p:spPr>
          <a:xfrm>
            <a:off x="727661" y="4973160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2-1 Alpha">
            <a:hlinkClick r:id="rId4" action="ppaction://hlinksldjump"/>
          </p:cNvPr>
          <p:cNvSpPr/>
          <p:nvPr/>
        </p:nvSpPr>
        <p:spPr>
          <a:xfrm>
            <a:off x="3339369" y="2239347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8" name="2-1"/>
          <p:cNvSpPr/>
          <p:nvPr/>
        </p:nvSpPr>
        <p:spPr>
          <a:xfrm>
            <a:off x="3039234" y="2165473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2-2 Alpha">
            <a:hlinkClick r:id="rId9" action="ppaction://hlinksldjump"/>
          </p:cNvPr>
          <p:cNvSpPr/>
          <p:nvPr/>
        </p:nvSpPr>
        <p:spPr>
          <a:xfrm>
            <a:off x="3339369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2-2"/>
          <p:cNvSpPr/>
          <p:nvPr/>
        </p:nvSpPr>
        <p:spPr>
          <a:xfrm>
            <a:off x="3009603" y="316342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-3 Alpha">
            <a:hlinkClick r:id="rId14" action="ppaction://hlinksldjump"/>
          </p:cNvPr>
          <p:cNvSpPr/>
          <p:nvPr/>
        </p:nvSpPr>
        <p:spPr>
          <a:xfrm>
            <a:off x="3339369" y="4161369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2-3"/>
          <p:cNvSpPr/>
          <p:nvPr/>
        </p:nvSpPr>
        <p:spPr>
          <a:xfrm>
            <a:off x="3039234" y="4110809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-4 Alpha">
            <a:hlinkClick r:id="rId19" action="ppaction://hlinksldjump"/>
          </p:cNvPr>
          <p:cNvSpPr/>
          <p:nvPr/>
        </p:nvSpPr>
        <p:spPr>
          <a:xfrm>
            <a:off x="3339369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2-4"/>
          <p:cNvSpPr/>
          <p:nvPr/>
        </p:nvSpPr>
        <p:spPr>
          <a:xfrm>
            <a:off x="3143362" y="508846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-1 Alpha">
            <a:hlinkClick r:id="rId5" action="ppaction://hlinksldjump"/>
          </p:cNvPr>
          <p:cNvSpPr/>
          <p:nvPr/>
        </p:nvSpPr>
        <p:spPr>
          <a:xfrm>
            <a:off x="5570035" y="2220685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2" name="3-1"/>
          <p:cNvSpPr/>
          <p:nvPr/>
        </p:nvSpPr>
        <p:spPr>
          <a:xfrm>
            <a:off x="5240114" y="2182434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-2 Alpha">
            <a:hlinkClick r:id="rId10" action="ppaction://hlinksldjump"/>
          </p:cNvPr>
          <p:cNvSpPr/>
          <p:nvPr/>
        </p:nvSpPr>
        <p:spPr>
          <a:xfrm>
            <a:off x="5570035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3" name="3-2"/>
          <p:cNvSpPr/>
          <p:nvPr/>
        </p:nvSpPr>
        <p:spPr>
          <a:xfrm>
            <a:off x="5247465" y="3195284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-3 Alpha">
            <a:hlinkClick r:id="rId15" action="ppaction://hlinksldjump"/>
          </p:cNvPr>
          <p:cNvSpPr/>
          <p:nvPr/>
        </p:nvSpPr>
        <p:spPr>
          <a:xfrm>
            <a:off x="5570035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4" name="3-3"/>
          <p:cNvSpPr/>
          <p:nvPr/>
        </p:nvSpPr>
        <p:spPr>
          <a:xfrm>
            <a:off x="5353196" y="4047853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3-4 Alpha">
            <a:hlinkClick r:id="rId20" action="ppaction://hlinksldjump"/>
          </p:cNvPr>
          <p:cNvSpPr/>
          <p:nvPr/>
        </p:nvSpPr>
        <p:spPr>
          <a:xfrm>
            <a:off x="5559064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5" name="3-4"/>
          <p:cNvSpPr/>
          <p:nvPr/>
        </p:nvSpPr>
        <p:spPr>
          <a:xfrm>
            <a:off x="5247464" y="5052378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1 Alpha">
            <a:hlinkClick r:id="rId6" action="ppaction://hlinksldjump"/>
          </p:cNvPr>
          <p:cNvSpPr/>
          <p:nvPr/>
        </p:nvSpPr>
        <p:spPr>
          <a:xfrm>
            <a:off x="7800701" y="2220685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4-1"/>
          <p:cNvSpPr/>
          <p:nvPr/>
        </p:nvSpPr>
        <p:spPr>
          <a:xfrm>
            <a:off x="7635896" y="2220685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2 Alpha">
            <a:hlinkClick r:id="rId11" action="ppaction://hlinksldjump"/>
          </p:cNvPr>
          <p:cNvSpPr/>
          <p:nvPr/>
        </p:nvSpPr>
        <p:spPr>
          <a:xfrm>
            <a:off x="7800701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7" name="4-2"/>
          <p:cNvSpPr/>
          <p:nvPr/>
        </p:nvSpPr>
        <p:spPr>
          <a:xfrm>
            <a:off x="7605602" y="3126485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3 Alpha">
            <a:hlinkClick r:id="rId16" action="ppaction://hlinksldjump"/>
          </p:cNvPr>
          <p:cNvSpPr/>
          <p:nvPr/>
        </p:nvSpPr>
        <p:spPr>
          <a:xfrm>
            <a:off x="7800701" y="412172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4-3"/>
          <p:cNvSpPr/>
          <p:nvPr/>
        </p:nvSpPr>
        <p:spPr>
          <a:xfrm>
            <a:off x="7484730" y="4030156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4 Alpha">
            <a:hlinkClick r:id="rId21" action="ppaction://hlinksldjump"/>
          </p:cNvPr>
          <p:cNvSpPr/>
          <p:nvPr/>
        </p:nvSpPr>
        <p:spPr>
          <a:xfrm>
            <a:off x="7800701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9" name="4-4"/>
          <p:cNvSpPr/>
          <p:nvPr/>
        </p:nvSpPr>
        <p:spPr>
          <a:xfrm>
            <a:off x="7470935" y="4973159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1 Alpha">
            <a:hlinkClick r:id="rId7" action="ppaction://hlinksldjump"/>
          </p:cNvPr>
          <p:cNvSpPr/>
          <p:nvPr/>
        </p:nvSpPr>
        <p:spPr>
          <a:xfrm>
            <a:off x="10031679" y="2239346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0" name="5-1"/>
          <p:cNvSpPr/>
          <p:nvPr/>
        </p:nvSpPr>
        <p:spPr>
          <a:xfrm>
            <a:off x="9722730" y="216470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2 Alpha">
            <a:hlinkClick r:id="rId12" action="ppaction://hlinksldjump"/>
          </p:cNvPr>
          <p:cNvSpPr/>
          <p:nvPr/>
        </p:nvSpPr>
        <p:spPr>
          <a:xfrm>
            <a:off x="10031679" y="3200358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1" name="5-2"/>
          <p:cNvSpPr/>
          <p:nvPr/>
        </p:nvSpPr>
        <p:spPr>
          <a:xfrm>
            <a:off x="9756624" y="316342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3 Alpha">
            <a:hlinkClick r:id="rId17" action="ppaction://hlinksldjump"/>
          </p:cNvPr>
          <p:cNvSpPr/>
          <p:nvPr/>
        </p:nvSpPr>
        <p:spPr>
          <a:xfrm>
            <a:off x="10031679" y="4161369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2" name="5-3"/>
          <p:cNvSpPr/>
          <p:nvPr/>
        </p:nvSpPr>
        <p:spPr>
          <a:xfrm>
            <a:off x="9756624" y="4110808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4 Alpha">
            <a:hlinkClick r:id="rId22" action="ppaction://hlinksldjump"/>
          </p:cNvPr>
          <p:cNvSpPr/>
          <p:nvPr/>
        </p:nvSpPr>
        <p:spPr>
          <a:xfrm>
            <a:off x="10031679" y="5088461"/>
            <a:ext cx="895740" cy="4851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5-4"/>
          <p:cNvSpPr/>
          <p:nvPr/>
        </p:nvSpPr>
        <p:spPr>
          <a:xfrm>
            <a:off x="9718687" y="5026971"/>
            <a:ext cx="1555271" cy="632937"/>
          </a:xfrm>
          <a:prstGeom prst="rect">
            <a:avLst/>
          </a:prstGeom>
          <a:solidFill>
            <a:srgbClr val="372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2" descr="Image result for background art for jeopardy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33" y="134581"/>
            <a:ext cx="2590442" cy="7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8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956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玩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wán</a:t>
            </a: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7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8000" dirty="0"/>
              <a:t>To drink tea</a:t>
            </a:r>
            <a:br>
              <a:rPr lang="en-US" altLang="zh-CN" sz="4400" dirty="0"/>
            </a:b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Verb</a:t>
            </a:r>
            <a:endParaRPr lang="en-US" sz="3600" dirty="0"/>
          </a:p>
          <a:p>
            <a:r>
              <a:rPr lang="en-US" dirty="0"/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29896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5811" y="1546312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喝茶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latin typeface="+mn-lt"/>
                <a:ea typeface="KaiTi" panose="02010609060101010101" pitchFamily="49" charset="-122"/>
              </a:rPr>
              <a:t>hēchá</a:t>
            </a:r>
            <a:endParaRPr lang="en-US" sz="4000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/>
              <a:t>To want</a:t>
            </a:r>
            <a:br>
              <a:rPr lang="en-US" altLang="zh-CN" sz="4400" dirty="0"/>
            </a:b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Verb</a:t>
            </a:r>
            <a:endParaRPr lang="en-US" sz="3600" dirty="0"/>
          </a:p>
          <a:p>
            <a:r>
              <a:rPr lang="en-US" dirty="0"/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25579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100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yào</a:t>
            </a: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70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Can; May</a:t>
            </a:r>
            <a:r>
              <a:rPr lang="en-US" altLang="zh-CN" dirty="0"/>
              <a:t> </a:t>
            </a:r>
            <a:br>
              <a:rPr lang="en-US" dirty="0"/>
            </a:br>
            <a:r>
              <a:rPr lang="zh-TW" altLang="en-US" sz="36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Helping Verb</a:t>
            </a:r>
            <a:endParaRPr lang="en-US" sz="3600" dirty="0"/>
          </a:p>
          <a:p>
            <a:r>
              <a:rPr lang="en-US" dirty="0"/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355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2814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latin typeface="KaiTi" panose="02010609060101010101" pitchFamily="49" charset="-122"/>
                <a:ea typeface="KaiTi" panose="02010609060101010101" pitchFamily="49" charset="-122"/>
              </a:rPr>
              <a:t>可以</a:t>
            </a:r>
            <a:br>
              <a:rPr lang="en-US" altLang="zh-TW" sz="9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40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kěyǐ</a:t>
            </a:r>
            <a:endParaRPr lang="en-US" sz="40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0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dirty="0"/>
              <a:t>A bottle of water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altLang="zh-TW" dirty="0"/>
              <a:t>Phrases 1 </a:t>
            </a:r>
            <a:r>
              <a:rPr lang="en-US" dirty="0"/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36559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一瓶水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yì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píng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shuǐ</a:t>
            </a:r>
            <a:endParaRPr lang="en-US" sz="36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57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/>
              <a:t>對不起</a:t>
            </a:r>
            <a:br>
              <a:rPr lang="en-US" altLang="zh-TW" sz="5400" dirty="0"/>
            </a:br>
            <a:r>
              <a:rPr lang="zh-TW" altLang="en-US" sz="3200" dirty="0"/>
              <a:t>請翻譯成英文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Phrases 1 $400</a:t>
            </a:r>
          </a:p>
        </p:txBody>
      </p:sp>
    </p:spTree>
    <p:extLst>
      <p:ext uri="{BB962C8B-B14F-4D97-AF65-F5344CB8AC3E}">
        <p14:creationId xmlns:p14="http://schemas.microsoft.com/office/powerpoint/2010/main" val="13324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 home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$200</a:t>
            </a:r>
          </a:p>
        </p:txBody>
      </p:sp>
    </p:spTree>
    <p:extLst>
      <p:ext uri="{BB962C8B-B14F-4D97-AF65-F5344CB8AC3E}">
        <p14:creationId xmlns:p14="http://schemas.microsoft.com/office/powerpoint/2010/main" val="35044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I’m sorry!</a:t>
            </a:r>
          </a:p>
        </p:txBody>
      </p:sp>
    </p:spTree>
    <p:extLst>
      <p:ext uri="{BB962C8B-B14F-4D97-AF65-F5344CB8AC3E}">
        <p14:creationId xmlns:p14="http://schemas.microsoft.com/office/powerpoint/2010/main" val="25031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give (it) to me</a:t>
            </a:r>
            <a:br>
              <a:rPr lang="en-US" i="1" dirty="0"/>
            </a:br>
            <a:r>
              <a:rPr lang="zh-TW" altLang="en-US" sz="32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Phrases 1 $600</a:t>
            </a:r>
          </a:p>
        </p:txBody>
      </p:sp>
    </p:spTree>
    <p:extLst>
      <p:ext uri="{BB962C8B-B14F-4D97-AF65-F5344CB8AC3E}">
        <p14:creationId xmlns:p14="http://schemas.microsoft.com/office/powerpoint/2010/main" val="5144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185" y="1579563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請給我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qǐng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gěi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wǒ</a:t>
            </a:r>
            <a:endParaRPr lang="en-US" sz="36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56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/>
              <a:t>Please come in, take a seat</a:t>
            </a:r>
            <a:br>
              <a:rPr lang="en-US" dirty="0"/>
            </a:br>
            <a:r>
              <a:rPr lang="zh-TW" altLang="en-US" sz="3600" dirty="0"/>
              <a:t>請翻譯成中文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Phrases 1 $800</a:t>
            </a:r>
          </a:p>
        </p:txBody>
      </p:sp>
    </p:spTree>
    <p:extLst>
      <p:ext uri="{BB962C8B-B14F-4D97-AF65-F5344CB8AC3E}">
        <p14:creationId xmlns:p14="http://schemas.microsoft.com/office/powerpoint/2010/main" val="11046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KaiTi" panose="02010609060101010101" pitchFamily="49" charset="-122"/>
                <a:ea typeface="KaiTi" panose="02010609060101010101" pitchFamily="49" charset="-122"/>
              </a:rPr>
              <a:t>請進！ 請坐！</a:t>
            </a:r>
            <a:br>
              <a:rPr lang="en-US" altLang="zh-TW" sz="6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Qǐngjìn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!             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Qǐngzuò</a:t>
            </a:r>
            <a:r>
              <a:rPr lang="en-US" altLang="ja-JP" sz="3600" dirty="0">
                <a:solidFill>
                  <a:srgbClr val="1839BE"/>
                </a:solidFill>
                <a:latin typeface="+mn-lt"/>
                <a:ea typeface="KaiTi" panose="02010609060101010101" pitchFamily="49" charset="-122"/>
              </a:rPr>
              <a:t>!</a:t>
            </a:r>
            <a:endParaRPr lang="en-US" sz="3600" dirty="0">
              <a:solidFill>
                <a:srgbClr val="1839BE"/>
              </a:solidFill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5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I</a:t>
            </a:r>
            <a:r>
              <a:rPr lang="ja-JP" altLang="en-US" sz="4400" dirty="0"/>
              <a:t> </a:t>
            </a:r>
            <a:r>
              <a:rPr lang="en-US" altLang="ja-JP" sz="4400" dirty="0"/>
              <a:t>don’t</a:t>
            </a:r>
            <a:r>
              <a:rPr lang="ja-JP" altLang="en-US" sz="4400" dirty="0"/>
              <a:t> </a:t>
            </a:r>
            <a:r>
              <a:rPr lang="en-US" altLang="ja-JP" sz="4400" dirty="0"/>
              <a:t>like</a:t>
            </a:r>
            <a:r>
              <a:rPr lang="ja-JP" altLang="en-US" sz="4400" dirty="0"/>
              <a:t> </a:t>
            </a:r>
            <a:r>
              <a:rPr lang="en-US" altLang="ja-JP" sz="4400" dirty="0"/>
              <a:t>(it)!</a:t>
            </a:r>
            <a:br>
              <a:rPr lang="en-US" altLang="zh-TW" sz="44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中</a:t>
            </a:r>
            <a:r>
              <a:rPr lang="zh-TW" altLang="en-US" sz="3200" dirty="0"/>
              <a:t>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Phrases 2</a:t>
            </a:r>
            <a:r>
              <a:rPr lang="en-US" dirty="0"/>
              <a:t> $200</a:t>
            </a:r>
          </a:p>
        </p:txBody>
      </p:sp>
    </p:spTree>
    <p:extLst>
      <p:ext uri="{BB962C8B-B14F-4D97-AF65-F5344CB8AC3E}">
        <p14:creationId xmlns:p14="http://schemas.microsoft.com/office/powerpoint/2010/main" val="898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我不喜歡</a:t>
            </a:r>
            <a:br>
              <a:rPr lang="en-US" altLang="zh-TW" dirty="0"/>
            </a:br>
            <a:r>
              <a:rPr lang="en-US" altLang="ja-JP" sz="3600" dirty="0" err="1">
                <a:solidFill>
                  <a:srgbClr val="1839BE"/>
                </a:solidFill>
                <a:latin typeface="+mn-lt"/>
              </a:rPr>
              <a:t>wǒ</a:t>
            </a:r>
            <a:r>
              <a:rPr lang="en-US" altLang="ja-JP" sz="3600" dirty="0">
                <a:solidFill>
                  <a:srgbClr val="1839BE"/>
                </a:solidFill>
                <a:latin typeface="+mn-lt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</a:rPr>
              <a:t>bù</a:t>
            </a:r>
            <a:r>
              <a:rPr lang="en-US" altLang="ja-JP" sz="3600" dirty="0">
                <a:solidFill>
                  <a:srgbClr val="1839BE"/>
                </a:solidFill>
                <a:latin typeface="+mn-lt"/>
              </a:rPr>
              <a:t> </a:t>
            </a:r>
            <a:r>
              <a:rPr lang="en-US" altLang="ja-JP" sz="3600" dirty="0" err="1">
                <a:solidFill>
                  <a:srgbClr val="1839BE"/>
                </a:solidFill>
                <a:latin typeface="+mn-lt"/>
              </a:rPr>
              <a:t>xǐhuān</a:t>
            </a:r>
            <a:endParaRPr lang="en-US" sz="3600" dirty="0">
              <a:solidFill>
                <a:srgbClr val="1839B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48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/>
              <a:t>Let me introduce my friend</a:t>
            </a:r>
            <a:br>
              <a:rPr lang="en-US" altLang="zh-TW" sz="60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中</a:t>
            </a:r>
            <a:r>
              <a:rPr lang="zh-TW" altLang="en-US" sz="3200" dirty="0"/>
              <a:t>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Phrases 2</a:t>
            </a:r>
            <a:endParaRPr lang="en-US" dirty="0"/>
          </a:p>
          <a:p>
            <a:r>
              <a:rPr lang="en-US" dirty="0"/>
              <a:t> $400</a:t>
            </a:r>
          </a:p>
        </p:txBody>
      </p:sp>
    </p:spTree>
    <p:extLst>
      <p:ext uri="{BB962C8B-B14F-4D97-AF65-F5344CB8AC3E}">
        <p14:creationId xmlns:p14="http://schemas.microsoft.com/office/powerpoint/2010/main" val="32830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500" dirty="0">
                <a:latin typeface="DFKai-SB" panose="03000509000000000000" pitchFamily="65" charset="-120"/>
                <a:ea typeface="DFKai-SB" panose="03000509000000000000" pitchFamily="65" charset="-120"/>
              </a:rPr>
              <a:t>我介紹</a:t>
            </a:r>
            <a:r>
              <a:rPr lang="en-US" altLang="zh-TW" sz="65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6500" dirty="0">
                <a:latin typeface="DFKai-SB" panose="03000509000000000000" pitchFamily="65" charset="-120"/>
                <a:ea typeface="DFKai-SB" panose="03000509000000000000" pitchFamily="65" charset="-120"/>
              </a:rPr>
              <a:t>一下</a:t>
            </a:r>
            <a:r>
              <a:rPr lang="en-US" altLang="zh-TW" sz="6500" dirty="0"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zh-TW" altLang="en-US" sz="6500" dirty="0">
                <a:latin typeface="DFKai-SB" panose="03000509000000000000" pitchFamily="65" charset="-120"/>
                <a:ea typeface="DFKai-SB" panose="03000509000000000000" pitchFamily="65" charset="-120"/>
              </a:rPr>
              <a:t>我的朋友</a:t>
            </a:r>
            <a:br>
              <a:rPr lang="en-US" altLang="zh-TW" sz="65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ja-JP" sz="3600" dirty="0" err="1">
                <a:latin typeface="+mn-lt"/>
                <a:ea typeface="DFKai-SB" panose="03000509000000000000" pitchFamily="65" charset="-120"/>
              </a:rPr>
              <a:t>wǒ</a:t>
            </a:r>
            <a:r>
              <a:rPr lang="en-US" altLang="ja-JP" sz="3600" dirty="0">
                <a:latin typeface="+mn-lt"/>
                <a:ea typeface="DFKai-SB" panose="03000509000000000000" pitchFamily="65" charset="-120"/>
              </a:rPr>
              <a:t> </a:t>
            </a:r>
            <a:r>
              <a:rPr lang="en-US" altLang="ja-JP" sz="3600" dirty="0" err="1">
                <a:latin typeface="+mn-lt"/>
                <a:ea typeface="DFKai-SB" panose="03000509000000000000" pitchFamily="65" charset="-120"/>
              </a:rPr>
              <a:t>jièshào</a:t>
            </a:r>
            <a:r>
              <a:rPr lang="en-US" altLang="ja-JP" sz="3600" dirty="0">
                <a:latin typeface="+mn-lt"/>
                <a:ea typeface="DFKai-SB" panose="03000509000000000000" pitchFamily="65" charset="-120"/>
              </a:rPr>
              <a:t> (</a:t>
            </a:r>
            <a:r>
              <a:rPr lang="en-US" altLang="ja-JP" sz="3600" dirty="0" err="1">
                <a:latin typeface="+mn-lt"/>
                <a:ea typeface="DFKai-SB" panose="03000509000000000000" pitchFamily="65" charset="-120"/>
              </a:rPr>
              <a:t>yíxià</a:t>
            </a:r>
            <a:r>
              <a:rPr lang="en-US" altLang="ja-JP" sz="3600" dirty="0">
                <a:latin typeface="+mn-lt"/>
                <a:ea typeface="DFKai-SB" panose="03000509000000000000" pitchFamily="65" charset="-120"/>
              </a:rPr>
              <a:t>) </a:t>
            </a:r>
            <a:r>
              <a:rPr lang="en-US" altLang="ja-JP" sz="3600" dirty="0" err="1">
                <a:latin typeface="+mn-lt"/>
                <a:ea typeface="DFKai-SB" panose="03000509000000000000" pitchFamily="65" charset="-120"/>
              </a:rPr>
              <a:t>wǒde</a:t>
            </a:r>
            <a:r>
              <a:rPr lang="en-US" altLang="ja-JP" sz="3600" dirty="0">
                <a:latin typeface="+mn-lt"/>
                <a:ea typeface="DFKai-SB" panose="03000509000000000000" pitchFamily="65" charset="-120"/>
              </a:rPr>
              <a:t> </a:t>
            </a:r>
            <a:r>
              <a:rPr lang="en-US" altLang="ja-JP" sz="3600" dirty="0" err="1">
                <a:latin typeface="+mn-lt"/>
                <a:ea typeface="DFKai-SB" panose="03000509000000000000" pitchFamily="65" charset="-120"/>
              </a:rPr>
              <a:t>pěngyǒu</a:t>
            </a:r>
            <a:r>
              <a:rPr lang="ja-JP" altLang="en-US" sz="3600" dirty="0">
                <a:latin typeface="+mn-lt"/>
                <a:ea typeface="DFKai-SB" panose="03000509000000000000" pitchFamily="65" charset="-120"/>
              </a:rPr>
              <a:t> </a:t>
            </a:r>
            <a:endParaRPr lang="en-US" sz="3600" dirty="0">
              <a:latin typeface="+mn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8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Our school is very pretty!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Phrases 2</a:t>
            </a:r>
            <a:endParaRPr lang="en-US" dirty="0"/>
          </a:p>
          <a:p>
            <a:r>
              <a:rPr lang="en-US" dirty="0"/>
              <a:t> $600</a:t>
            </a:r>
          </a:p>
        </p:txBody>
      </p:sp>
    </p:spTree>
    <p:extLst>
      <p:ext uri="{BB962C8B-B14F-4D97-AF65-F5344CB8AC3E}">
        <p14:creationId xmlns:p14="http://schemas.microsoft.com/office/powerpoint/2010/main" val="31702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回家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93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我們的學校很漂亮！</a:t>
            </a:r>
            <a:b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Wǒmen</a:t>
            </a:r>
            <a:r>
              <a:rPr lang="ja-JP" altLang="en-US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>
                <a:latin typeface="+mn-lt"/>
                <a:ea typeface="KaiTi" panose="02010609060101010101" pitchFamily="49" charset="-122"/>
              </a:rPr>
              <a:t>de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xuéxiào</a:t>
            </a:r>
            <a:r>
              <a:rPr lang="en-US" altLang="ja-JP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hěn</a:t>
            </a:r>
            <a:r>
              <a:rPr lang="en-US" altLang="ja-JP" sz="3600" dirty="0">
                <a:latin typeface="+mn-lt"/>
                <a:ea typeface="KaiTi" panose="02010609060101010101" pitchFamily="49" charset="-122"/>
              </a:rPr>
              <a:t> </a:t>
            </a:r>
            <a:r>
              <a:rPr lang="en-US" altLang="ja-JP" sz="3600" dirty="0" err="1">
                <a:latin typeface="+mn-lt"/>
                <a:ea typeface="KaiTi" panose="02010609060101010101" pitchFamily="49" charset="-122"/>
              </a:rPr>
              <a:t>piàoliàng</a:t>
            </a:r>
            <a:endParaRPr lang="en-US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3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可以給我買一杯咖啡嗎？</a:t>
            </a:r>
            <a:br>
              <a:rPr lang="en-US" sz="5400" dirty="0"/>
            </a:br>
            <a:r>
              <a:rPr lang="zh-TW" altLang="en-US" sz="3200" dirty="0"/>
              <a:t>請翻譯成</a:t>
            </a:r>
            <a:r>
              <a:rPr lang="zh-CN" altLang="en-US" sz="3200" dirty="0"/>
              <a:t>英文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Phrases 2</a:t>
            </a:r>
            <a:endParaRPr lang="en-US" dirty="0"/>
          </a:p>
          <a:p>
            <a:r>
              <a:rPr lang="en-US" dirty="0"/>
              <a:t> $800</a:t>
            </a:r>
          </a:p>
        </p:txBody>
      </p:sp>
    </p:spTree>
    <p:extLst>
      <p:ext uri="{BB962C8B-B14F-4D97-AF65-F5344CB8AC3E}">
        <p14:creationId xmlns:p14="http://schemas.microsoft.com/office/powerpoint/2010/main" val="24445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+mn-lt"/>
                <a:ea typeface="KaiTi" panose="02010609060101010101" pitchFamily="49" charset="-122"/>
              </a:rPr>
              <a:t>Can you get me a cup of coffee?</a:t>
            </a:r>
            <a:endParaRPr lang="en-US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6378" y="2465318"/>
            <a:ext cx="357818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加油！ </a:t>
            </a:r>
            <a:r>
              <a:rPr lang="en-US" altLang="ja-JP" sz="9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Jiāyóu</a:t>
            </a:r>
            <a:endParaRPr lang="en-US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37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Together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一起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6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To see/visit with friends </a:t>
            </a:r>
            <a:br>
              <a:rPr lang="en-US" sz="5400" dirty="0"/>
            </a:br>
            <a:r>
              <a:rPr lang="zh-TW" altLang="en-US" sz="3200" dirty="0"/>
              <a:t>請翻譯成中文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看朋友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/>
              <a:t>To chat in the library</a:t>
            </a:r>
            <a:br>
              <a:rPr lang="en-US" sz="4400" dirty="0"/>
            </a:br>
            <a:r>
              <a:rPr lang="zh-TW" altLang="en-US" sz="3200" dirty="0"/>
              <a:t>請翻譯成中文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English To Chinese $800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518</Words>
  <Application>Microsoft Office PowerPoint</Application>
  <PresentationFormat>Widescreen</PresentationFormat>
  <Paragraphs>95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DFKai-SB</vt:lpstr>
      <vt:lpstr>KaiTi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Go home 請翻譯成中文</vt:lpstr>
      <vt:lpstr>回家</vt:lpstr>
      <vt:lpstr>Together 請翻譯成中文</vt:lpstr>
      <vt:lpstr>一起</vt:lpstr>
      <vt:lpstr>To see/visit with friends  請翻譯成中文</vt:lpstr>
      <vt:lpstr>看朋友</vt:lpstr>
      <vt:lpstr>To chat in the library 請翻譯成中文</vt:lpstr>
      <vt:lpstr>在圖書館聊天</vt:lpstr>
      <vt:lpstr>一點兒 請翻譯成英文</vt:lpstr>
      <vt:lpstr>A little bit </vt:lpstr>
      <vt:lpstr>在哪兒？ 請翻譯成英文</vt:lpstr>
      <vt:lpstr>Where?  </vt:lpstr>
      <vt:lpstr>十點才回家 請翻譯成英文</vt:lpstr>
      <vt:lpstr>Went home late at 10 did not go home until 10</vt:lpstr>
      <vt:lpstr>很高興認識你 請翻譯成英文</vt:lpstr>
      <vt:lpstr> Very glad to meet you </vt:lpstr>
      <vt:lpstr> To play (for leisure ) 請翻譯成中文</vt:lpstr>
      <vt:lpstr>玩 wán</vt:lpstr>
      <vt:lpstr>To drink tea  請翻譯成中文</vt:lpstr>
      <vt:lpstr>喝茶 hēchá</vt:lpstr>
      <vt:lpstr>To want  請翻譯成中文</vt:lpstr>
      <vt:lpstr>要 yào</vt:lpstr>
      <vt:lpstr>Can; May  請翻譯成中文</vt:lpstr>
      <vt:lpstr>可以 kěyǐ</vt:lpstr>
      <vt:lpstr>A bottle of water 請翻譯成中文</vt:lpstr>
      <vt:lpstr>一瓶水 yì píng shuǐ</vt:lpstr>
      <vt:lpstr>對不起 請翻譯成英文</vt:lpstr>
      <vt:lpstr>I’m sorry!</vt:lpstr>
      <vt:lpstr>Please give (it) to me 請翻譯成中文</vt:lpstr>
      <vt:lpstr>請給我 qǐng gěi wǒ</vt:lpstr>
      <vt:lpstr>Please come in, take a seat 請翻譯成中文</vt:lpstr>
      <vt:lpstr>請進！ 請坐！ Qǐngjìn!              Qǐngzuò!</vt:lpstr>
      <vt:lpstr>I don’t like (it)! 請翻譯成中文</vt:lpstr>
      <vt:lpstr>我不喜歡 wǒ bù xǐhuān</vt:lpstr>
      <vt:lpstr>Let me introduce my friend 請翻譯成中文</vt:lpstr>
      <vt:lpstr>我介紹(一下) 我的朋友 wǒ jièshào (yíxià) wǒde pěngyǒu </vt:lpstr>
      <vt:lpstr>Our school is very pretty! 請翻譯成中文</vt:lpstr>
      <vt:lpstr>我們的學校很漂亮！ Wǒmen de xuéxiào hěn piàoliàng</vt:lpstr>
      <vt:lpstr>可以給我買一杯咖啡嗎？ 請翻譯成英文</vt:lpstr>
      <vt:lpstr>Can you get me a cup of coffee?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Rice</dc:creator>
  <cp:lastModifiedBy>Lotus Perry</cp:lastModifiedBy>
  <cp:revision>47</cp:revision>
  <dcterms:created xsi:type="dcterms:W3CDTF">2017-04-08T22:45:14Z</dcterms:created>
  <dcterms:modified xsi:type="dcterms:W3CDTF">2025-03-24T04:12:24Z</dcterms:modified>
</cp:coreProperties>
</file>