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3" r:id="rId7"/>
    <p:sldId id="264" r:id="rId8"/>
    <p:sldId id="271" r:id="rId9"/>
    <p:sldId id="274" r:id="rId10"/>
    <p:sldId id="270" r:id="rId11"/>
    <p:sldId id="272" r:id="rId12"/>
    <p:sldId id="265" r:id="rId13"/>
    <p:sldId id="268" r:id="rId14"/>
    <p:sldId id="279" r:id="rId15"/>
    <p:sldId id="273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8996" autoAdjust="0"/>
  </p:normalViewPr>
  <p:slideViewPr>
    <p:cSldViewPr snapToGrid="0" snapToObjects="1">
      <p:cViewPr>
        <p:scale>
          <a:sx n="81" d="100"/>
          <a:sy n="81" d="100"/>
        </p:scale>
        <p:origin x="-168" y="840"/>
      </p:cViewPr>
      <p:guideLst>
        <p:guide orient="horz" pos="4204"/>
        <p:guide pos="23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8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6302-AC89-7046-86A4-F4ED38422EA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6F2-6599-1E4F-9C71-698ECF51C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128" y="359002"/>
            <a:ext cx="7772400" cy="320055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Osaka" charset="0"/>
                <a:cs typeface="Osaka" charset="0"/>
              </a:rPr>
              <a:t>Looking for the Mechanism of Anisotropic Surface Self-diffusion on Ice Crystals Using Molecular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 smtClean="0">
                <a:solidFill>
                  <a:schemeClr val="tx1"/>
                </a:solidFill>
                <a:ea typeface="Osaka" charset="0"/>
                <a:cs typeface="Osaka" charset="0"/>
              </a:rPr>
              <a:t>Amrei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 Oswald*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1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, Natalie Bowens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1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, Ivan Gladich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,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Steven Neshyba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1</a:t>
            </a:r>
            <a:r>
              <a:rPr lang="en-US" sz="4400" b="1" dirty="0" smtClean="0">
                <a:solidFill>
                  <a:schemeClr val="tx1"/>
                </a:solidFill>
                <a:ea typeface="Osaka" charset="0"/>
                <a:cs typeface="Osaka" charset="0"/>
              </a:rPr>
              <a:t>, and Martina Roeselova</a:t>
            </a:r>
            <a:r>
              <a:rPr lang="en-US" sz="4400" b="1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2</a:t>
            </a:r>
            <a:endParaRPr lang="en-US" sz="3600" dirty="0" smtClean="0">
              <a:solidFill>
                <a:schemeClr val="tx1"/>
              </a:solidFill>
              <a:ea typeface="Osaka" charset="0"/>
              <a:cs typeface="Osaka" charset="0"/>
            </a:endParaRPr>
          </a:p>
          <a:p>
            <a:pPr>
              <a:lnSpc>
                <a:spcPct val="110000"/>
              </a:lnSpc>
            </a:pPr>
            <a:r>
              <a:rPr lang="en-US" sz="4400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University of Puget Sound, Tacoma, WA</a:t>
            </a:r>
          </a:p>
          <a:p>
            <a:pPr>
              <a:lnSpc>
                <a:spcPct val="110000"/>
              </a:lnSpc>
            </a:pPr>
            <a:r>
              <a:rPr lang="en-US" sz="4400" baseline="30000" dirty="0" smtClean="0">
                <a:solidFill>
                  <a:schemeClr val="tx1"/>
                </a:solidFill>
                <a:ea typeface="Osaka" charset="0"/>
                <a:cs typeface="Osaka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Institute of Organic Chemistry and Biochemistry, Prague, Czech Republic.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ea typeface="Osaka" charset="0"/>
                <a:cs typeface="Osaka" charset="0"/>
              </a:rPr>
              <a:t>*</a:t>
            </a:r>
            <a:r>
              <a:rPr lang="en-US" dirty="0" err="1" smtClean="0">
                <a:solidFill>
                  <a:schemeClr val="tx1"/>
                </a:solidFill>
                <a:ea typeface="Osaka" charset="0"/>
                <a:cs typeface="Osaka" charset="0"/>
              </a:rPr>
              <a:t>aoswald@pugetsound.edu</a:t>
            </a:r>
            <a:endParaRPr lang="en-US" dirty="0" smtClean="0">
              <a:solidFill>
                <a:schemeClr val="tx1"/>
              </a:solidFill>
              <a:ea typeface="Osaka" charset="0"/>
              <a:cs typeface="Osak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987406"/>
              </p:ext>
            </p:extLst>
          </p:nvPr>
        </p:nvGraphicFramePr>
        <p:xfrm>
          <a:off x="1506538" y="2147888"/>
          <a:ext cx="11052175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4143265" imgH="1981105" progId="Excel.Sheet.12">
                  <p:embed/>
                </p:oleObj>
              </mc:Choice>
              <mc:Fallback>
                <p:oleObj name="Worksheet" r:id="rId3" imgW="4143265" imgH="1981105" progId="Excel.Sheet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2147888"/>
                        <a:ext cx="11052175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9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5637925"/>
              </p:ext>
            </p:extLst>
          </p:nvPr>
        </p:nvGraphicFramePr>
        <p:xfrm>
          <a:off x="1506538" y="2147888"/>
          <a:ext cx="11052175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Worksheet" r:id="rId3" imgW="4143265" imgH="1981105" progId="Excel.Sheet.12">
                  <p:embed/>
                </p:oleObj>
              </mc:Choice>
              <mc:Fallback>
                <p:oleObj name="Worksheet" r:id="rId3" imgW="4143265" imgH="1981105" progId="Excel.Sheet.12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2147888"/>
                        <a:ext cx="11052175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8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BondPi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03200"/>
            <a:ext cx="6451600" cy="6438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39102" y="3434611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9102" y="2743438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62" y="1447755"/>
            <a:ext cx="8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ε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69962" y="2757062"/>
            <a:ext cx="8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ε</a:t>
            </a:r>
            <a:r>
              <a:rPr lang="en-US" sz="2800" baseline="-25000" dirty="0"/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39102" y="1709365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282"/>
            <a:ext cx="8548886" cy="50060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</a:t>
            </a:r>
            <a:r>
              <a:rPr lang="en-US" dirty="0" smtClean="0"/>
              <a:t>iffusion events occur through the breaking and forming of single hydrogen bonds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Anisotropy is restricted to the </a:t>
            </a:r>
            <a:r>
              <a:rPr lang="en-US" sz="3600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 layer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Next steps: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Euler angle analysis to see if molecules are restricted to certain </a:t>
            </a:r>
            <a:r>
              <a:rPr lang="en-US" dirty="0" smtClean="0"/>
              <a:t>orientations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Look at which Hydrogen bonds are breaking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1" y="792667"/>
            <a:ext cx="620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+mj-lt"/>
              </a:rPr>
              <a:t>Acknowlegments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1910862"/>
            <a:ext cx="59904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Steven </a:t>
            </a:r>
            <a:r>
              <a:rPr lang="en-US" sz="2800" dirty="0" err="1" smtClean="0"/>
              <a:t>Neshyba</a:t>
            </a:r>
            <a:endParaRPr lang="en-US" sz="2800" dirty="0" smtClean="0"/>
          </a:p>
          <a:p>
            <a:r>
              <a:rPr lang="en-US" sz="2800" dirty="0" smtClean="0"/>
              <a:t>Natalie Bowens</a:t>
            </a:r>
          </a:p>
          <a:p>
            <a:r>
              <a:rPr lang="en-US" sz="2800" dirty="0" smtClean="0"/>
              <a:t>Penny Rowe</a:t>
            </a:r>
          </a:p>
          <a:p>
            <a:endParaRPr lang="en-US" sz="2800" dirty="0"/>
          </a:p>
          <a:p>
            <a:r>
              <a:rPr lang="en-US" sz="2800" dirty="0" smtClean="0"/>
              <a:t>Martina </a:t>
            </a:r>
            <a:r>
              <a:rPr lang="en-US" sz="2800" dirty="0" err="1" smtClean="0"/>
              <a:t>Roeselova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Ivan </a:t>
            </a:r>
            <a:r>
              <a:rPr lang="en-US" sz="2800" dirty="0" err="1" smtClean="0"/>
              <a:t>Gladich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University of Puget Sound Enrichment Committee</a:t>
            </a:r>
          </a:p>
          <a:p>
            <a:r>
              <a:rPr lang="en-US" sz="2800" dirty="0" smtClean="0"/>
              <a:t>MJ Murdock Charitable Trust</a:t>
            </a:r>
          </a:p>
        </p:txBody>
      </p:sp>
    </p:spTree>
    <p:extLst>
      <p:ext uri="{BB962C8B-B14F-4D97-AF65-F5344CB8AC3E}">
        <p14:creationId xmlns:p14="http://schemas.microsoft.com/office/powerpoint/2010/main" val="22026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smooth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" y="1406596"/>
            <a:ext cx="4527736" cy="2719295"/>
          </a:xfrm>
          <a:prstGeom prst="rect">
            <a:avLst/>
          </a:prstGeom>
        </p:spPr>
      </p:pic>
      <p:pic>
        <p:nvPicPr>
          <p:cNvPr id="7" name="Picture 6" descr="dxdtf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88" y="1406596"/>
            <a:ext cx="3655948" cy="27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1583"/>
            <a:ext cx="92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Ivan </a:t>
            </a:r>
            <a:r>
              <a:rPr lang="en-US" sz="1400" dirty="0" err="1"/>
              <a:t>Gladich</a:t>
            </a:r>
            <a:r>
              <a:rPr lang="en-US" sz="1400" dirty="0"/>
              <a:t>, William </a:t>
            </a:r>
            <a:r>
              <a:rPr lang="en-US" sz="1400" dirty="0" err="1"/>
              <a:t>Pfalzgraff</a:t>
            </a:r>
            <a:r>
              <a:rPr lang="en-US" sz="1400" dirty="0"/>
              <a:t>, </a:t>
            </a:r>
            <a:r>
              <a:rPr lang="en-US" sz="1400" dirty="0" err="1"/>
              <a:t>Ondřej</a:t>
            </a:r>
            <a:r>
              <a:rPr lang="en-US" sz="1400" dirty="0"/>
              <a:t> </a:t>
            </a:r>
            <a:r>
              <a:rPr lang="en-US" sz="1400" dirty="0" err="1"/>
              <a:t>Maršálek</a:t>
            </a:r>
            <a:r>
              <a:rPr lang="en-US" sz="1400" dirty="0"/>
              <a:t>, </a:t>
            </a:r>
            <a:r>
              <a:rPr lang="en-US" sz="1400" dirty="0" err="1"/>
              <a:t>Pavel</a:t>
            </a:r>
            <a:r>
              <a:rPr lang="en-US" sz="1400" dirty="0"/>
              <a:t> </a:t>
            </a:r>
            <a:r>
              <a:rPr lang="en-US" sz="1400" dirty="0" err="1"/>
              <a:t>Jungwirth</a:t>
            </a:r>
            <a:r>
              <a:rPr lang="en-US" sz="1400" dirty="0"/>
              <a:t>, </a:t>
            </a:r>
            <a:r>
              <a:rPr lang="en-US" sz="1400" dirty="0" smtClean="0"/>
              <a:t>Martina </a:t>
            </a:r>
            <a:r>
              <a:rPr lang="en-US" sz="1400" dirty="0" err="1" smtClean="0"/>
              <a:t>Roeselová</a:t>
            </a:r>
            <a:r>
              <a:rPr lang="en-US" sz="1400" dirty="0"/>
              <a:t>, and Steven </a:t>
            </a:r>
            <a:r>
              <a:rPr lang="en-US" sz="1400" dirty="0" err="1"/>
              <a:t>Neshyba</a:t>
            </a:r>
            <a:r>
              <a:rPr lang="en-US" sz="1400" dirty="0"/>
              <a:t>, "Arrhenius analysis of anisotropic </a:t>
            </a:r>
            <a:r>
              <a:rPr lang="en-US" sz="1400" dirty="0" smtClean="0"/>
              <a:t>surface diffusion </a:t>
            </a:r>
            <a:r>
              <a:rPr lang="en-US" sz="1400" dirty="0"/>
              <a:t>on the prismatic facet of ice", Physical Chemistry </a:t>
            </a:r>
            <a:r>
              <a:rPr lang="en-US" sz="1400" dirty="0" smtClean="0"/>
              <a:t>Chemical </a:t>
            </a:r>
            <a:r>
              <a:rPr lang="hu-HU" sz="1400" dirty="0" smtClean="0"/>
              <a:t>Physics</a:t>
            </a:r>
            <a:r>
              <a:rPr lang="hu-HU" sz="1400" dirty="0"/>
              <a:t>, 13, 19960-9 (2011).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" name="Picture 1" descr="MSDDiffTem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2" y="748553"/>
            <a:ext cx="6578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1583"/>
            <a:ext cx="92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Ivan </a:t>
            </a:r>
            <a:r>
              <a:rPr lang="en-US" sz="1400" dirty="0" err="1"/>
              <a:t>Gladich</a:t>
            </a:r>
            <a:r>
              <a:rPr lang="en-US" sz="1400" dirty="0"/>
              <a:t>, William </a:t>
            </a:r>
            <a:r>
              <a:rPr lang="en-US" sz="1400" dirty="0" err="1"/>
              <a:t>Pfalzgraff</a:t>
            </a:r>
            <a:r>
              <a:rPr lang="en-US" sz="1400" dirty="0"/>
              <a:t>, </a:t>
            </a:r>
            <a:r>
              <a:rPr lang="en-US" sz="1400" dirty="0" err="1"/>
              <a:t>Ondřej</a:t>
            </a:r>
            <a:r>
              <a:rPr lang="en-US" sz="1400" dirty="0"/>
              <a:t> </a:t>
            </a:r>
            <a:r>
              <a:rPr lang="en-US" sz="1400" dirty="0" err="1"/>
              <a:t>Maršálek</a:t>
            </a:r>
            <a:r>
              <a:rPr lang="en-US" sz="1400" dirty="0"/>
              <a:t>, </a:t>
            </a:r>
            <a:r>
              <a:rPr lang="en-US" sz="1400" dirty="0" err="1"/>
              <a:t>Pavel</a:t>
            </a:r>
            <a:r>
              <a:rPr lang="en-US" sz="1400" dirty="0"/>
              <a:t> </a:t>
            </a:r>
            <a:r>
              <a:rPr lang="en-US" sz="1400" dirty="0" err="1"/>
              <a:t>Jungwirth</a:t>
            </a:r>
            <a:r>
              <a:rPr lang="en-US" sz="1400" dirty="0"/>
              <a:t>, </a:t>
            </a:r>
            <a:r>
              <a:rPr lang="en-US" sz="1400" dirty="0" smtClean="0"/>
              <a:t>Martina </a:t>
            </a:r>
            <a:r>
              <a:rPr lang="en-US" sz="1400" dirty="0" err="1" smtClean="0"/>
              <a:t>Roeselová</a:t>
            </a:r>
            <a:r>
              <a:rPr lang="en-US" sz="1400" dirty="0"/>
              <a:t>, and Steven </a:t>
            </a:r>
            <a:r>
              <a:rPr lang="en-US" sz="1400" dirty="0" err="1"/>
              <a:t>Neshyba</a:t>
            </a:r>
            <a:r>
              <a:rPr lang="en-US" sz="1400" dirty="0"/>
              <a:t>, "Arrhenius analysis of anisotropic </a:t>
            </a:r>
            <a:r>
              <a:rPr lang="en-US" sz="1400" dirty="0" smtClean="0"/>
              <a:t>surface diffusion </a:t>
            </a:r>
            <a:r>
              <a:rPr lang="en-US" sz="1400" dirty="0"/>
              <a:t>on the prismatic facet of ice", Physical Chemistry </a:t>
            </a:r>
            <a:r>
              <a:rPr lang="en-US" sz="1400" dirty="0" smtClean="0"/>
              <a:t>Chemical </a:t>
            </a:r>
            <a:r>
              <a:rPr lang="hu-HU" sz="1400" dirty="0" smtClean="0"/>
              <a:t>Physics</a:t>
            </a:r>
            <a:r>
              <a:rPr lang="hu-HU" sz="1400" dirty="0"/>
              <a:t>, 13, 19960-9 (2011).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4" descr="ArrheniusAnalysi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641724"/>
            <a:ext cx="66675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Q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2" y="261520"/>
            <a:ext cx="6582782" cy="5810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71583"/>
            <a:ext cx="92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Ivan </a:t>
            </a:r>
            <a:r>
              <a:rPr lang="en-US" sz="1400" dirty="0" err="1"/>
              <a:t>Gladich</a:t>
            </a:r>
            <a:r>
              <a:rPr lang="en-US" sz="1400" dirty="0"/>
              <a:t>, William </a:t>
            </a:r>
            <a:r>
              <a:rPr lang="en-US" sz="1400" dirty="0" err="1"/>
              <a:t>Pfalzgraff</a:t>
            </a:r>
            <a:r>
              <a:rPr lang="en-US" sz="1400" dirty="0"/>
              <a:t>, </a:t>
            </a:r>
            <a:r>
              <a:rPr lang="en-US" sz="1400" dirty="0" err="1"/>
              <a:t>Ondřej</a:t>
            </a:r>
            <a:r>
              <a:rPr lang="en-US" sz="1400" dirty="0"/>
              <a:t> </a:t>
            </a:r>
            <a:r>
              <a:rPr lang="en-US" sz="1400" dirty="0" err="1"/>
              <a:t>Maršálek</a:t>
            </a:r>
            <a:r>
              <a:rPr lang="en-US" sz="1400" dirty="0"/>
              <a:t>, </a:t>
            </a:r>
            <a:r>
              <a:rPr lang="en-US" sz="1400" dirty="0" err="1"/>
              <a:t>Pavel</a:t>
            </a:r>
            <a:r>
              <a:rPr lang="en-US" sz="1400" dirty="0"/>
              <a:t> </a:t>
            </a:r>
            <a:r>
              <a:rPr lang="en-US" sz="1400" dirty="0" err="1"/>
              <a:t>Jungwirth</a:t>
            </a:r>
            <a:r>
              <a:rPr lang="en-US" sz="1400" dirty="0"/>
              <a:t>, </a:t>
            </a:r>
            <a:r>
              <a:rPr lang="en-US" sz="1400" dirty="0" smtClean="0"/>
              <a:t>Martina </a:t>
            </a:r>
            <a:r>
              <a:rPr lang="en-US" sz="1400" dirty="0" err="1" smtClean="0"/>
              <a:t>Roeselová</a:t>
            </a:r>
            <a:r>
              <a:rPr lang="en-US" sz="1400" dirty="0"/>
              <a:t>, and Steven </a:t>
            </a:r>
            <a:r>
              <a:rPr lang="en-US" sz="1400" dirty="0" err="1"/>
              <a:t>Neshyba</a:t>
            </a:r>
            <a:r>
              <a:rPr lang="en-US" sz="1400" dirty="0"/>
              <a:t>, "Arrhenius analysis of anisotropic </a:t>
            </a:r>
            <a:r>
              <a:rPr lang="en-US" sz="1400" dirty="0" smtClean="0"/>
              <a:t>surface diffusion </a:t>
            </a:r>
            <a:r>
              <a:rPr lang="en-US" sz="1400" dirty="0"/>
              <a:t>on the prismatic facet of ice", Physical Chemistry </a:t>
            </a:r>
            <a:r>
              <a:rPr lang="en-US" sz="1400" dirty="0" smtClean="0"/>
              <a:t>Chemical </a:t>
            </a:r>
            <a:r>
              <a:rPr lang="hu-HU" sz="1400" dirty="0" smtClean="0"/>
              <a:t>Physics</a:t>
            </a:r>
            <a:r>
              <a:rPr lang="hu-HU" sz="1400" dirty="0"/>
              <a:t>, 13, 19960-9 (2011).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87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676"/>
            <a:ext cx="8482115" cy="2232094"/>
          </a:xfrm>
        </p:spPr>
        <p:txBody>
          <a:bodyPr>
            <a:normAutofit/>
          </a:bodyPr>
          <a:lstStyle/>
          <a:p>
            <a:r>
              <a:rPr lang="en-US" dirty="0" smtClean="0"/>
              <a:t>Cirrus clouds are important for  climate because of their light-scattering properties.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108851" y="2272764"/>
            <a:ext cx="6892060" cy="3790368"/>
          </a:xfrm>
        </p:spPr>
      </p:pic>
      <p:sp>
        <p:nvSpPr>
          <p:cNvPr id="5" name="TextBox 4"/>
          <p:cNvSpPr txBox="1"/>
          <p:nvPr/>
        </p:nvSpPr>
        <p:spPr>
          <a:xfrm>
            <a:off x="136655" y="6409620"/>
            <a:ext cx="880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Stephens, G.L.; </a:t>
            </a:r>
            <a:r>
              <a:rPr lang="en-US" sz="1400" dirty="0" err="1"/>
              <a:t>Tsay</a:t>
            </a:r>
            <a:r>
              <a:rPr lang="en-US" sz="1400" dirty="0"/>
              <a:t>, S.; Stackhouse, P.W.; </a:t>
            </a:r>
            <a:r>
              <a:rPr lang="en-US" sz="1400" dirty="0" err="1"/>
              <a:t>Flatau</a:t>
            </a:r>
            <a:r>
              <a:rPr lang="en-US" sz="1400" dirty="0"/>
              <a:t>, P.J. </a:t>
            </a:r>
            <a:r>
              <a:rPr lang="en-US" sz="1400" i="1" dirty="0"/>
              <a:t>Journal of Atmospheric Science</a:t>
            </a:r>
            <a:r>
              <a:rPr lang="en-US" sz="1400" dirty="0"/>
              <a:t>, </a:t>
            </a:r>
            <a:r>
              <a:rPr lang="en-US" sz="1400" b="1" dirty="0"/>
              <a:t>1990</a:t>
            </a:r>
            <a:r>
              <a:rPr lang="en-US" sz="1400" dirty="0"/>
              <a:t>, 47, 1742-1753 </a:t>
            </a:r>
          </a:p>
        </p:txBody>
      </p:sp>
    </p:spTree>
    <p:extLst>
      <p:ext uri="{BB962C8B-B14F-4D97-AF65-F5344CB8AC3E}">
        <p14:creationId xmlns:p14="http://schemas.microsoft.com/office/powerpoint/2010/main" val="6004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Cirrus clouds are comprised of faceted ice crystals. </a:t>
            </a:r>
            <a:endParaRPr lang="en-US" sz="3200" dirty="0"/>
          </a:p>
        </p:txBody>
      </p:sp>
      <p:pic>
        <p:nvPicPr>
          <p:cNvPr id="10" name="Picture 41" descr="Figur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b="16820"/>
          <a:stretch>
            <a:fillRect/>
          </a:stretch>
        </p:blipFill>
        <p:spPr bwMode="auto">
          <a:xfrm>
            <a:off x="1505071" y="1240516"/>
            <a:ext cx="6423417" cy="353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 flipV="1">
            <a:off x="10346616" y="11501713"/>
            <a:ext cx="454681" cy="548762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35"/>
          <p:cNvCxnSpPr>
            <a:cxnSpLocks noChangeShapeType="1"/>
          </p:cNvCxnSpPr>
          <p:nvPr/>
        </p:nvCxnSpPr>
        <p:spPr bwMode="auto">
          <a:xfrm rot="5400000" flipV="1">
            <a:off x="10404950" y="11999066"/>
            <a:ext cx="454689" cy="548753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51460" y="5078134"/>
            <a:ext cx="8671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structure of these crystals impacts the way they scatter light.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93154" y="2084769"/>
            <a:ext cx="555393" cy="786484"/>
            <a:chOff x="3493154" y="2084769"/>
            <a:chExt cx="555393" cy="786484"/>
          </a:xfrm>
        </p:grpSpPr>
        <p:grpSp>
          <p:nvGrpSpPr>
            <p:cNvPr id="14" name="Group 13"/>
            <p:cNvGrpSpPr/>
            <p:nvPr/>
          </p:nvGrpSpPr>
          <p:grpSpPr>
            <a:xfrm>
              <a:off x="3588701" y="2112566"/>
              <a:ext cx="459846" cy="538648"/>
              <a:chOff x="3703320" y="2049104"/>
              <a:chExt cx="459846" cy="53864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2400000" flipV="1">
                <a:off x="3900765" y="2049104"/>
                <a:ext cx="0" cy="45981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2400000">
                <a:off x="3703320" y="2587752"/>
                <a:ext cx="459846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539834" y="2532699"/>
              <a:ext cx="298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X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3154" y="2084769"/>
              <a:ext cx="223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Z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9827" y="6472891"/>
            <a:ext cx="731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Yang, P.; </a:t>
            </a:r>
            <a:r>
              <a:rPr lang="en-US" sz="1400" dirty="0" err="1"/>
              <a:t>Liou</a:t>
            </a:r>
            <a:r>
              <a:rPr lang="en-US" sz="1400" dirty="0"/>
              <a:t>, K.N. </a:t>
            </a:r>
            <a:r>
              <a:rPr lang="en-US" sz="1400" i="1" dirty="0"/>
              <a:t>Contr. Atmos. Phys.</a:t>
            </a:r>
            <a:r>
              <a:rPr lang="en-US" sz="1400" dirty="0"/>
              <a:t> </a:t>
            </a:r>
            <a:r>
              <a:rPr lang="en-US" sz="1400" b="1" dirty="0"/>
              <a:t>1998</a:t>
            </a:r>
            <a:r>
              <a:rPr lang="en-US" sz="1400" dirty="0"/>
              <a:t>, 71, 223-248. </a:t>
            </a:r>
          </a:p>
        </p:txBody>
      </p:sp>
    </p:spTree>
    <p:extLst>
      <p:ext uri="{BB962C8B-B14F-4D97-AF65-F5344CB8AC3E}">
        <p14:creationId xmlns:p14="http://schemas.microsoft.com/office/powerpoint/2010/main" val="14306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It is believed that the shape and texture of cirrus ice crystals depends on surface diffusivity.</a:t>
            </a:r>
            <a:br>
              <a:rPr lang="en-US" sz="3200" dirty="0" smtClean="0"/>
            </a:br>
            <a:endParaRPr lang="en-US" sz="3200" dirty="0"/>
          </a:p>
        </p:txBody>
      </p: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 flipV="1">
            <a:off x="10346616" y="11501713"/>
            <a:ext cx="454681" cy="548762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35"/>
          <p:cNvCxnSpPr>
            <a:cxnSpLocks noChangeShapeType="1"/>
          </p:cNvCxnSpPr>
          <p:nvPr/>
        </p:nvCxnSpPr>
        <p:spPr bwMode="auto">
          <a:xfrm rot="5400000" flipV="1">
            <a:off x="10404950" y="11999066"/>
            <a:ext cx="454689" cy="548753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31035" y="6472270"/>
            <a:ext cx="830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Hobbs, P.V.; Scott, W.D. </a:t>
            </a:r>
            <a:r>
              <a:rPr lang="en-US" sz="1400" i="1" dirty="0"/>
              <a:t>Journal of Geophysical Research</a:t>
            </a:r>
            <a:r>
              <a:rPr lang="en-US" sz="1400" dirty="0"/>
              <a:t>, </a:t>
            </a:r>
            <a:r>
              <a:rPr lang="en-US" sz="1400" b="1" dirty="0"/>
              <a:t>1965</a:t>
            </a:r>
            <a:r>
              <a:rPr lang="en-US" sz="1400" dirty="0"/>
              <a:t>, 70, 5025-5034 </a:t>
            </a:r>
          </a:p>
        </p:txBody>
      </p:sp>
      <p:pic>
        <p:nvPicPr>
          <p:cNvPr id="4" name="Picture 3" descr="QLLPi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78" y="1090756"/>
            <a:ext cx="4816809" cy="4769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035" y="5912781"/>
            <a:ext cx="955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Exposed ice facets develop a quasi-liquid layer (QLL)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893" y="2275703"/>
            <a:ext cx="80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ε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41071" y="2544146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41071" y="2809939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41071" y="2982296"/>
            <a:ext cx="2721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2893" y="2579106"/>
            <a:ext cx="80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ε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339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dynamics indicates that  surface diffusivity is anisotropic</a:t>
            </a:r>
            <a:endParaRPr lang="en-US" dirty="0"/>
          </a:p>
        </p:txBody>
      </p:sp>
      <p:pic>
        <p:nvPicPr>
          <p:cNvPr id="6" name="Content Placeholder 5" descr="Description: Description: On the prismatic surfa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13332"/>
          <a:stretch>
            <a:fillRect/>
          </a:stretch>
        </p:blipFill>
        <p:spPr bwMode="auto">
          <a:xfrm>
            <a:off x="791380" y="1600201"/>
            <a:ext cx="7646665" cy="38978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071583"/>
            <a:ext cx="92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Ivan </a:t>
            </a:r>
            <a:r>
              <a:rPr lang="en-US" sz="1400" dirty="0" err="1"/>
              <a:t>Gladich</a:t>
            </a:r>
            <a:r>
              <a:rPr lang="en-US" sz="1400" dirty="0"/>
              <a:t>, William </a:t>
            </a:r>
            <a:r>
              <a:rPr lang="en-US" sz="1400" dirty="0" err="1"/>
              <a:t>Pfalzgraff</a:t>
            </a:r>
            <a:r>
              <a:rPr lang="en-US" sz="1400" dirty="0"/>
              <a:t>, </a:t>
            </a:r>
            <a:r>
              <a:rPr lang="en-US" sz="1400" dirty="0" err="1"/>
              <a:t>Ondřej</a:t>
            </a:r>
            <a:r>
              <a:rPr lang="en-US" sz="1400" dirty="0"/>
              <a:t> </a:t>
            </a:r>
            <a:r>
              <a:rPr lang="en-US" sz="1400" dirty="0" err="1"/>
              <a:t>Maršálek</a:t>
            </a:r>
            <a:r>
              <a:rPr lang="en-US" sz="1400" dirty="0"/>
              <a:t>, </a:t>
            </a:r>
            <a:r>
              <a:rPr lang="en-US" sz="1400" dirty="0" err="1"/>
              <a:t>Pavel</a:t>
            </a:r>
            <a:r>
              <a:rPr lang="en-US" sz="1400" dirty="0"/>
              <a:t> </a:t>
            </a:r>
            <a:r>
              <a:rPr lang="en-US" sz="1400" dirty="0" err="1"/>
              <a:t>Jungwirth</a:t>
            </a:r>
            <a:r>
              <a:rPr lang="en-US" sz="1400" dirty="0"/>
              <a:t>, </a:t>
            </a:r>
            <a:r>
              <a:rPr lang="en-US" sz="1400" dirty="0" smtClean="0"/>
              <a:t>Martina </a:t>
            </a:r>
            <a:r>
              <a:rPr lang="en-US" sz="1400" dirty="0" err="1" smtClean="0"/>
              <a:t>Roeselová</a:t>
            </a:r>
            <a:r>
              <a:rPr lang="en-US" sz="1400" dirty="0"/>
              <a:t>, and Steven </a:t>
            </a:r>
            <a:r>
              <a:rPr lang="en-US" sz="1400" dirty="0" err="1"/>
              <a:t>Neshyba</a:t>
            </a:r>
            <a:r>
              <a:rPr lang="en-US" sz="1400" dirty="0"/>
              <a:t>, "Arrhenius analysis of anisotropic </a:t>
            </a:r>
            <a:r>
              <a:rPr lang="en-US" sz="1400" dirty="0" smtClean="0"/>
              <a:t>surface diffusion </a:t>
            </a:r>
            <a:r>
              <a:rPr lang="en-US" sz="1400" dirty="0"/>
              <a:t>on the prismatic facet of ice", Physical Chemistry </a:t>
            </a:r>
            <a:r>
              <a:rPr lang="en-US" sz="1400" dirty="0" smtClean="0"/>
              <a:t>Chemical </a:t>
            </a:r>
            <a:r>
              <a:rPr lang="hu-HU" sz="1400" dirty="0" smtClean="0"/>
              <a:t>Physics</a:t>
            </a:r>
            <a:r>
              <a:rPr lang="hu-HU" sz="1400" dirty="0"/>
              <a:t>, 13, 19960-9 (2011).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1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Me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70" y="709367"/>
            <a:ext cx="5710630" cy="605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59" y="12613"/>
            <a:ext cx="8229600" cy="1143000"/>
          </a:xfrm>
        </p:spPr>
        <p:txBody>
          <a:bodyPr/>
          <a:lstStyle/>
          <a:p>
            <a:r>
              <a:rPr lang="en-US" dirty="0" smtClean="0"/>
              <a:t>Bolton-</a:t>
            </a:r>
            <a:r>
              <a:rPr lang="en-US" dirty="0" err="1" smtClean="0"/>
              <a:t>Pettersson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3" y="1281094"/>
            <a:ext cx="3651624" cy="58301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Molecules move from </a:t>
            </a:r>
            <a:r>
              <a:rPr lang="el-GR" sz="2800" dirty="0" smtClean="0">
                <a:cs typeface="Times New Roman"/>
              </a:rPr>
              <a:t>ε</a:t>
            </a:r>
            <a:r>
              <a:rPr lang="en-US" sz="2800" baseline="-25000" dirty="0" smtClean="0">
                <a:cs typeface="Times New Roman"/>
              </a:rPr>
              <a:t>2 </a:t>
            </a:r>
            <a:r>
              <a:rPr lang="en-US" sz="2800" dirty="0" smtClean="0">
                <a:cs typeface="Times New Roman"/>
              </a:rPr>
              <a:t>to</a:t>
            </a:r>
            <a:r>
              <a:rPr lang="en-US" sz="2800" baseline="-25000" dirty="0" smtClean="0">
                <a:cs typeface="Times New Roman"/>
              </a:rPr>
              <a:t> </a:t>
            </a:r>
            <a:r>
              <a:rPr lang="el-GR" sz="2800" dirty="0" smtClean="0">
                <a:cs typeface="Times New Roman"/>
              </a:rPr>
              <a:t>ε</a:t>
            </a:r>
            <a:r>
              <a:rPr lang="en-US" sz="2800" baseline="-25000" dirty="0" smtClean="0"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where they diffuse</a:t>
            </a:r>
          </a:p>
          <a:p>
            <a:pPr marL="0" indent="0">
              <a:buNone/>
            </a:pPr>
            <a:endParaRPr lang="en-US" sz="2800" dirty="0" smtClean="0">
              <a:cs typeface="Times New Roman"/>
            </a:endParaRPr>
          </a:p>
          <a:p>
            <a:r>
              <a:rPr lang="en-US" sz="2800" dirty="0" smtClean="0">
                <a:cs typeface="Times New Roman"/>
              </a:rPr>
              <a:t>Diffusion occurs through the breaking and reforming of single hydrogen bonds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0100" y="3909740"/>
            <a:ext cx="8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28401" y="4512369"/>
            <a:ext cx="8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43" y="6469028"/>
            <a:ext cx="5659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Bolton, K.; </a:t>
            </a:r>
            <a:r>
              <a:rPr lang="en-US" sz="1400" dirty="0" err="1"/>
              <a:t>Petterson</a:t>
            </a:r>
            <a:r>
              <a:rPr lang="en-US" sz="1400" dirty="0"/>
              <a:t>, J.B.C. </a:t>
            </a:r>
            <a:r>
              <a:rPr lang="en-US" sz="1400" i="1" dirty="0"/>
              <a:t>J. Phys. Chem.</a:t>
            </a:r>
            <a:r>
              <a:rPr lang="en-US" sz="1400" dirty="0"/>
              <a:t> </a:t>
            </a:r>
            <a:r>
              <a:rPr lang="en-US" sz="1400" b="1" dirty="0"/>
              <a:t>2000</a:t>
            </a:r>
            <a:r>
              <a:rPr lang="en-US" sz="1400" dirty="0"/>
              <a:t>, 104, 1590-1595 </a:t>
            </a:r>
          </a:p>
        </p:txBody>
      </p:sp>
    </p:spTree>
    <p:extLst>
      <p:ext uri="{BB962C8B-B14F-4D97-AF65-F5344CB8AC3E}">
        <p14:creationId xmlns:p14="http://schemas.microsoft.com/office/powerpoint/2010/main" val="41161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73" y="-201564"/>
            <a:ext cx="8465406" cy="246733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Our approach: To take a closer look at these sudden jumps to see if we can identify what is causing anisotropy.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11192" y="2035732"/>
            <a:ext cx="5837040" cy="4229220"/>
            <a:chOff x="-687437" y="1843091"/>
            <a:chExt cx="5837040" cy="4229220"/>
          </a:xfrm>
        </p:grpSpPr>
        <p:grpSp>
          <p:nvGrpSpPr>
            <p:cNvPr id="27" name="Group 26"/>
            <p:cNvGrpSpPr/>
            <p:nvPr/>
          </p:nvGrpSpPr>
          <p:grpSpPr>
            <a:xfrm>
              <a:off x="-687437" y="1843091"/>
              <a:ext cx="5837040" cy="4229220"/>
              <a:chOff x="-687437" y="1843091"/>
              <a:chExt cx="5837040" cy="422922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687437" y="1843091"/>
                <a:ext cx="5837040" cy="4229220"/>
                <a:chOff x="-687437" y="1843091"/>
                <a:chExt cx="5837040" cy="422922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89556" y="1843091"/>
                  <a:ext cx="4560047" cy="4229220"/>
                  <a:chOff x="589556" y="1843091"/>
                  <a:chExt cx="4560047" cy="4229220"/>
                </a:xfrm>
              </p:grpSpPr>
              <p:pic>
                <p:nvPicPr>
                  <p:cNvPr id="4" name="Picture 3" descr="slabXYsansaxes.tif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556" y="1843091"/>
                    <a:ext cx="4560047" cy="4229220"/>
                  </a:xfrm>
                  <a:prstGeom prst="rect">
                    <a:avLst/>
                  </a:prstGeom>
                </p:spPr>
              </p:pic>
              <p:cxnSp>
                <p:nvCxnSpPr>
                  <p:cNvPr id="20" name="Straight Arrow Connector 19"/>
                  <p:cNvCxnSpPr/>
                  <p:nvPr/>
                </p:nvCxnSpPr>
                <p:spPr>
                  <a:xfrm flipV="1">
                    <a:off x="1846686" y="1881215"/>
                    <a:ext cx="0" cy="300430"/>
                  </a:xfrm>
                  <a:prstGeom prst="straightConnector1">
                    <a:avLst/>
                  </a:prstGeom>
                  <a:ln>
                    <a:tailEnd type="arrow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27751" y="1843091"/>
                    <a:ext cx="17663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558ED5"/>
                        </a:solidFill>
                      </a:rPr>
                      <a:t>Z       5.4 nm</a:t>
                    </a:r>
                    <a:endParaRPr lang="en-US" sz="1600" dirty="0">
                      <a:solidFill>
                        <a:srgbClr val="558ED5"/>
                      </a:solidFill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-687437" y="2540055"/>
                  <a:ext cx="2893291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58ED5"/>
                      </a:solidFill>
                    </a:rPr>
                    <a:t>Y       5 nm</a:t>
                  </a:r>
                  <a:endParaRPr lang="en-US" sz="1600" dirty="0">
                    <a:solidFill>
                      <a:srgbClr val="558ED5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-74979" y="5089459"/>
                <a:ext cx="2436838" cy="838869"/>
                <a:chOff x="51549" y="5656518"/>
                <a:chExt cx="2436838" cy="83886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895070" y="6495387"/>
                  <a:ext cx="159331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51549" y="5656518"/>
                  <a:ext cx="1593317" cy="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TextBox 11"/>
            <p:cNvSpPr txBox="1"/>
            <p:nvPr/>
          </p:nvSpPr>
          <p:spPr>
            <a:xfrm>
              <a:off x="2465916" y="5724199"/>
              <a:ext cx="1629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        3.7 nm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7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XDensityCorrec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1" y="61571"/>
            <a:ext cx="5490603" cy="3297579"/>
          </a:xfrm>
          <a:prstGeom prst="rect">
            <a:avLst/>
          </a:prstGeom>
        </p:spPr>
      </p:pic>
      <p:pic>
        <p:nvPicPr>
          <p:cNvPr id="10" name="Picture 9" descr="ZDensityCorrec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1" y="3359150"/>
            <a:ext cx="5338870" cy="3206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913" y="470381"/>
            <a:ext cx="341061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Molecules in ε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have 1.5 fewer hydrogen bonds on average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Structural differences create different potential energy barriers for the molecule to overcome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2263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404191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Bolton-</a:t>
            </a:r>
            <a:r>
              <a:rPr lang="en-US" dirty="0" err="1" smtClean="0"/>
              <a:t>Pettersson</a:t>
            </a:r>
            <a:r>
              <a:rPr lang="en-US" dirty="0" smtClean="0"/>
              <a:t> Mechanism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Predicts most diffusion will occur in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 My hypothesis</a:t>
            </a:r>
            <a:endParaRPr lang="en-US" dirty="0"/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Predicts most anisotropy will occur in </a:t>
            </a: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1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551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Excel Worksheet</vt:lpstr>
      <vt:lpstr>Looking for the Mechanism of Anisotropic Surface Self-diffusion on Ice Crystals Using Molecular Dynamics</vt:lpstr>
      <vt:lpstr>Cirrus clouds are important for  climate because of their light-scattering properties.</vt:lpstr>
      <vt:lpstr>Cirrus clouds are comprised of faceted ice crystals. </vt:lpstr>
      <vt:lpstr>It is believed that the shape and texture of cirrus ice crystals depends on surface diffusivity. </vt:lpstr>
      <vt:lpstr>Molecular dynamics indicates that  surface diffusivity is anisotropic</vt:lpstr>
      <vt:lpstr>Bolton-Pettersson mechanism</vt:lpstr>
      <vt:lpstr>Our approach: To take a closer look at these sudden jumps to see if we can identify what is causing anisotropy.</vt:lpstr>
      <vt:lpstr>PowerPoint Presentation</vt:lpstr>
      <vt:lpstr>Hypotheses</vt:lpstr>
      <vt:lpstr>Results</vt:lpstr>
      <vt:lpstr>Results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Puget Sound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the Mechanism of Anisotropic Surface Self-diffusion on Ice Crystals Using Molecular Dynamics</dc:title>
  <dc:creator>Steve Neshyba</dc:creator>
  <cp:lastModifiedBy>Amrei Oswald</cp:lastModifiedBy>
  <cp:revision>50</cp:revision>
  <dcterms:created xsi:type="dcterms:W3CDTF">2012-10-04T23:23:04Z</dcterms:created>
  <dcterms:modified xsi:type="dcterms:W3CDTF">2012-10-26T17:09:07Z</dcterms:modified>
</cp:coreProperties>
</file>