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8404800" cy="438912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564" autoAdjust="0"/>
  </p:normalViewPr>
  <p:slideViewPr>
    <p:cSldViewPr snapToGrid="0" snapToObjects="1" showGuides="1">
      <p:cViewPr>
        <p:scale>
          <a:sx n="33" d="100"/>
          <a:sy n="33" d="100"/>
        </p:scale>
        <p:origin x="624" y="3600"/>
      </p:cViewPr>
      <p:guideLst>
        <p:guide orient="horz" pos="13823"/>
        <p:guide pos="1208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talia\Desktop\Poster%20Junk\Amazing%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talia\Desktop\Poster%20Junk\Amazing%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808164431277971"/>
          <c:y val="2.0405497652743344E-2"/>
          <c:w val="0.76886777118454763"/>
          <c:h val="0.78139018868308285"/>
        </c:manualLayout>
      </c:layout>
      <c:scatterChart>
        <c:scatterStyle val="lineMarker"/>
        <c:ser>
          <c:idx val="0"/>
          <c:order val="0"/>
          <c:tx>
            <c:v>D_x (tip4)</c:v>
          </c:tx>
          <c:spPr>
            <a:ln w="28575">
              <a:noFill/>
            </a:ln>
          </c:spPr>
          <c:marker>
            <c:symbol val="circle"/>
            <c:size val="22"/>
            <c:spPr>
              <a:noFill/>
            </c:spPr>
          </c:marker>
          <c:xVal>
            <c:numRef>
              <c:f>'Results!'!$F$53:$F$59</c:f>
              <c:numCache>
                <c:formatCode>General</c:formatCode>
                <c:ptCount val="7"/>
                <c:pt idx="0">
                  <c:v>5.2083333333333339</c:v>
                </c:pt>
                <c:pt idx="1">
                  <c:v>4.9504950495049505</c:v>
                </c:pt>
                <c:pt idx="2">
                  <c:v>4.7169811320754702</c:v>
                </c:pt>
                <c:pt idx="3">
                  <c:v>4.5045045045045047</c:v>
                </c:pt>
                <c:pt idx="4">
                  <c:v>4.3103448275862046</c:v>
                </c:pt>
                <c:pt idx="5">
                  <c:v>4.132231404958679</c:v>
                </c:pt>
                <c:pt idx="6">
                  <c:v>4</c:v>
                </c:pt>
              </c:numCache>
            </c:numRef>
          </c:xVal>
          <c:yVal>
            <c:numRef>
              <c:f>'Results!'!$H$53:$H$59</c:f>
              <c:numCache>
                <c:formatCode>General</c:formatCode>
                <c:ptCount val="7"/>
                <c:pt idx="0">
                  <c:v>-2.6301870249030244</c:v>
                </c:pt>
                <c:pt idx="1">
                  <c:v>-2.1075384395505488</c:v>
                </c:pt>
                <c:pt idx="2">
                  <c:v>-1.8034908881747527</c:v>
                </c:pt>
                <c:pt idx="3">
                  <c:v>-1.5941367956628418</c:v>
                </c:pt>
                <c:pt idx="4">
                  <c:v>-1.2285083792850986</c:v>
                </c:pt>
                <c:pt idx="5">
                  <c:v>-0.85094978823791523</c:v>
                </c:pt>
                <c:pt idx="6">
                  <c:v>-0.56310652025522501</c:v>
                </c:pt>
              </c:numCache>
            </c:numRef>
          </c:yVal>
        </c:ser>
        <c:ser>
          <c:idx val="1"/>
          <c:order val="1"/>
          <c:tx>
            <c:v>D_z (tip4)</c:v>
          </c:tx>
          <c:spPr>
            <a:ln w="28575">
              <a:noFill/>
            </a:ln>
          </c:spPr>
          <c:marker>
            <c:symbol val="x"/>
            <c:size val="22"/>
          </c:marker>
          <c:xVal>
            <c:numRef>
              <c:f>'Results!'!$F$53:$F$59</c:f>
              <c:numCache>
                <c:formatCode>General</c:formatCode>
                <c:ptCount val="7"/>
                <c:pt idx="0">
                  <c:v>5.2083333333333339</c:v>
                </c:pt>
                <c:pt idx="1">
                  <c:v>4.9504950495049505</c:v>
                </c:pt>
                <c:pt idx="2">
                  <c:v>4.7169811320754702</c:v>
                </c:pt>
                <c:pt idx="3">
                  <c:v>4.5045045045045047</c:v>
                </c:pt>
                <c:pt idx="4">
                  <c:v>4.3103448275862046</c:v>
                </c:pt>
                <c:pt idx="5">
                  <c:v>4.132231404958679</c:v>
                </c:pt>
                <c:pt idx="6">
                  <c:v>4</c:v>
                </c:pt>
              </c:numCache>
            </c:numRef>
          </c:xVal>
          <c:yVal>
            <c:numRef>
              <c:f>'Results!'!$J$53:$J$59</c:f>
              <c:numCache>
                <c:formatCode>General</c:formatCode>
                <c:ptCount val="7"/>
                <c:pt idx="0">
                  <c:v>-2.7431766932810002</c:v>
                </c:pt>
                <c:pt idx="1">
                  <c:v>-2.1893096847631095</c:v>
                </c:pt>
                <c:pt idx="2">
                  <c:v>-1.8699627794727491</c:v>
                </c:pt>
                <c:pt idx="3">
                  <c:v>-1.5628481375262206</c:v>
                </c:pt>
                <c:pt idx="4">
                  <c:v>-1.2372236111833104</c:v>
                </c:pt>
                <c:pt idx="5">
                  <c:v>-0.87145677062091664</c:v>
                </c:pt>
                <c:pt idx="6">
                  <c:v>-0.57076510782007617</c:v>
                </c:pt>
              </c:numCache>
            </c:numRef>
          </c:yVal>
        </c:ser>
        <c:ser>
          <c:idx val="2"/>
          <c:order val="2"/>
          <c:tx>
            <c:v>D_x (tip5)</c:v>
          </c:tx>
          <c:spPr>
            <a:ln w="28575">
              <a:noFill/>
            </a:ln>
          </c:spPr>
          <c:marker>
            <c:symbol val="triangle"/>
            <c:size val="21"/>
          </c:marker>
          <c:xVal>
            <c:numRef>
              <c:f>'Results!'!$F$63:$F$69</c:f>
              <c:numCache>
                <c:formatCode>General</c:formatCode>
                <c:ptCount val="7"/>
                <c:pt idx="0">
                  <c:v>4.7169811320754702</c:v>
                </c:pt>
                <c:pt idx="1">
                  <c:v>4.5045045045045047</c:v>
                </c:pt>
                <c:pt idx="2">
                  <c:v>4.3103448275862046</c:v>
                </c:pt>
                <c:pt idx="3">
                  <c:v>4.132231404958679</c:v>
                </c:pt>
                <c:pt idx="4">
                  <c:v>3.9682539682539679</c:v>
                </c:pt>
                <c:pt idx="5">
                  <c:v>3.8167938931297702</c:v>
                </c:pt>
                <c:pt idx="6">
                  <c:v>3.7037037037037042</c:v>
                </c:pt>
              </c:numCache>
            </c:numRef>
          </c:xVal>
          <c:yVal>
            <c:numRef>
              <c:f>'Results!'!$H$63:$H$69</c:f>
              <c:numCache>
                <c:formatCode>General</c:formatCode>
                <c:ptCount val="7"/>
                <c:pt idx="0">
                  <c:v>-2.4411314977832359</c:v>
                </c:pt>
                <c:pt idx="1">
                  <c:v>-1.703093502377317</c:v>
                </c:pt>
                <c:pt idx="2">
                  <c:v>-1.3134961945979924</c:v>
                </c:pt>
                <c:pt idx="3">
                  <c:v>-1.0551258560082988</c:v>
                </c:pt>
                <c:pt idx="4">
                  <c:v>-0.72188088871087974</c:v>
                </c:pt>
                <c:pt idx="5">
                  <c:v>-0.41911460831745739</c:v>
                </c:pt>
                <c:pt idx="6">
                  <c:v>-0.14195394395080679</c:v>
                </c:pt>
              </c:numCache>
            </c:numRef>
          </c:yVal>
        </c:ser>
        <c:ser>
          <c:idx val="3"/>
          <c:order val="3"/>
          <c:tx>
            <c:v>D_z (tip5)</c:v>
          </c:tx>
          <c:spPr>
            <a:ln w="28575">
              <a:noFill/>
            </a:ln>
            <a:effectLst>
              <a:outerShdw blurRad="50800" dist="50800" dir="5400000" sx="1000" sy="1000" algn="ctr" rotWithShape="0">
                <a:srgbClr val="000000">
                  <a:alpha val="43137"/>
                </a:srgbClr>
              </a:outerShdw>
            </a:effectLst>
          </c:spPr>
          <c:marker>
            <c:symbol val="star"/>
            <c:size val="22"/>
          </c:marker>
          <c:trendline>
            <c:trendlineType val="poly"/>
            <c:order val="2"/>
          </c:trendline>
          <c:xVal>
            <c:numRef>
              <c:f>'Results!'!$F$64:$F$69</c:f>
              <c:numCache>
                <c:formatCode>General</c:formatCode>
                <c:ptCount val="6"/>
                <c:pt idx="0">
                  <c:v>4.5045045045045047</c:v>
                </c:pt>
                <c:pt idx="1">
                  <c:v>4.3103448275862046</c:v>
                </c:pt>
                <c:pt idx="2">
                  <c:v>4.132231404958679</c:v>
                </c:pt>
                <c:pt idx="3">
                  <c:v>3.9682539682539679</c:v>
                </c:pt>
                <c:pt idx="4">
                  <c:v>3.8167938931297702</c:v>
                </c:pt>
                <c:pt idx="5">
                  <c:v>3.7037037037037042</c:v>
                </c:pt>
              </c:numCache>
            </c:numRef>
          </c:xVal>
          <c:yVal>
            <c:numRef>
              <c:f>'Results!'!$J$64:$J$69</c:f>
              <c:numCache>
                <c:formatCode>General</c:formatCode>
                <c:ptCount val="6"/>
                <c:pt idx="0">
                  <c:v>-1.7553751104646789</c:v>
                </c:pt>
                <c:pt idx="1">
                  <c:v>-1.3332573804901788</c:v>
                </c:pt>
                <c:pt idx="2">
                  <c:v>-1.0551258560082988</c:v>
                </c:pt>
                <c:pt idx="3">
                  <c:v>-0.7824502585763774</c:v>
                </c:pt>
                <c:pt idx="4">
                  <c:v>-0.42930556065072978</c:v>
                </c:pt>
                <c:pt idx="5">
                  <c:v>-0.13818348610959069</c:v>
                </c:pt>
              </c:numCache>
            </c:numRef>
          </c:yVal>
        </c:ser>
        <c:ser>
          <c:idx val="4"/>
          <c:order val="4"/>
          <c:tx>
            <c:v>D_xz (tip4)</c:v>
          </c:tx>
          <c:spPr>
            <a:ln w="28575">
              <a:noFill/>
            </a:ln>
          </c:spPr>
          <c:marker>
            <c:symbol val="none"/>
          </c:marker>
          <c:dPt>
            <c:idx val="1"/>
            <c:spPr>
              <a:ln>
                <a:noFill/>
              </a:ln>
            </c:spPr>
          </c:dPt>
          <c:trendline>
            <c:spPr>
              <a:ln>
                <a:prstDash val="lgDash"/>
              </a:ln>
            </c:spPr>
            <c:trendlineType val="poly"/>
            <c:order val="2"/>
          </c:trendline>
          <c:xVal>
            <c:numRef>
              <c:f>'Results!'!$F$53:$F$59</c:f>
              <c:numCache>
                <c:formatCode>General</c:formatCode>
                <c:ptCount val="7"/>
                <c:pt idx="0">
                  <c:v>5.2083333333333339</c:v>
                </c:pt>
                <c:pt idx="1">
                  <c:v>4.9504950495049505</c:v>
                </c:pt>
                <c:pt idx="2">
                  <c:v>4.7169811320754702</c:v>
                </c:pt>
                <c:pt idx="3">
                  <c:v>4.5045045045045047</c:v>
                </c:pt>
                <c:pt idx="4">
                  <c:v>4.3103448275862046</c:v>
                </c:pt>
                <c:pt idx="5">
                  <c:v>4.132231404958679</c:v>
                </c:pt>
                <c:pt idx="6">
                  <c:v>4</c:v>
                </c:pt>
              </c:numCache>
            </c:numRef>
          </c:xVal>
          <c:yVal>
            <c:numRef>
              <c:f>'Results!'!$Q$4:$Q$10</c:f>
              <c:numCache>
                <c:formatCode>0.00E+000</c:formatCode>
                <c:ptCount val="7"/>
                <c:pt idx="0">
                  <c:v>-2.6830176343200791</c:v>
                </c:pt>
                <c:pt idx="1">
                  <c:v>-2.1465023583478837</c:v>
                </c:pt>
                <c:pt idx="2">
                  <c:v>-1.835456323170322</c:v>
                </c:pt>
                <c:pt idx="3">
                  <c:v>-1.5782107543810788</c:v>
                </c:pt>
                <c:pt idx="4">
                  <c:v>-1.2328441339178198</c:v>
                </c:pt>
                <c:pt idx="5">
                  <c:v>-0.86108225058802912</c:v>
                </c:pt>
                <c:pt idx="6">
                  <c:v>-0.56691893228864565</c:v>
                </c:pt>
              </c:numCache>
            </c:numRef>
          </c:yVal>
        </c:ser>
        <c:ser>
          <c:idx val="5"/>
          <c:order val="5"/>
          <c:tx>
            <c:v>D_xz (tip5)</c:v>
          </c:tx>
          <c:spPr>
            <a:ln w="28575">
              <a:noFill/>
            </a:ln>
          </c:spPr>
          <c:marker>
            <c:symbol val="none"/>
          </c:marker>
          <c:xVal>
            <c:numRef>
              <c:f>'Results!'!$F$65:$F$69</c:f>
              <c:numCache>
                <c:formatCode>General</c:formatCode>
                <c:ptCount val="5"/>
                <c:pt idx="0">
                  <c:v>4.3103448275862046</c:v>
                </c:pt>
                <c:pt idx="1">
                  <c:v>4.132231404958679</c:v>
                </c:pt>
                <c:pt idx="2">
                  <c:v>3.9682539682539679</c:v>
                </c:pt>
                <c:pt idx="3">
                  <c:v>3.8167938931297702</c:v>
                </c:pt>
                <c:pt idx="4">
                  <c:v>3.7037037037037042</c:v>
                </c:pt>
              </c:numCache>
            </c:numRef>
          </c:xVal>
          <c:yVal>
            <c:numRef>
              <c:f>'Results!'!$Q$14:$Q$20</c:f>
              <c:numCache>
                <c:formatCode>0.00E+000</c:formatCode>
                <c:ptCount val="7"/>
                <c:pt idx="0">
                  <c:v>-2.5317045282376625</c:v>
                </c:pt>
                <c:pt idx="1">
                  <c:v>-1.7292343064209978</c:v>
                </c:pt>
                <c:pt idx="2">
                  <c:v>-1.3233767875440854</c:v>
                </c:pt>
                <c:pt idx="3">
                  <c:v>-1.0551258560082988</c:v>
                </c:pt>
                <c:pt idx="4">
                  <c:v>-0.75216557364362879</c:v>
                </c:pt>
                <c:pt idx="5">
                  <c:v>-0.42421008448409347</c:v>
                </c:pt>
                <c:pt idx="6">
                  <c:v>-0.14006871503019871</c:v>
                </c:pt>
              </c:numCache>
            </c:numRef>
          </c:yVal>
        </c:ser>
        <c:ser>
          <c:idx val="6"/>
          <c:order val="6"/>
          <c:tx>
            <c:v>delete</c:v>
          </c:tx>
          <c:spPr>
            <a:ln w="28575">
              <a:noFill/>
            </a:ln>
          </c:spPr>
          <c:marker>
            <c:symbol val="star"/>
            <c:size val="16"/>
          </c:marker>
          <c:xVal>
            <c:numRef>
              <c:f>'Results!'!$F$63</c:f>
              <c:numCache>
                <c:formatCode>General</c:formatCode>
                <c:ptCount val="1"/>
                <c:pt idx="0">
                  <c:v>4.7169811320754702</c:v>
                </c:pt>
              </c:numCache>
            </c:numRef>
          </c:xVal>
          <c:yVal>
            <c:numRef>
              <c:f>'Results!'!$J$63</c:f>
              <c:numCache>
                <c:formatCode>General</c:formatCode>
                <c:ptCount val="1"/>
                <c:pt idx="0">
                  <c:v>-2.622277558692089</c:v>
                </c:pt>
              </c:numCache>
            </c:numRef>
          </c:yVal>
        </c:ser>
        <c:axId val="74617984"/>
        <c:axId val="74619904"/>
      </c:scatterChart>
      <c:valAx>
        <c:axId val="74617984"/>
        <c:scaling>
          <c:orientation val="minMax"/>
          <c:max val="5.25"/>
          <c:min val="3.65"/>
        </c:scaling>
        <c:axPos val="b"/>
        <c:title>
          <c:tx>
            <c:rich>
              <a:bodyPr/>
              <a:lstStyle/>
              <a:p>
                <a:pPr>
                  <a:defRPr sz="3000"/>
                </a:pPr>
                <a:r>
                  <a:rPr lang="en-US" sz="3000" dirty="0" smtClean="0"/>
                  <a:t>1000/ </a:t>
                </a:r>
                <a:r>
                  <a:rPr lang="en-US" sz="3000" dirty="0"/>
                  <a:t>T(K)</a:t>
                </a:r>
              </a:p>
            </c:rich>
          </c:tx>
          <c:layout>
            <c:manualLayout>
              <c:xMode val="edge"/>
              <c:yMode val="edge"/>
              <c:x val="0.51360185409584636"/>
              <c:y val="0.81843153521003975"/>
            </c:manualLayout>
          </c:layout>
        </c:title>
        <c:numFmt formatCode="General" sourceLinked="1"/>
        <c:tickLblPos val="nextTo"/>
        <c:txPr>
          <a:bodyPr/>
          <a:lstStyle/>
          <a:p>
            <a:pPr>
              <a:defRPr sz="2500"/>
            </a:pPr>
            <a:endParaRPr lang="en-US"/>
          </a:p>
        </c:txPr>
        <c:crossAx val="74619904"/>
        <c:crosses val="autoZero"/>
        <c:crossBetween val="midCat"/>
      </c:valAx>
      <c:valAx>
        <c:axId val="74619904"/>
        <c:scaling>
          <c:orientation val="minMax"/>
        </c:scaling>
        <c:axPos val="l"/>
        <c:title>
          <c:tx>
            <c:rich>
              <a:bodyPr rot="-5400000" vert="horz"/>
              <a:lstStyle/>
              <a:p>
                <a:pPr>
                  <a:defRPr sz="3000"/>
                </a:pPr>
                <a:r>
                  <a:rPr lang="en-US" sz="2700" dirty="0"/>
                  <a:t>LOG(D*)</a:t>
                </a:r>
                <a:r>
                  <a:rPr lang="en-US" sz="2700" baseline="0" dirty="0"/>
                  <a:t>  </a:t>
                </a:r>
                <a:r>
                  <a:rPr lang="en-US" sz="2700" dirty="0"/>
                  <a:t>10^-5 cm^2/s</a:t>
                </a:r>
              </a:p>
            </c:rich>
          </c:tx>
          <c:layout>
            <c:manualLayout>
              <c:xMode val="edge"/>
              <c:yMode val="edge"/>
              <c:x val="3.2687442822590174E-2"/>
              <c:y val="0.20386399568944383"/>
            </c:manualLayout>
          </c:layout>
        </c:title>
        <c:numFmt formatCode="General" sourceLinked="0"/>
        <c:minorTickMark val="out"/>
        <c:tickLblPos val="nextTo"/>
        <c:spPr>
          <a:noFill/>
        </c:spPr>
        <c:txPr>
          <a:bodyPr/>
          <a:lstStyle/>
          <a:p>
            <a:pPr>
              <a:defRPr sz="2500"/>
            </a:pPr>
            <a:endParaRPr lang="en-US"/>
          </a:p>
        </c:txPr>
        <c:crossAx val="74617984"/>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17107718450352247"/>
          <c:y val="0.29004884882247967"/>
          <c:w val="0.27276232817479262"/>
          <c:h val="0.56308286435779697"/>
        </c:manualLayout>
      </c:layout>
      <c:txPr>
        <a:bodyPr/>
        <a:lstStyle/>
        <a:p>
          <a:pPr>
            <a:defRPr sz="2500"/>
          </a:pPr>
          <a:endParaRPr lang="en-US"/>
        </a:p>
      </c:txPr>
    </c:legend>
    <c:plotVisOnly val="1"/>
    <c:dispBlanksAs val="gap"/>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390983473440168"/>
          <c:y val="2.8252405949256338E-2"/>
          <c:w val="0.79963279385944963"/>
          <c:h val="0.67794364246135996"/>
        </c:manualLayout>
      </c:layout>
      <c:scatterChart>
        <c:scatterStyle val="smoothMarker"/>
        <c:ser>
          <c:idx val="0"/>
          <c:order val="0"/>
          <c:tx>
            <c:v>Tip4P2005</c:v>
          </c:tx>
          <c:spPr>
            <a:ln w="53975"/>
          </c:spPr>
          <c:marker>
            <c:spPr>
              <a:noFill/>
              <a:ln w="120650">
                <a:solidFill>
                  <a:srgbClr val="4F81BD">
                    <a:shade val="95000"/>
                    <a:satMod val="105000"/>
                  </a:srgbClr>
                </a:solidFill>
              </a:ln>
            </c:spPr>
          </c:marker>
          <c:xVal>
            <c:numRef>
              <c:f>'Results!'!$D$82:$D$88</c:f>
              <c:numCache>
                <c:formatCode>General</c:formatCode>
                <c:ptCount val="7"/>
                <c:pt idx="0">
                  <c:v>192</c:v>
                </c:pt>
                <c:pt idx="1">
                  <c:v>202</c:v>
                </c:pt>
                <c:pt idx="2">
                  <c:v>212</c:v>
                </c:pt>
                <c:pt idx="3">
                  <c:v>222</c:v>
                </c:pt>
                <c:pt idx="4">
                  <c:v>232</c:v>
                </c:pt>
                <c:pt idx="5">
                  <c:v>242</c:v>
                </c:pt>
                <c:pt idx="6">
                  <c:v>250</c:v>
                </c:pt>
              </c:numCache>
            </c:numRef>
          </c:xVal>
          <c:yVal>
            <c:numRef>
              <c:f>'Results!'!$G$82:$G$88</c:f>
              <c:numCache>
                <c:formatCode>General</c:formatCode>
                <c:ptCount val="7"/>
                <c:pt idx="0">
                  <c:v>20.232326850000003</c:v>
                </c:pt>
                <c:pt idx="1">
                  <c:v>20.642624807920793</c:v>
                </c:pt>
                <c:pt idx="2">
                  <c:v>21.014215411320759</c:v>
                </c:pt>
                <c:pt idx="3">
                  <c:v>21.352329383783786</c:v>
                </c:pt>
                <c:pt idx="4">
                  <c:v>21.661295600000003</c:v>
                </c:pt>
                <c:pt idx="5">
                  <c:v>21.94472741818182</c:v>
                </c:pt>
                <c:pt idx="6">
                  <c:v>22.155147200000002</c:v>
                </c:pt>
              </c:numCache>
            </c:numRef>
          </c:yVal>
          <c:smooth val="1"/>
        </c:ser>
        <c:ser>
          <c:idx val="1"/>
          <c:order val="1"/>
          <c:tx>
            <c:v>Tip5PEW</c:v>
          </c:tx>
          <c:spPr>
            <a:ln w="53975" cap="flat" cmpd="sng" algn="ctr">
              <a:solidFill>
                <a:schemeClr val="dk1"/>
              </a:solidFill>
              <a:prstDash val="dash"/>
            </a:ln>
            <a:effectLst/>
          </c:spPr>
          <c:marker>
            <c:spPr>
              <a:noFill/>
              <a:ln w="79375" cap="flat" cmpd="sng" algn="ctr">
                <a:solidFill>
                  <a:schemeClr val="dk1"/>
                </a:solidFill>
                <a:prstDash val="solid"/>
              </a:ln>
              <a:effectLst/>
            </c:spPr>
          </c:marker>
          <c:xVal>
            <c:numRef>
              <c:f>'Results!'!$D$93:$D$99</c:f>
              <c:numCache>
                <c:formatCode>General</c:formatCode>
                <c:ptCount val="7"/>
                <c:pt idx="0">
                  <c:v>212</c:v>
                </c:pt>
                <c:pt idx="1">
                  <c:v>222</c:v>
                </c:pt>
                <c:pt idx="2">
                  <c:v>232</c:v>
                </c:pt>
                <c:pt idx="3">
                  <c:v>242</c:v>
                </c:pt>
                <c:pt idx="4">
                  <c:v>252</c:v>
                </c:pt>
                <c:pt idx="5">
                  <c:v>262</c:v>
                </c:pt>
                <c:pt idx="6">
                  <c:v>270</c:v>
                </c:pt>
              </c:numCache>
            </c:numRef>
          </c:xVal>
          <c:yVal>
            <c:numRef>
              <c:f>'Results!'!$G$93:$G$99</c:f>
              <c:numCache>
                <c:formatCode>General</c:formatCode>
                <c:ptCount val="7"/>
                <c:pt idx="0">
                  <c:v>27.267786596226419</c:v>
                </c:pt>
                <c:pt idx="1">
                  <c:v>27.941541398198201</c:v>
                </c:pt>
                <c:pt idx="2">
                  <c:v>28.557213889655177</c:v>
                </c:pt>
                <c:pt idx="3">
                  <c:v>29.122004357024792</c:v>
                </c:pt>
                <c:pt idx="4">
                  <c:v>29.641970184126986</c:v>
                </c:pt>
                <c:pt idx="5">
                  <c:v>30.122243963358784</c:v>
                </c:pt>
                <c:pt idx="6">
                  <c:v>30.480848385185183</c:v>
                </c:pt>
              </c:numCache>
            </c:numRef>
          </c:yVal>
          <c:smooth val="1"/>
        </c:ser>
        <c:axId val="79320192"/>
        <c:axId val="79399936"/>
      </c:scatterChart>
      <c:valAx>
        <c:axId val="79320192"/>
        <c:scaling>
          <c:orientation val="minMax"/>
          <c:max val="272"/>
          <c:min val="191"/>
        </c:scaling>
        <c:axPos val="b"/>
        <c:title>
          <c:tx>
            <c:rich>
              <a:bodyPr/>
              <a:lstStyle/>
              <a:p>
                <a:pPr>
                  <a:defRPr sz="2800"/>
                </a:pPr>
                <a:r>
                  <a:rPr lang="en-US" sz="2800" dirty="0" smtClean="0"/>
                  <a:t>1000/T(K</a:t>
                </a:r>
                <a:r>
                  <a:rPr lang="en-US" sz="2800" dirty="0"/>
                  <a:t>)</a:t>
                </a:r>
              </a:p>
            </c:rich>
          </c:tx>
          <c:layout>
            <c:manualLayout>
              <c:xMode val="edge"/>
              <c:yMode val="edge"/>
              <c:x val="0.50437054042564933"/>
              <c:y val="0.8886437236870941"/>
            </c:manualLayout>
          </c:layout>
        </c:title>
        <c:numFmt formatCode="General" sourceLinked="1"/>
        <c:tickLblPos val="nextTo"/>
        <c:txPr>
          <a:bodyPr/>
          <a:lstStyle/>
          <a:p>
            <a:pPr>
              <a:defRPr sz="2800"/>
            </a:pPr>
            <a:endParaRPr lang="en-US"/>
          </a:p>
        </c:txPr>
        <c:crossAx val="79399936"/>
        <c:crosses val="autoZero"/>
        <c:crossBetween val="midCat"/>
      </c:valAx>
      <c:valAx>
        <c:axId val="79399936"/>
        <c:scaling>
          <c:orientation val="minMax"/>
          <c:max val="31"/>
          <c:min val="19"/>
        </c:scaling>
        <c:axPos val="l"/>
        <c:title>
          <c:tx>
            <c:rich>
              <a:bodyPr rot="-5400000" vert="horz"/>
              <a:lstStyle/>
              <a:p>
                <a:pPr>
                  <a:defRPr sz="2800"/>
                </a:pPr>
                <a:r>
                  <a:rPr lang="en-US" sz="2800" dirty="0"/>
                  <a:t>Activation Energy (</a:t>
                </a:r>
                <a:r>
                  <a:rPr lang="en-US" sz="2800" dirty="0" err="1"/>
                  <a:t>xz</a:t>
                </a:r>
                <a:r>
                  <a:rPr lang="en-US" sz="2800" dirty="0"/>
                  <a:t>)
(KJ/mole)</a:t>
                </a:r>
              </a:p>
            </c:rich>
          </c:tx>
          <c:layout>
            <c:manualLayout>
              <c:xMode val="edge"/>
              <c:yMode val="edge"/>
              <c:x val="0"/>
              <c:y val="2.356059490502135E-2"/>
            </c:manualLayout>
          </c:layout>
        </c:title>
        <c:numFmt formatCode="General" sourceLinked="1"/>
        <c:tickLblPos val="nextTo"/>
        <c:txPr>
          <a:bodyPr/>
          <a:lstStyle/>
          <a:p>
            <a:pPr>
              <a:defRPr sz="2800"/>
            </a:pPr>
            <a:endParaRPr lang="en-US"/>
          </a:p>
        </c:txPr>
        <c:crossAx val="79320192"/>
        <c:crosses val="autoZero"/>
        <c:crossBetween val="midCat"/>
      </c:valAx>
    </c:plotArea>
    <c:legend>
      <c:legendPos val="r"/>
      <c:layout>
        <c:manualLayout>
          <c:xMode val="edge"/>
          <c:yMode val="edge"/>
          <c:x val="0.7589926296854792"/>
          <c:y val="0.17283087736548025"/>
          <c:w val="0.21944786348210935"/>
          <c:h val="0.27592517655952703"/>
        </c:manualLayout>
      </c:layout>
      <c:txPr>
        <a:bodyPr/>
        <a:lstStyle/>
        <a:p>
          <a:pPr>
            <a:defRPr sz="2800" baseline="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3"/>
            <a:ext cx="3264408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19551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57867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2" y="11247124"/>
            <a:ext cx="41478516"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14488" y="11247124"/>
            <a:ext cx="123795474"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73550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95367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8204163"/>
            <a:ext cx="3264408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8602967"/>
            <a:ext cx="3264408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13859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14487" y="65542164"/>
            <a:ext cx="82636995"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91562" y="65542164"/>
            <a:ext cx="82636995"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409816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757683"/>
            <a:ext cx="3456432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9824724"/>
            <a:ext cx="16968789"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1920240" y="13919201"/>
            <a:ext cx="16968789"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9824724"/>
            <a:ext cx="16975455"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19509107" y="13919201"/>
            <a:ext cx="16975455"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19379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212597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419240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747520"/>
            <a:ext cx="12634914"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5015210" y="1747524"/>
            <a:ext cx="2146935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9184644"/>
            <a:ext cx="12634914"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401889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30723841"/>
            <a:ext cx="2304288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7527609" y="3921760"/>
            <a:ext cx="2304288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7527609" y="34350964"/>
            <a:ext cx="2304288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1FFBF-1DCC-B240-BCE7-5F4401139163}"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84295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10241283"/>
            <a:ext cx="3456432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40680643"/>
            <a:ext cx="896112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4F71FFBF-1DCC-B240-BCE7-5F4401139163}" type="datetimeFigureOut">
              <a:rPr lang="en-US" smtClean="0"/>
              <a:pPr/>
              <a:t>10/24/2012</a:t>
            </a:fld>
            <a:endParaRPr lang="en-US"/>
          </a:p>
        </p:txBody>
      </p:sp>
      <p:sp>
        <p:nvSpPr>
          <p:cNvPr id="5" name="Footer Placeholder 4"/>
          <p:cNvSpPr>
            <a:spLocks noGrp="1"/>
          </p:cNvSpPr>
          <p:nvPr>
            <p:ph type="ftr" sz="quarter" idx="3"/>
          </p:nvPr>
        </p:nvSpPr>
        <p:spPr>
          <a:xfrm>
            <a:off x="13121640" y="40680643"/>
            <a:ext cx="1216152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40680643"/>
            <a:ext cx="896112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ADE5EBDA-BBE8-1B47-8F98-80CC67688859}" type="slidenum">
              <a:rPr lang="en-US" smtClean="0"/>
              <a:pPr/>
              <a:t>‹#›</a:t>
            </a:fld>
            <a:endParaRPr lang="en-US"/>
          </a:p>
        </p:txBody>
      </p:sp>
    </p:spTree>
    <p:extLst>
      <p:ext uri="{BB962C8B-B14F-4D97-AF65-F5344CB8AC3E}">
        <p14:creationId xmlns:p14="http://schemas.microsoft.com/office/powerpoint/2010/main" xmlns="" val="3635579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chart" Target="../charts/chart2.xml"/><Relationship Id="rId2" Type="http://schemas.openxmlformats.org/officeDocument/2006/relationships/slideLayout" Target="../slideLayouts/slideLayout1.xml"/><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1.xml"/><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817311" y="-962597"/>
            <a:ext cx="36833835" cy="5748338"/>
          </a:xfrm>
        </p:spPr>
        <p:txBody>
          <a:bodyPr/>
          <a:lstStyle/>
          <a:p>
            <a:pPr eaLnBrk="1" hangingPunct="1"/>
            <a:r>
              <a:rPr lang="en-US" sz="8800" dirty="0" smtClean="0">
                <a:latin typeface="Helvetica"/>
                <a:ea typeface="Osaka" charset="0"/>
                <a:cs typeface="Helvetica"/>
              </a:rPr>
              <a:t>Anisotropic Diffusivity of the Prismatic surface of ice is model Independent</a:t>
            </a:r>
            <a:endParaRPr lang="en-US" sz="8800" dirty="0">
              <a:latin typeface="Helvetica"/>
              <a:ea typeface="Osaka" charset="0"/>
              <a:cs typeface="Helvetica"/>
            </a:endParaRPr>
          </a:p>
        </p:txBody>
      </p:sp>
      <p:sp>
        <p:nvSpPr>
          <p:cNvPr id="13" name="Text Box 24"/>
          <p:cNvSpPr txBox="1">
            <a:spLocks noChangeArrowheads="1"/>
          </p:cNvSpPr>
          <p:nvPr/>
        </p:nvSpPr>
        <p:spPr bwMode="auto">
          <a:xfrm>
            <a:off x="2341201" y="3513221"/>
            <a:ext cx="33595627" cy="250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3200">
                <a:solidFill>
                  <a:schemeClr val="tx1"/>
                </a:solidFill>
                <a:latin typeface="Book Antiqua" charset="0"/>
                <a:ea typeface="ＭＳ Ｐゴシック" charset="0"/>
                <a:cs typeface="ＭＳ Ｐゴシック" charset="0"/>
              </a:defRPr>
            </a:lvl1pPr>
            <a:lvl2pPr marL="742950" indent="-285750" eaLnBrk="0" hangingPunct="0">
              <a:defRPr sz="3200">
                <a:solidFill>
                  <a:schemeClr val="tx1"/>
                </a:solidFill>
                <a:latin typeface="Book Antiqua" charset="0"/>
                <a:ea typeface="ＭＳ Ｐゴシック" charset="0"/>
              </a:defRPr>
            </a:lvl2pPr>
            <a:lvl3pPr marL="1143000" indent="-228600" eaLnBrk="0" hangingPunct="0">
              <a:defRPr sz="3200">
                <a:solidFill>
                  <a:schemeClr val="tx1"/>
                </a:solidFill>
                <a:latin typeface="Book Antiqua" charset="0"/>
                <a:ea typeface="ＭＳ Ｐゴシック" charset="0"/>
              </a:defRPr>
            </a:lvl3pPr>
            <a:lvl4pPr marL="1600200" indent="-228600" eaLnBrk="0" hangingPunct="0">
              <a:defRPr sz="3200">
                <a:solidFill>
                  <a:schemeClr val="tx1"/>
                </a:solidFill>
                <a:latin typeface="Book Antiqua" charset="0"/>
                <a:ea typeface="ＭＳ Ｐゴシック" charset="0"/>
              </a:defRPr>
            </a:lvl4pPr>
            <a:lvl5pPr marL="2057400" indent="-228600" eaLnBrk="0" hangingPunct="0">
              <a:defRPr sz="3200">
                <a:solidFill>
                  <a:schemeClr val="tx1"/>
                </a:solidFill>
                <a:latin typeface="Book Antiqua" charset="0"/>
                <a:ea typeface="ＭＳ Ｐゴシック" charset="0"/>
              </a:defRPr>
            </a:lvl5pPr>
            <a:lvl6pPr marL="2514600" indent="-228600" eaLnBrk="0" fontAlgn="base" hangingPunct="0">
              <a:spcBef>
                <a:spcPct val="0"/>
              </a:spcBef>
              <a:spcAft>
                <a:spcPct val="0"/>
              </a:spcAft>
              <a:defRPr sz="3200">
                <a:solidFill>
                  <a:schemeClr val="tx1"/>
                </a:solidFill>
                <a:latin typeface="Book Antiqua" charset="0"/>
                <a:ea typeface="ＭＳ Ｐゴシック" charset="0"/>
              </a:defRPr>
            </a:lvl6pPr>
            <a:lvl7pPr marL="2971800" indent="-228600" eaLnBrk="0" fontAlgn="base" hangingPunct="0">
              <a:spcBef>
                <a:spcPct val="0"/>
              </a:spcBef>
              <a:spcAft>
                <a:spcPct val="0"/>
              </a:spcAft>
              <a:defRPr sz="3200">
                <a:solidFill>
                  <a:schemeClr val="tx1"/>
                </a:solidFill>
                <a:latin typeface="Book Antiqua" charset="0"/>
                <a:ea typeface="ＭＳ Ｐゴシック" charset="0"/>
              </a:defRPr>
            </a:lvl7pPr>
            <a:lvl8pPr marL="3429000" indent="-228600" eaLnBrk="0" fontAlgn="base" hangingPunct="0">
              <a:spcBef>
                <a:spcPct val="0"/>
              </a:spcBef>
              <a:spcAft>
                <a:spcPct val="0"/>
              </a:spcAft>
              <a:defRPr sz="3200">
                <a:solidFill>
                  <a:schemeClr val="tx1"/>
                </a:solidFill>
                <a:latin typeface="Book Antiqua" charset="0"/>
                <a:ea typeface="ＭＳ Ｐゴシック" charset="0"/>
              </a:defRPr>
            </a:lvl8pPr>
            <a:lvl9pPr marL="3886200" indent="-228600" eaLnBrk="0" fontAlgn="base" hangingPunct="0">
              <a:spcBef>
                <a:spcPct val="0"/>
              </a:spcBef>
              <a:spcAft>
                <a:spcPct val="0"/>
              </a:spcAft>
              <a:defRPr sz="3200">
                <a:solidFill>
                  <a:schemeClr val="tx1"/>
                </a:solidFill>
                <a:latin typeface="Book Antiqua" charset="0"/>
                <a:ea typeface="ＭＳ Ｐゴシック" charset="0"/>
              </a:defRPr>
            </a:lvl9pPr>
          </a:lstStyle>
          <a:p>
            <a:pPr algn="ctr">
              <a:spcBef>
                <a:spcPct val="50000"/>
              </a:spcBef>
              <a:buFont typeface="Times" charset="0"/>
              <a:buNone/>
            </a:pPr>
            <a:r>
              <a:rPr lang="en-US" sz="6000" b="1" dirty="0" smtClean="0">
                <a:latin typeface="Helvetica"/>
                <a:ea typeface="Osaka" charset="0"/>
                <a:cs typeface="Helvetica"/>
              </a:rPr>
              <a:t>Natalie Bowens</a:t>
            </a:r>
            <a:r>
              <a:rPr lang="en-US" sz="6000" b="1" baseline="30000" dirty="0" smtClean="0">
                <a:latin typeface="Helvetica"/>
                <a:ea typeface="Osaka" charset="0"/>
                <a:cs typeface="Helvetica"/>
              </a:rPr>
              <a:t>1</a:t>
            </a:r>
            <a:r>
              <a:rPr lang="en-US" sz="6000" b="1" dirty="0">
                <a:latin typeface="Helvetica"/>
                <a:ea typeface="Osaka" charset="0"/>
                <a:cs typeface="Helvetica"/>
              </a:rPr>
              <a:t>, Ivan Gladich</a:t>
            </a:r>
            <a:r>
              <a:rPr lang="en-US" sz="6000" b="1" baseline="30000" dirty="0">
                <a:latin typeface="Helvetica"/>
                <a:ea typeface="Osaka" charset="0"/>
                <a:cs typeface="Helvetica"/>
              </a:rPr>
              <a:t>2</a:t>
            </a:r>
            <a:r>
              <a:rPr lang="en-US" sz="6000" b="1" dirty="0" smtClean="0">
                <a:latin typeface="Helvetica"/>
                <a:ea typeface="Osaka" charset="0"/>
                <a:cs typeface="Helvetica"/>
              </a:rPr>
              <a:t>, </a:t>
            </a:r>
            <a:r>
              <a:rPr lang="en-US" sz="6000" b="1" dirty="0" err="1" smtClean="0">
                <a:latin typeface="Helvetica"/>
                <a:ea typeface="Osaka" charset="0"/>
                <a:cs typeface="Helvetica"/>
              </a:rPr>
              <a:t>Amrei</a:t>
            </a:r>
            <a:r>
              <a:rPr lang="en-US" sz="6000" b="1" dirty="0" smtClean="0">
                <a:latin typeface="Helvetica"/>
                <a:ea typeface="Osaka" charset="0"/>
                <a:cs typeface="Helvetica"/>
              </a:rPr>
              <a:t> Oswald</a:t>
            </a:r>
            <a:r>
              <a:rPr lang="en-US" sz="6000" b="1" baseline="30000" dirty="0" smtClean="0">
                <a:latin typeface="Helvetica"/>
                <a:ea typeface="Osaka" charset="0"/>
                <a:cs typeface="Helvetica"/>
              </a:rPr>
              <a:t>1</a:t>
            </a:r>
            <a:r>
              <a:rPr lang="en-US" sz="6000" b="1" dirty="0" smtClean="0">
                <a:latin typeface="Helvetica"/>
                <a:ea typeface="Osaka" charset="0"/>
                <a:cs typeface="Helvetica"/>
              </a:rPr>
              <a:t>,</a:t>
            </a:r>
            <a:r>
              <a:rPr lang="en-US" sz="6000" b="1" baseline="30000" dirty="0" smtClean="0">
                <a:latin typeface="Helvetica"/>
                <a:ea typeface="Osaka" charset="0"/>
                <a:cs typeface="Helvetica"/>
              </a:rPr>
              <a:t> </a:t>
            </a:r>
            <a:r>
              <a:rPr lang="en-US" sz="6000" b="1" dirty="0">
                <a:latin typeface="Helvetica"/>
                <a:ea typeface="Osaka" charset="0"/>
                <a:cs typeface="Helvetica"/>
              </a:rPr>
              <a:t>Steven Neshyba</a:t>
            </a:r>
            <a:r>
              <a:rPr lang="en-US" sz="6000" b="1" baseline="30000" dirty="0">
                <a:latin typeface="Helvetica"/>
                <a:ea typeface="Osaka" charset="0"/>
                <a:cs typeface="Helvetica"/>
              </a:rPr>
              <a:t>1</a:t>
            </a:r>
            <a:r>
              <a:rPr lang="en-US" sz="6000" b="1" dirty="0">
                <a:latin typeface="Helvetica"/>
                <a:ea typeface="Osaka" charset="0"/>
                <a:cs typeface="Helvetica"/>
              </a:rPr>
              <a:t>, and Martina Roeselova</a:t>
            </a:r>
            <a:r>
              <a:rPr lang="en-US" sz="6000" b="1" baseline="30000" dirty="0">
                <a:latin typeface="Helvetica"/>
                <a:ea typeface="Osaka" charset="0"/>
                <a:cs typeface="Helvetica"/>
              </a:rPr>
              <a:t>2</a:t>
            </a:r>
            <a:endParaRPr lang="en-US" sz="4800" dirty="0">
              <a:latin typeface="Helvetica"/>
              <a:ea typeface="Osaka" charset="0"/>
              <a:cs typeface="Helvetica"/>
            </a:endParaRPr>
          </a:p>
          <a:p>
            <a:pPr algn="ctr">
              <a:lnSpc>
                <a:spcPct val="110000"/>
              </a:lnSpc>
            </a:pPr>
            <a:r>
              <a:rPr lang="en-US" sz="6000" baseline="30000" dirty="0">
                <a:latin typeface="Helvetica"/>
                <a:ea typeface="Osaka" charset="0"/>
                <a:cs typeface="Helvetica"/>
              </a:rPr>
              <a:t>1</a:t>
            </a:r>
            <a:r>
              <a:rPr lang="en-US" sz="4400" dirty="0">
                <a:latin typeface="Helvetica"/>
                <a:ea typeface="Osaka" charset="0"/>
                <a:cs typeface="Helvetica"/>
              </a:rPr>
              <a:t>University of Puget Sound, Tacoma, WA</a:t>
            </a:r>
          </a:p>
          <a:p>
            <a:pPr algn="ctr">
              <a:lnSpc>
                <a:spcPct val="110000"/>
              </a:lnSpc>
            </a:pPr>
            <a:r>
              <a:rPr lang="en-US" sz="6000" baseline="30000" dirty="0">
                <a:latin typeface="Helvetica"/>
                <a:ea typeface="Osaka" charset="0"/>
                <a:cs typeface="Helvetica"/>
              </a:rPr>
              <a:t>2</a:t>
            </a:r>
            <a:r>
              <a:rPr lang="en-US" sz="4400" dirty="0">
                <a:latin typeface="Helvetica"/>
                <a:ea typeface="Osaka" charset="0"/>
                <a:cs typeface="Helvetica"/>
              </a:rPr>
              <a:t>Institute of Organic Chemistry and Biochemistry, Prague, Czech Republic</a:t>
            </a:r>
            <a:r>
              <a:rPr lang="en-US" sz="4400" dirty="0" smtClean="0">
                <a:latin typeface="Helvetica"/>
                <a:ea typeface="Osaka" charset="0"/>
                <a:cs typeface="Helvetica"/>
              </a:rPr>
              <a:t>.</a:t>
            </a:r>
          </a:p>
        </p:txBody>
      </p:sp>
      <p:graphicFrame>
        <p:nvGraphicFramePr>
          <p:cNvPr id="41" name="Object 40"/>
          <p:cNvGraphicFramePr>
            <a:graphicFrameLocks noChangeAspect="1"/>
          </p:cNvGraphicFramePr>
          <p:nvPr>
            <p:extLst>
              <p:ext uri="{D42A27DB-BD31-4B8C-83A1-F6EECF244321}">
                <p14:modId xmlns:p14="http://schemas.microsoft.com/office/powerpoint/2010/main" xmlns="" val="227673855"/>
              </p:ext>
            </p:extLst>
          </p:nvPr>
        </p:nvGraphicFramePr>
        <p:xfrm>
          <a:off x="10433302" y="47334859"/>
          <a:ext cx="1767676" cy="1525059"/>
        </p:xfrm>
        <a:graphic>
          <a:graphicData uri="http://schemas.openxmlformats.org/presentationml/2006/ole">
            <p:oleObj spid="_x0000_s1251" name="Equation" r:id="rId3" imgW="530280" imgH="420480" progId="Equation.3">
              <p:embed/>
            </p:oleObj>
          </a:graphicData>
        </a:graphic>
      </p:graphicFrame>
      <p:sp>
        <p:nvSpPr>
          <p:cNvPr id="10" name="Text Box 14"/>
          <p:cNvSpPr txBox="1">
            <a:spLocks noChangeArrowheads="1"/>
          </p:cNvSpPr>
          <p:nvPr/>
        </p:nvSpPr>
        <p:spPr bwMode="auto">
          <a:xfrm>
            <a:off x="15999332" y="7012499"/>
            <a:ext cx="21602700" cy="36118800"/>
          </a:xfrm>
          <a:prstGeom prst="rect">
            <a:avLst/>
          </a:prstGeom>
          <a:noFill/>
          <a:ln w="9525">
            <a:solidFill>
              <a:srgbClr val="333399"/>
            </a:solidFill>
            <a:miter lim="800000"/>
            <a:headEnd/>
            <a:tailEnd/>
          </a:ln>
          <a:effectLst/>
        </p:spPr>
        <p:txBody>
          <a:bodyPr lIns="457200" tIns="228600" rIns="457200" bIns="228600">
            <a:spAutoFit/>
          </a:bodyPr>
          <a:lstStyle>
            <a:lvl1pPr marL="1143000" indent="-1143000" algn="ctr" eaLnBrk="0" hangingPunct="0">
              <a:spcBef>
                <a:spcPct val="50000"/>
              </a:spcBef>
              <a:buFont typeface="Times" charset="0"/>
              <a:buChar char="•"/>
              <a:defRPr sz="3200">
                <a:solidFill>
                  <a:schemeClr val="tx1"/>
                </a:solidFill>
                <a:latin typeface="Book Antiqua" charset="0"/>
                <a:ea typeface="Osaka" charset="0"/>
                <a:cs typeface="Osaka" charset="0"/>
              </a:defRPr>
            </a:lvl1pPr>
            <a:lvl2pPr marL="37931725" indent="-37474525" algn="ctr" eaLnBrk="0" hangingPunct="0">
              <a:spcBef>
                <a:spcPct val="50000"/>
              </a:spcBef>
              <a:buFont typeface="Times" charset="0"/>
              <a:buChar char="•"/>
              <a:defRPr sz="3200">
                <a:solidFill>
                  <a:schemeClr val="tx1"/>
                </a:solidFill>
                <a:latin typeface="Book Antiqua" charset="0"/>
                <a:ea typeface="Osaka" charset="0"/>
                <a:cs typeface="Osaka" charset="0"/>
              </a:defRPr>
            </a:lvl2pPr>
            <a:lvl3pPr eaLnBrk="0" hangingPunct="0">
              <a:spcBef>
                <a:spcPct val="50000"/>
              </a:spcBef>
              <a:defRPr sz="3200">
                <a:solidFill>
                  <a:schemeClr val="tx1"/>
                </a:solidFill>
                <a:latin typeface="Book Antiqua" charset="0"/>
                <a:ea typeface="Osaka" charset="0"/>
                <a:cs typeface="Osaka" charset="0"/>
              </a:defRPr>
            </a:lvl3pPr>
            <a:lvl4pPr eaLnBrk="0" hangingPunct="0">
              <a:spcBef>
                <a:spcPct val="50000"/>
              </a:spcBef>
              <a:defRPr sz="3200">
                <a:solidFill>
                  <a:schemeClr val="tx1"/>
                </a:solidFill>
                <a:latin typeface="Book Antiqua" charset="0"/>
                <a:ea typeface="Osaka" charset="0"/>
                <a:cs typeface="Osaka" charset="0"/>
              </a:defRPr>
            </a:lvl4pPr>
            <a:lvl5pPr eaLnBrk="0" hangingPunct="0">
              <a:spcBef>
                <a:spcPct val="50000"/>
              </a:spcBef>
              <a:defRPr sz="3200">
                <a:solidFill>
                  <a:schemeClr val="tx1"/>
                </a:solidFill>
                <a:latin typeface="Book Antiqua" charset="0"/>
                <a:ea typeface="Osaka" charset="0"/>
                <a:cs typeface="Osaka" charset="0"/>
              </a:defRPr>
            </a:lvl5pPr>
            <a:lvl6pPr marL="457200" eaLnBrk="0" fontAlgn="base" hangingPunct="0">
              <a:spcBef>
                <a:spcPct val="50000"/>
              </a:spcBef>
              <a:spcAft>
                <a:spcPct val="0"/>
              </a:spcAft>
              <a:defRPr sz="3200">
                <a:solidFill>
                  <a:schemeClr val="tx1"/>
                </a:solidFill>
                <a:latin typeface="Book Antiqua" charset="0"/>
                <a:ea typeface="Osaka" charset="0"/>
                <a:cs typeface="Osaka" charset="0"/>
              </a:defRPr>
            </a:lvl6pPr>
            <a:lvl7pPr marL="914400" eaLnBrk="0" fontAlgn="base" hangingPunct="0">
              <a:spcBef>
                <a:spcPct val="50000"/>
              </a:spcBef>
              <a:spcAft>
                <a:spcPct val="0"/>
              </a:spcAft>
              <a:defRPr sz="3200">
                <a:solidFill>
                  <a:schemeClr val="tx1"/>
                </a:solidFill>
                <a:latin typeface="Book Antiqua" charset="0"/>
                <a:ea typeface="Osaka" charset="0"/>
                <a:cs typeface="Osaka" charset="0"/>
              </a:defRPr>
            </a:lvl7pPr>
            <a:lvl8pPr marL="1371600" eaLnBrk="0" fontAlgn="base" hangingPunct="0">
              <a:spcBef>
                <a:spcPct val="50000"/>
              </a:spcBef>
              <a:spcAft>
                <a:spcPct val="0"/>
              </a:spcAft>
              <a:defRPr sz="3200">
                <a:solidFill>
                  <a:schemeClr val="tx1"/>
                </a:solidFill>
                <a:latin typeface="Book Antiqua" charset="0"/>
                <a:ea typeface="Osaka" charset="0"/>
                <a:cs typeface="Osaka" charset="0"/>
              </a:defRPr>
            </a:lvl8pPr>
            <a:lvl9pPr marL="1828800" eaLnBrk="0" fontAlgn="base" hangingPunct="0">
              <a:spcBef>
                <a:spcPct val="50000"/>
              </a:spcBef>
              <a:spcAft>
                <a:spcPct val="0"/>
              </a:spcAft>
              <a:defRPr sz="3200">
                <a:solidFill>
                  <a:schemeClr val="tx1"/>
                </a:solidFill>
                <a:latin typeface="Book Antiqua" charset="0"/>
                <a:ea typeface="Osaka" charset="0"/>
                <a:cs typeface="Osaka" charset="0"/>
              </a:defRPr>
            </a:lvl9pPr>
          </a:lstStyle>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r>
              <a:rPr lang="en-US" dirty="0">
                <a:latin typeface="Times New Roman" charset="0"/>
              </a:rPr>
              <a:t> </a:t>
            </a: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p:txBody>
      </p:sp>
      <p:sp>
        <p:nvSpPr>
          <p:cNvPr id="9" name="Text Box 14"/>
          <p:cNvSpPr txBox="1">
            <a:spLocks noChangeArrowheads="1"/>
          </p:cNvSpPr>
          <p:nvPr/>
        </p:nvSpPr>
        <p:spPr bwMode="auto">
          <a:xfrm>
            <a:off x="806371" y="7012499"/>
            <a:ext cx="14401800" cy="36118800"/>
          </a:xfrm>
          <a:prstGeom prst="rect">
            <a:avLst/>
          </a:prstGeom>
          <a:noFill/>
          <a:ln w="9525">
            <a:solidFill>
              <a:srgbClr val="333399"/>
            </a:solidFill>
            <a:miter lim="800000"/>
            <a:headEnd/>
            <a:tailEnd/>
          </a:ln>
          <a:effectLst/>
        </p:spPr>
        <p:txBody>
          <a:bodyPr lIns="457200" tIns="228600" rIns="457200" bIns="228600">
            <a:spAutoFit/>
          </a:bodyPr>
          <a:lstStyle>
            <a:lvl1pPr marL="1143000" indent="-1143000" algn="ctr" eaLnBrk="0" hangingPunct="0">
              <a:spcBef>
                <a:spcPct val="50000"/>
              </a:spcBef>
              <a:buFont typeface="Times" charset="0"/>
              <a:buChar char="•"/>
              <a:defRPr sz="3200">
                <a:solidFill>
                  <a:schemeClr val="tx1"/>
                </a:solidFill>
                <a:latin typeface="Book Antiqua" charset="0"/>
                <a:ea typeface="Osaka" charset="0"/>
                <a:cs typeface="Osaka" charset="0"/>
              </a:defRPr>
            </a:lvl1pPr>
            <a:lvl2pPr marL="37931725" indent="-37474525" algn="ctr" eaLnBrk="0" hangingPunct="0">
              <a:spcBef>
                <a:spcPct val="50000"/>
              </a:spcBef>
              <a:buFont typeface="Times" charset="0"/>
              <a:buChar char="•"/>
              <a:defRPr sz="3200">
                <a:solidFill>
                  <a:schemeClr val="tx1"/>
                </a:solidFill>
                <a:latin typeface="Book Antiqua" charset="0"/>
                <a:ea typeface="Osaka" charset="0"/>
                <a:cs typeface="Osaka" charset="0"/>
              </a:defRPr>
            </a:lvl2pPr>
            <a:lvl3pPr eaLnBrk="0" hangingPunct="0">
              <a:spcBef>
                <a:spcPct val="50000"/>
              </a:spcBef>
              <a:defRPr sz="3200">
                <a:solidFill>
                  <a:schemeClr val="tx1"/>
                </a:solidFill>
                <a:latin typeface="Book Antiqua" charset="0"/>
                <a:ea typeface="Osaka" charset="0"/>
                <a:cs typeface="Osaka" charset="0"/>
              </a:defRPr>
            </a:lvl3pPr>
            <a:lvl4pPr eaLnBrk="0" hangingPunct="0">
              <a:spcBef>
                <a:spcPct val="50000"/>
              </a:spcBef>
              <a:defRPr sz="3200">
                <a:solidFill>
                  <a:schemeClr val="tx1"/>
                </a:solidFill>
                <a:latin typeface="Book Antiqua" charset="0"/>
                <a:ea typeface="Osaka" charset="0"/>
                <a:cs typeface="Osaka" charset="0"/>
              </a:defRPr>
            </a:lvl4pPr>
            <a:lvl5pPr eaLnBrk="0" hangingPunct="0">
              <a:spcBef>
                <a:spcPct val="50000"/>
              </a:spcBef>
              <a:defRPr sz="3200">
                <a:solidFill>
                  <a:schemeClr val="tx1"/>
                </a:solidFill>
                <a:latin typeface="Book Antiqua" charset="0"/>
                <a:ea typeface="Osaka" charset="0"/>
                <a:cs typeface="Osaka" charset="0"/>
              </a:defRPr>
            </a:lvl5pPr>
            <a:lvl6pPr marL="457200" eaLnBrk="0" fontAlgn="base" hangingPunct="0">
              <a:spcBef>
                <a:spcPct val="50000"/>
              </a:spcBef>
              <a:spcAft>
                <a:spcPct val="0"/>
              </a:spcAft>
              <a:defRPr sz="3200">
                <a:solidFill>
                  <a:schemeClr val="tx1"/>
                </a:solidFill>
                <a:latin typeface="Book Antiqua" charset="0"/>
                <a:ea typeface="Osaka" charset="0"/>
                <a:cs typeface="Osaka" charset="0"/>
              </a:defRPr>
            </a:lvl6pPr>
            <a:lvl7pPr marL="914400" eaLnBrk="0" fontAlgn="base" hangingPunct="0">
              <a:spcBef>
                <a:spcPct val="50000"/>
              </a:spcBef>
              <a:spcAft>
                <a:spcPct val="0"/>
              </a:spcAft>
              <a:defRPr sz="3200">
                <a:solidFill>
                  <a:schemeClr val="tx1"/>
                </a:solidFill>
                <a:latin typeface="Book Antiqua" charset="0"/>
                <a:ea typeface="Osaka" charset="0"/>
                <a:cs typeface="Osaka" charset="0"/>
              </a:defRPr>
            </a:lvl7pPr>
            <a:lvl8pPr marL="1371600" eaLnBrk="0" fontAlgn="base" hangingPunct="0">
              <a:spcBef>
                <a:spcPct val="50000"/>
              </a:spcBef>
              <a:spcAft>
                <a:spcPct val="0"/>
              </a:spcAft>
              <a:defRPr sz="3200">
                <a:solidFill>
                  <a:schemeClr val="tx1"/>
                </a:solidFill>
                <a:latin typeface="Book Antiqua" charset="0"/>
                <a:ea typeface="Osaka" charset="0"/>
                <a:cs typeface="Osaka" charset="0"/>
              </a:defRPr>
            </a:lvl8pPr>
            <a:lvl9pPr marL="1828800" eaLnBrk="0" fontAlgn="base" hangingPunct="0">
              <a:spcBef>
                <a:spcPct val="50000"/>
              </a:spcBef>
              <a:spcAft>
                <a:spcPct val="0"/>
              </a:spcAft>
              <a:defRPr sz="3200">
                <a:solidFill>
                  <a:schemeClr val="tx1"/>
                </a:solidFill>
                <a:latin typeface="Book Antiqua" charset="0"/>
                <a:ea typeface="Osaka" charset="0"/>
                <a:cs typeface="Osaka" charset="0"/>
              </a:defRPr>
            </a:lvl9pPr>
          </a:lstStyle>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r>
              <a:rPr lang="en-US" dirty="0">
                <a:latin typeface="Times New Roman" charset="0"/>
              </a:rPr>
              <a:t> </a:t>
            </a: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a:p>
            <a:pPr algn="l">
              <a:spcBef>
                <a:spcPct val="0"/>
              </a:spcBef>
              <a:buFont typeface="Times" charset="0"/>
              <a:buNone/>
            </a:pPr>
            <a:endParaRPr lang="en-US" dirty="0">
              <a:latin typeface="Times New Roman" charset="0"/>
            </a:endParaRPr>
          </a:p>
        </p:txBody>
      </p:sp>
      <p:sp>
        <p:nvSpPr>
          <p:cNvPr id="125" name="TextBox 124"/>
          <p:cNvSpPr txBox="1"/>
          <p:nvPr/>
        </p:nvSpPr>
        <p:spPr>
          <a:xfrm>
            <a:off x="849880" y="8277726"/>
            <a:ext cx="14347351" cy="3816429"/>
          </a:xfrm>
          <a:prstGeom prst="rect">
            <a:avLst/>
          </a:prstGeom>
          <a:noFill/>
        </p:spPr>
        <p:txBody>
          <a:bodyPr wrap="square" rtlCol="0">
            <a:spAutoFit/>
          </a:bodyPr>
          <a:lstStyle/>
          <a:p>
            <a:pPr algn="just"/>
            <a:r>
              <a:rPr lang="en-US" sz="3000" dirty="0" smtClean="0">
                <a:latin typeface="Helvetica" pitchFamily="34" charset="0"/>
                <a:cs typeface="Helvetica" pitchFamily="34" charset="0"/>
              </a:rPr>
              <a:t>     Cirrus clouds are important modulators of earth's climate by reflecting and absorbing solar radiation</a:t>
            </a:r>
            <a:r>
              <a:rPr lang="en-US" sz="1400" dirty="0" smtClean="0">
                <a:latin typeface="Helvetica" pitchFamily="34" charset="0"/>
                <a:cs typeface="Helvetica" pitchFamily="34" charset="0"/>
              </a:rPr>
              <a:t>7</a:t>
            </a:r>
            <a:r>
              <a:rPr lang="en-US" sz="3000" dirty="0" smtClean="0">
                <a:latin typeface="Helvetica" pitchFamily="34" charset="0"/>
                <a:cs typeface="Helvetica" pitchFamily="34" charset="0"/>
              </a:rPr>
              <a:t>. These </a:t>
            </a:r>
            <a:r>
              <a:rPr lang="en-US" sz="3000" dirty="0" err="1" smtClean="0">
                <a:latin typeface="Helvetica" pitchFamily="34" charset="0"/>
                <a:cs typeface="Helvetica" pitchFamily="34" charset="0"/>
              </a:rPr>
              <a:t>radiative</a:t>
            </a:r>
            <a:r>
              <a:rPr lang="en-US" sz="3000" dirty="0" smtClean="0">
                <a:latin typeface="Helvetica" pitchFamily="34" charset="0"/>
                <a:cs typeface="Helvetica" pitchFamily="34" charset="0"/>
              </a:rPr>
              <a:t> properties are strongly influenced by surface self-diffusion of adsorbed water molecules taking place at the ice-air interface</a:t>
            </a:r>
            <a:r>
              <a:rPr lang="en-US" sz="1400" dirty="0" smtClean="0">
                <a:latin typeface="Helvetica" pitchFamily="34" charset="0"/>
                <a:cs typeface="Helvetica" pitchFamily="34" charset="0"/>
              </a:rPr>
              <a:t>7</a:t>
            </a:r>
            <a:r>
              <a:rPr lang="en-US" sz="3000" dirty="0" smtClean="0">
                <a:latin typeface="Helvetica" pitchFamily="34" charset="0"/>
                <a:cs typeface="Helvetica" pitchFamily="34" charset="0"/>
              </a:rPr>
              <a:t>. A direct effect is the influence of surface self-diffusion on surface roughness, which normally leads to increased cloud reflectivity. An indirect effect is the influence of surface diffusion on the evolution of ice crystal shape itself, which can lead to either increased or decreased cloud reflectivity, depending on the shape</a:t>
            </a:r>
            <a:r>
              <a:rPr lang="en-US" sz="1400" dirty="0" smtClean="0">
                <a:latin typeface="Helvetica" pitchFamily="34" charset="0"/>
                <a:cs typeface="Helvetica" pitchFamily="34" charset="0"/>
              </a:rPr>
              <a:t>3</a:t>
            </a:r>
            <a:r>
              <a:rPr lang="en-US" sz="3000" dirty="0" smtClean="0">
                <a:latin typeface="Helvetica" pitchFamily="34" charset="0"/>
                <a:cs typeface="Helvetica" pitchFamily="34" charset="0"/>
              </a:rPr>
              <a:t>. </a:t>
            </a:r>
            <a:endParaRPr lang="en-US" sz="3000" dirty="0">
              <a:latin typeface="Helvetica" pitchFamily="34" charset="0"/>
              <a:cs typeface="Helvetica" pitchFamily="34" charset="0"/>
            </a:endParaRPr>
          </a:p>
        </p:txBody>
      </p:sp>
      <p:grpSp>
        <p:nvGrpSpPr>
          <p:cNvPr id="103" name="Group 102"/>
          <p:cNvGrpSpPr/>
          <p:nvPr/>
        </p:nvGrpSpPr>
        <p:grpSpPr>
          <a:xfrm>
            <a:off x="834945" y="16539751"/>
            <a:ext cx="14401800" cy="1229618"/>
            <a:chOff x="834945" y="16539751"/>
            <a:chExt cx="14401800" cy="1229618"/>
          </a:xfrm>
        </p:grpSpPr>
        <p:cxnSp>
          <p:nvCxnSpPr>
            <p:cNvPr id="131" name="Straight Connector 130"/>
            <p:cNvCxnSpPr/>
            <p:nvPr/>
          </p:nvCxnSpPr>
          <p:spPr>
            <a:xfrm>
              <a:off x="845885" y="16539751"/>
              <a:ext cx="1439086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834945" y="17769369"/>
              <a:ext cx="1439086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1186814" y="16676643"/>
              <a:ext cx="12195306" cy="1015663"/>
            </a:xfrm>
            <a:prstGeom prst="rect">
              <a:avLst/>
            </a:prstGeom>
            <a:noFill/>
          </p:spPr>
          <p:txBody>
            <a:bodyPr wrap="square" rtlCol="0">
              <a:spAutoFit/>
            </a:bodyPr>
            <a:lstStyle/>
            <a:p>
              <a:r>
                <a:rPr lang="en-US" sz="6000" b="1" dirty="0" smtClean="0">
                  <a:latin typeface="Helvetica"/>
                  <a:cs typeface="Helvetica"/>
                </a:rPr>
                <a:t>2. Alternative Models of Ice</a:t>
              </a:r>
              <a:endParaRPr lang="en-US" sz="6000" b="1" dirty="0">
                <a:latin typeface="Helvetica"/>
                <a:cs typeface="Helvetica"/>
              </a:endParaRPr>
            </a:p>
          </p:txBody>
        </p:sp>
      </p:grpSp>
      <p:grpSp>
        <p:nvGrpSpPr>
          <p:cNvPr id="102" name="Group 101"/>
          <p:cNvGrpSpPr/>
          <p:nvPr/>
        </p:nvGrpSpPr>
        <p:grpSpPr>
          <a:xfrm>
            <a:off x="806371" y="7120226"/>
            <a:ext cx="14390860" cy="1157309"/>
            <a:chOff x="806371" y="7120226"/>
            <a:chExt cx="14390860" cy="1157309"/>
          </a:xfrm>
        </p:grpSpPr>
        <p:sp>
          <p:nvSpPr>
            <p:cNvPr id="14" name="TextBox 13"/>
            <p:cNvSpPr txBox="1"/>
            <p:nvPr/>
          </p:nvSpPr>
          <p:spPr>
            <a:xfrm>
              <a:off x="1005840" y="7120226"/>
              <a:ext cx="8720970" cy="1015663"/>
            </a:xfrm>
            <a:prstGeom prst="rect">
              <a:avLst/>
            </a:prstGeom>
            <a:noFill/>
          </p:spPr>
          <p:txBody>
            <a:bodyPr wrap="square" rtlCol="0">
              <a:spAutoFit/>
            </a:bodyPr>
            <a:lstStyle/>
            <a:p>
              <a:r>
                <a:rPr lang="en-US" sz="6000" b="1" dirty="0" smtClean="0">
                  <a:latin typeface="Helvetica"/>
                  <a:cs typeface="Helvetica"/>
                </a:rPr>
                <a:t>1. Introduction</a:t>
              </a:r>
              <a:endParaRPr lang="en-US" sz="6000" b="1" dirty="0">
                <a:latin typeface="Helvetica"/>
                <a:cs typeface="Helvetica"/>
              </a:endParaRPr>
            </a:p>
          </p:txBody>
        </p:sp>
        <p:cxnSp>
          <p:nvCxnSpPr>
            <p:cNvPr id="135" name="Straight Connector 134"/>
            <p:cNvCxnSpPr/>
            <p:nvPr/>
          </p:nvCxnSpPr>
          <p:spPr>
            <a:xfrm>
              <a:off x="806371" y="8277535"/>
              <a:ext cx="1439086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818349" y="32489066"/>
            <a:ext cx="14401800" cy="1151937"/>
            <a:chOff x="834945" y="37463516"/>
            <a:chExt cx="14401800" cy="1151937"/>
          </a:xfrm>
        </p:grpSpPr>
        <p:cxnSp>
          <p:nvCxnSpPr>
            <p:cNvPr id="143" name="Straight Connector 142"/>
            <p:cNvCxnSpPr/>
            <p:nvPr/>
          </p:nvCxnSpPr>
          <p:spPr>
            <a:xfrm>
              <a:off x="834945" y="37463516"/>
              <a:ext cx="1439086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845885" y="38615453"/>
              <a:ext cx="1439086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1339214" y="37579485"/>
              <a:ext cx="12195306" cy="1015663"/>
            </a:xfrm>
            <a:prstGeom prst="rect">
              <a:avLst/>
            </a:prstGeom>
            <a:noFill/>
          </p:spPr>
          <p:txBody>
            <a:bodyPr wrap="square" rtlCol="0">
              <a:spAutoFit/>
            </a:bodyPr>
            <a:lstStyle/>
            <a:p>
              <a:r>
                <a:rPr lang="en-US" sz="6000" b="1" dirty="0" smtClean="0">
                  <a:latin typeface="Helvetica"/>
                  <a:cs typeface="Helvetica"/>
                </a:rPr>
                <a:t>3. Computational Detail</a:t>
              </a:r>
              <a:endParaRPr lang="en-US" sz="6000" b="1" dirty="0">
                <a:latin typeface="Helvetica"/>
                <a:cs typeface="Helvetica"/>
              </a:endParaRPr>
            </a:p>
          </p:txBody>
        </p:sp>
      </p:grpSp>
      <p:grpSp>
        <p:nvGrpSpPr>
          <p:cNvPr id="101" name="Group 100"/>
          <p:cNvGrpSpPr/>
          <p:nvPr/>
        </p:nvGrpSpPr>
        <p:grpSpPr>
          <a:xfrm>
            <a:off x="15999332" y="7168352"/>
            <a:ext cx="21602700" cy="1109183"/>
            <a:chOff x="15999332" y="7168352"/>
            <a:chExt cx="21602700" cy="1109183"/>
          </a:xfrm>
        </p:grpSpPr>
        <p:cxnSp>
          <p:nvCxnSpPr>
            <p:cNvPr id="150" name="Straight Connector 149"/>
            <p:cNvCxnSpPr/>
            <p:nvPr/>
          </p:nvCxnSpPr>
          <p:spPr>
            <a:xfrm>
              <a:off x="15999332" y="8277535"/>
              <a:ext cx="216027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16238685" y="7168352"/>
              <a:ext cx="13053645" cy="1015663"/>
            </a:xfrm>
            <a:prstGeom prst="rect">
              <a:avLst/>
            </a:prstGeom>
            <a:noFill/>
          </p:spPr>
          <p:txBody>
            <a:bodyPr wrap="square" rtlCol="0">
              <a:spAutoFit/>
            </a:bodyPr>
            <a:lstStyle/>
            <a:p>
              <a:r>
                <a:rPr lang="en-US" sz="6000" b="1" dirty="0" smtClean="0">
                  <a:latin typeface="Helvetica"/>
                  <a:cs typeface="Helvetica"/>
                </a:rPr>
                <a:t>4. Temperature Dependent Results</a:t>
              </a:r>
              <a:endParaRPr lang="en-US" sz="6000" b="1" dirty="0">
                <a:latin typeface="Helvetica"/>
                <a:cs typeface="Helvetica"/>
              </a:endParaRPr>
            </a:p>
          </p:txBody>
        </p:sp>
      </p:grpSp>
      <p:graphicFrame>
        <p:nvGraphicFramePr>
          <p:cNvPr id="157" name="Table 156"/>
          <p:cNvGraphicFramePr>
            <a:graphicFrameLocks noGrp="1"/>
          </p:cNvGraphicFramePr>
          <p:nvPr/>
        </p:nvGraphicFramePr>
        <p:xfrm>
          <a:off x="16026063" y="8277727"/>
          <a:ext cx="21512464" cy="1682668"/>
        </p:xfrm>
        <a:graphic>
          <a:graphicData uri="http://schemas.openxmlformats.org/drawingml/2006/table">
            <a:tbl>
              <a:tblPr>
                <a:effectLst>
                  <a:outerShdw blurRad="50800" dist="50800" dir="5400000" algn="ctr" rotWithShape="0">
                    <a:srgbClr val="000000">
                      <a:alpha val="0"/>
                    </a:srgbClr>
                  </a:outerShdw>
                </a:effectLst>
              </a:tblPr>
              <a:tblGrid>
                <a:gridCol w="208280"/>
                <a:gridCol w="10652092"/>
                <a:gridCol w="10652092"/>
              </a:tblGrid>
              <a:tr h="338637">
                <a:tc>
                  <a:txBody>
                    <a:bodyPr/>
                    <a:lstStyle/>
                    <a:p>
                      <a:pPr algn="ctr"/>
                      <a:endParaRPr lang="en-US" sz="5400" b="1" dirty="0">
                        <a:latin typeface="Helvetica" pitchFamily="34" charset="0"/>
                        <a:cs typeface="Helvetica" pitchFamily="34" charset="0"/>
                      </a:endParaRPr>
                    </a:p>
                  </a:txBody>
                  <a:tcPr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400" b="1" dirty="0" smtClean="0">
                          <a:latin typeface="Helvetica" pitchFamily="34" charset="0"/>
                          <a:cs typeface="Helvetica" pitchFamily="34" charset="0"/>
                        </a:rPr>
                        <a:t>Tip4P/</a:t>
                      </a:r>
                      <a:r>
                        <a:rPr lang="en-US" sz="5400" b="1" baseline="0" dirty="0" smtClean="0">
                          <a:latin typeface="Helvetica" pitchFamily="34" charset="0"/>
                          <a:cs typeface="Helvetica" pitchFamily="34" charset="0"/>
                        </a:rPr>
                        <a:t> 2005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400" b="1" dirty="0" smtClean="0">
                          <a:latin typeface="Helvetica" pitchFamily="34" charset="0"/>
                          <a:cs typeface="Helvetica" pitchFamily="34" charset="0"/>
                        </a:rPr>
                        <a:t>Tip5P</a:t>
                      </a:r>
                      <a:r>
                        <a:rPr lang="en-US" sz="5400" b="1" baseline="0" dirty="0" smtClean="0">
                          <a:latin typeface="Helvetica" pitchFamily="34" charset="0"/>
                          <a:cs typeface="Helvetica" pitchFamily="34" charset="0"/>
                        </a:rPr>
                        <a:t>-EW</a:t>
                      </a:r>
                      <a:endParaRPr lang="en-US" sz="5400" b="1" dirty="0">
                        <a:latin typeface="Helvetica" pitchFamily="34" charset="0"/>
                        <a:cs typeface="Helvetica" pitchFamily="34" charset="0"/>
                      </a:endParaRPr>
                    </a:p>
                  </a:txBody>
                  <a:tcPr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8268">
                <a:tc>
                  <a:txBody>
                    <a:bodyPr/>
                    <a:lstStyle/>
                    <a:p>
                      <a:pPr algn="l"/>
                      <a:endParaRPr lang="en-US" sz="4000" dirty="0" smtClean="0">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l"/>
                      <a:endParaRPr lang="en-US" sz="4000" dirty="0" smtClean="0">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4000" dirty="0" smtClean="0">
                        <a:latin typeface="Helvetica" pitchFamily="34" charset="0"/>
                        <a:cs typeface="Helvetica"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00" name="Group 99"/>
          <p:cNvGrpSpPr/>
          <p:nvPr/>
        </p:nvGrpSpPr>
        <p:grpSpPr>
          <a:xfrm>
            <a:off x="15999332" y="22545830"/>
            <a:ext cx="21602700" cy="1346980"/>
            <a:chOff x="15999332" y="22449577"/>
            <a:chExt cx="21602700" cy="1346980"/>
          </a:xfrm>
        </p:grpSpPr>
        <p:cxnSp>
          <p:nvCxnSpPr>
            <p:cNvPr id="153" name="Straight Connector 152"/>
            <p:cNvCxnSpPr/>
            <p:nvPr/>
          </p:nvCxnSpPr>
          <p:spPr>
            <a:xfrm>
              <a:off x="15999332" y="22449577"/>
              <a:ext cx="216027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15999332" y="23796557"/>
              <a:ext cx="216027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6338884" y="22635917"/>
              <a:ext cx="19202400" cy="1015663"/>
            </a:xfrm>
            <a:prstGeom prst="rect">
              <a:avLst/>
            </a:prstGeom>
          </p:spPr>
          <p:txBody>
            <a:bodyPr>
              <a:spAutoFit/>
            </a:bodyPr>
            <a:lstStyle/>
            <a:p>
              <a:r>
                <a:rPr lang="en-US" sz="6000" b="1" dirty="0" smtClean="0">
                  <a:latin typeface="Helvetica"/>
                  <a:cs typeface="Helvetica"/>
                </a:rPr>
                <a:t>5. Arrhenius Analysis</a:t>
              </a:r>
              <a:endParaRPr lang="en-US" sz="6000" b="1" dirty="0">
                <a:latin typeface="Helvetica"/>
                <a:cs typeface="Helvetica"/>
              </a:endParaRPr>
            </a:p>
          </p:txBody>
        </p:sp>
      </p:grpSp>
      <p:grpSp>
        <p:nvGrpSpPr>
          <p:cNvPr id="99" name="Group 98"/>
          <p:cNvGrpSpPr/>
          <p:nvPr/>
        </p:nvGrpSpPr>
        <p:grpSpPr>
          <a:xfrm>
            <a:off x="16007354" y="31815576"/>
            <a:ext cx="21602700" cy="1346980"/>
            <a:chOff x="16007353" y="30783451"/>
            <a:chExt cx="21602700" cy="1346980"/>
          </a:xfrm>
        </p:grpSpPr>
        <p:cxnSp>
          <p:nvCxnSpPr>
            <p:cNvPr id="91" name="Straight Connector 90"/>
            <p:cNvCxnSpPr/>
            <p:nvPr/>
          </p:nvCxnSpPr>
          <p:spPr>
            <a:xfrm>
              <a:off x="16007353" y="30783451"/>
              <a:ext cx="216027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16007353" y="32130431"/>
              <a:ext cx="216027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16346905" y="30969791"/>
              <a:ext cx="19202400" cy="1015663"/>
            </a:xfrm>
            <a:prstGeom prst="rect">
              <a:avLst/>
            </a:prstGeom>
          </p:spPr>
          <p:txBody>
            <a:bodyPr>
              <a:spAutoFit/>
            </a:bodyPr>
            <a:lstStyle/>
            <a:p>
              <a:r>
                <a:rPr lang="en-US" sz="6000" b="1" dirty="0" smtClean="0">
                  <a:latin typeface="Helvetica"/>
                  <a:cs typeface="Helvetica"/>
                </a:rPr>
                <a:t>6. Conclusions</a:t>
              </a:r>
              <a:endParaRPr lang="en-US" sz="6000" b="1" dirty="0">
                <a:latin typeface="Helvetica"/>
                <a:cs typeface="Helvetica"/>
              </a:endParaRPr>
            </a:p>
          </p:txBody>
        </p:sp>
      </p:grpSp>
      <p:grpSp>
        <p:nvGrpSpPr>
          <p:cNvPr id="98" name="Group 97"/>
          <p:cNvGrpSpPr/>
          <p:nvPr/>
        </p:nvGrpSpPr>
        <p:grpSpPr>
          <a:xfrm>
            <a:off x="16007354" y="35836715"/>
            <a:ext cx="21602700" cy="1346980"/>
            <a:chOff x="15959227" y="38772420"/>
            <a:chExt cx="21602700" cy="1346980"/>
          </a:xfrm>
        </p:grpSpPr>
        <p:cxnSp>
          <p:nvCxnSpPr>
            <p:cNvPr id="94" name="Straight Connector 93"/>
            <p:cNvCxnSpPr/>
            <p:nvPr/>
          </p:nvCxnSpPr>
          <p:spPr>
            <a:xfrm>
              <a:off x="15959227" y="38772420"/>
              <a:ext cx="216027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5959227" y="40119400"/>
              <a:ext cx="2160270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p:cNvSpPr/>
            <p:nvPr/>
          </p:nvSpPr>
          <p:spPr>
            <a:xfrm>
              <a:off x="16298779" y="38958760"/>
              <a:ext cx="19202400" cy="1015663"/>
            </a:xfrm>
            <a:prstGeom prst="rect">
              <a:avLst/>
            </a:prstGeom>
          </p:spPr>
          <p:txBody>
            <a:bodyPr>
              <a:spAutoFit/>
            </a:bodyPr>
            <a:lstStyle/>
            <a:p>
              <a:r>
                <a:rPr lang="en-US" sz="6000" b="1" dirty="0" smtClean="0">
                  <a:latin typeface="Helvetica"/>
                  <a:cs typeface="Helvetica"/>
                </a:rPr>
                <a:t>5. References</a:t>
              </a:r>
              <a:endParaRPr lang="en-US" sz="6000" b="1" dirty="0">
                <a:latin typeface="Helvetica"/>
                <a:cs typeface="Helvetica"/>
              </a:endParaRPr>
            </a:p>
          </p:txBody>
        </p:sp>
      </p:grpSp>
      <p:sp>
        <p:nvSpPr>
          <p:cNvPr id="97" name="TextBox 96"/>
          <p:cNvSpPr txBox="1"/>
          <p:nvPr/>
        </p:nvSpPr>
        <p:spPr>
          <a:xfrm>
            <a:off x="4547938" y="43506189"/>
            <a:ext cx="21223705" cy="2062103"/>
          </a:xfrm>
          <a:prstGeom prst="rect">
            <a:avLst/>
          </a:prstGeom>
          <a:noFill/>
        </p:spPr>
        <p:txBody>
          <a:bodyPr wrap="square" numCol="2" rtlCol="0">
            <a:spAutoFit/>
          </a:bodyPr>
          <a:lstStyle/>
          <a:p>
            <a:pPr marL="514350" indent="-514350">
              <a:buAutoNum type="arabicPeriod"/>
            </a:pPr>
            <a:r>
              <a:rPr lang="en-US" sz="3200" dirty="0" smtClean="0">
                <a:latin typeface="Helvetica" pitchFamily="34" charset="0"/>
                <a:cs typeface="Helvetica" pitchFamily="34" charset="0"/>
              </a:rPr>
              <a:t>Gladich et al</a:t>
            </a:r>
          </a:p>
          <a:p>
            <a:pPr marL="514350" indent="-514350">
              <a:buAutoNum type="arabicPeriod"/>
            </a:pPr>
            <a:r>
              <a:rPr lang="en-US" sz="3200" dirty="0" smtClean="0">
                <a:latin typeface="Helvetica" pitchFamily="34" charset="0"/>
                <a:cs typeface="Helvetica" pitchFamily="34" charset="0"/>
              </a:rPr>
              <a:t>Stephens et al. (cloud climate)</a:t>
            </a:r>
          </a:p>
          <a:p>
            <a:pPr marL="514350" indent="-514350">
              <a:buAutoNum type="arabicPeriod"/>
            </a:pPr>
            <a:r>
              <a:rPr lang="en-US" sz="3200" dirty="0" err="1" smtClean="0">
                <a:latin typeface="Helvetica" pitchFamily="34" charset="0"/>
                <a:cs typeface="Helvetica" pitchFamily="34" charset="0"/>
              </a:rPr>
              <a:t>Pfalse</a:t>
            </a:r>
            <a:r>
              <a:rPr lang="en-US" sz="3200" dirty="0" smtClean="0">
                <a:latin typeface="Helvetica" pitchFamily="34" charset="0"/>
                <a:cs typeface="Helvetica" pitchFamily="34" charset="0"/>
              </a:rPr>
              <a:t>(graph of SEM)</a:t>
            </a:r>
          </a:p>
          <a:p>
            <a:pPr marL="514350" indent="-514350">
              <a:buAutoNum type="arabicPeriod"/>
            </a:pPr>
            <a:r>
              <a:rPr lang="en-US" sz="3200" dirty="0" smtClean="0">
                <a:latin typeface="Helvetica" pitchFamily="34" charset="0"/>
                <a:cs typeface="Helvetica" pitchFamily="34" charset="0"/>
              </a:rPr>
              <a:t>Nada(NE6)</a:t>
            </a:r>
          </a:p>
          <a:p>
            <a:pPr marL="514350" indent="-514350">
              <a:buAutoNum type="arabicPeriod"/>
            </a:pPr>
            <a:r>
              <a:rPr lang="en-US" sz="3200" dirty="0" err="1" smtClean="0">
                <a:latin typeface="Helvetica" pitchFamily="34" charset="0"/>
                <a:cs typeface="Helvetica" pitchFamily="34" charset="0"/>
              </a:rPr>
              <a:t>Abascal</a:t>
            </a:r>
            <a:r>
              <a:rPr lang="en-US" sz="3200" dirty="0" smtClean="0">
                <a:latin typeface="Helvetica" pitchFamily="34" charset="0"/>
                <a:cs typeface="Helvetica" pitchFamily="34" charset="0"/>
              </a:rPr>
              <a:t> &amp;Vega (tip4)</a:t>
            </a:r>
          </a:p>
          <a:p>
            <a:pPr marL="514350" indent="-514350">
              <a:buAutoNum type="arabicPeriod"/>
            </a:pPr>
            <a:r>
              <a:rPr lang="en-US" sz="3200" dirty="0" smtClean="0">
                <a:latin typeface="Helvetica" pitchFamily="34" charset="0"/>
                <a:cs typeface="Helvetica" pitchFamily="34" charset="0"/>
              </a:rPr>
              <a:t>Rick (Tip5)</a:t>
            </a:r>
            <a:endParaRPr lang="en-US" sz="3200" dirty="0">
              <a:latin typeface="Helvetica" pitchFamily="34" charset="0"/>
              <a:cs typeface="Helvetica" pitchFamily="34" charset="0"/>
            </a:endParaRPr>
          </a:p>
        </p:txBody>
      </p:sp>
      <p:grpSp>
        <p:nvGrpSpPr>
          <p:cNvPr id="166" name="Group 165"/>
          <p:cNvGrpSpPr>
            <a:grpSpLocks noChangeAspect="1"/>
          </p:cNvGrpSpPr>
          <p:nvPr/>
        </p:nvGrpSpPr>
        <p:grpSpPr>
          <a:xfrm>
            <a:off x="10420375" y="11935328"/>
            <a:ext cx="4907855" cy="4596062"/>
            <a:chOff x="10256841" y="10637336"/>
            <a:chExt cx="6423630" cy="5839335"/>
          </a:xfrm>
        </p:grpSpPr>
        <p:grpSp>
          <p:nvGrpSpPr>
            <p:cNvPr id="105" name="Group 104"/>
            <p:cNvGrpSpPr>
              <a:grpSpLocks noChangeAspect="1"/>
            </p:cNvGrpSpPr>
            <p:nvPr/>
          </p:nvGrpSpPr>
          <p:grpSpPr>
            <a:xfrm>
              <a:off x="10256841" y="10693641"/>
              <a:ext cx="6423630" cy="5783030"/>
              <a:chOff x="8796826" y="9001605"/>
              <a:chExt cx="8268964" cy="7444339"/>
            </a:xfrm>
          </p:grpSpPr>
          <p:grpSp>
            <p:nvGrpSpPr>
              <p:cNvPr id="18" name="Group 17"/>
              <p:cNvGrpSpPr/>
              <p:nvPr/>
            </p:nvGrpSpPr>
            <p:grpSpPr>
              <a:xfrm>
                <a:off x="9901773" y="10575552"/>
                <a:ext cx="5914160" cy="5870392"/>
                <a:chOff x="3251241" y="9739353"/>
                <a:chExt cx="6007203" cy="4905374"/>
              </a:xfrm>
            </p:grpSpPr>
            <p:pic>
              <p:nvPicPr>
                <p:cNvPr id="20" name="Picture 41" descr="Figure 1.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251241" y="9739353"/>
                  <a:ext cx="6007203" cy="4905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Straight Arrow Connector 20"/>
                <p:cNvCxnSpPr/>
                <p:nvPr/>
              </p:nvCxnSpPr>
              <p:spPr bwMode="auto">
                <a:xfrm flipV="1">
                  <a:off x="4750716" y="11022287"/>
                  <a:ext cx="454689" cy="548762"/>
                </a:xfrm>
                <a:prstGeom prst="straightConnector1">
                  <a:avLst/>
                </a:prstGeom>
                <a:noFill/>
                <a:ln w="31750" cap="flat" cmpd="sng" algn="ctr">
                  <a:solidFill>
                    <a:srgbClr val="0000FF"/>
                  </a:solidFill>
                  <a:prstDash val="solid"/>
                  <a:round/>
                  <a:headEnd type="none" w="med" len="med"/>
                  <a:tailEnd type="arrow" w="lg" len="sm"/>
                </a:ln>
                <a:effectLst/>
              </p:spPr>
            </p:cxnSp>
            <p:cxnSp>
              <p:nvCxnSpPr>
                <p:cNvPr id="22" name="Straight Arrow Connector 21"/>
                <p:cNvCxnSpPr/>
                <p:nvPr/>
              </p:nvCxnSpPr>
              <p:spPr bwMode="auto">
                <a:xfrm rot="5400000" flipV="1">
                  <a:off x="4809055" y="11519635"/>
                  <a:ext cx="454689" cy="548762"/>
                </a:xfrm>
                <a:prstGeom prst="straightConnector1">
                  <a:avLst/>
                </a:prstGeom>
                <a:noFill/>
                <a:ln w="31750" cap="flat" cmpd="sng" algn="ctr">
                  <a:solidFill>
                    <a:srgbClr val="0000FF"/>
                  </a:solidFill>
                  <a:prstDash val="solid"/>
                  <a:round/>
                  <a:headEnd type="none" w="med" len="med"/>
                  <a:tailEnd type="arrow" w="lg" len="sm"/>
                </a:ln>
                <a:effectLst/>
              </p:spPr>
            </p:cxnSp>
            <p:sp>
              <p:nvSpPr>
                <p:cNvPr id="23" name="TextBox 22"/>
                <p:cNvSpPr txBox="1"/>
                <p:nvPr/>
              </p:nvSpPr>
              <p:spPr>
                <a:xfrm rot="13200000">
                  <a:off x="4703678" y="11684152"/>
                  <a:ext cx="266542" cy="488646"/>
                </a:xfrm>
                <a:prstGeom prst="rect">
                  <a:avLst/>
                </a:prstGeom>
                <a:noFill/>
              </p:spPr>
              <p:txBody>
                <a:bodyPr wrap="square" rtlCol="0">
                  <a:spAutoFit/>
                </a:bodyPr>
                <a:lstStyle/>
                <a:p>
                  <a:r>
                    <a:rPr lang="en-US" sz="3200" dirty="0">
                      <a:solidFill>
                        <a:srgbClr val="0000FF"/>
                      </a:solidFill>
                      <a:latin typeface="Helvetica"/>
                      <a:cs typeface="Helvetica"/>
                    </a:rPr>
                    <a:t>X</a:t>
                  </a:r>
                </a:p>
              </p:txBody>
            </p:sp>
            <p:sp>
              <p:nvSpPr>
                <p:cNvPr id="24" name="TextBox 23"/>
                <p:cNvSpPr txBox="1"/>
                <p:nvPr/>
              </p:nvSpPr>
              <p:spPr>
                <a:xfrm rot="13200000">
                  <a:off x="4593928" y="11009957"/>
                  <a:ext cx="266541" cy="488646"/>
                </a:xfrm>
                <a:prstGeom prst="rect">
                  <a:avLst/>
                </a:prstGeom>
                <a:noFill/>
              </p:spPr>
              <p:txBody>
                <a:bodyPr wrap="square" rtlCol="0">
                  <a:spAutoFit/>
                </a:bodyPr>
                <a:lstStyle/>
                <a:p>
                  <a:r>
                    <a:rPr lang="en-US" sz="3200" dirty="0" smtClean="0">
                      <a:solidFill>
                        <a:srgbClr val="0000FF"/>
                      </a:solidFill>
                      <a:latin typeface="Helvetica"/>
                      <a:cs typeface="Helvetica"/>
                    </a:rPr>
                    <a:t>Z</a:t>
                  </a:r>
                  <a:endParaRPr lang="en-US" sz="3200" dirty="0">
                    <a:solidFill>
                      <a:srgbClr val="0000FF"/>
                    </a:solidFill>
                    <a:latin typeface="Helvetica"/>
                    <a:cs typeface="Helvetica"/>
                  </a:endParaRPr>
                </a:p>
              </p:txBody>
            </p:sp>
          </p:grpSp>
          <p:sp>
            <p:nvSpPr>
              <p:cNvPr id="19" name="TextBox 18"/>
              <p:cNvSpPr txBox="1"/>
              <p:nvPr/>
            </p:nvSpPr>
            <p:spPr>
              <a:xfrm>
                <a:off x="8796826" y="9001605"/>
                <a:ext cx="8268964" cy="1661108"/>
              </a:xfrm>
              <a:prstGeom prst="rect">
                <a:avLst/>
              </a:prstGeom>
              <a:noFill/>
            </p:spPr>
            <p:txBody>
              <a:bodyPr wrap="square" rtlCol="0">
                <a:spAutoFit/>
              </a:bodyPr>
              <a:lstStyle/>
              <a:p>
                <a:r>
                  <a:rPr lang="en-US" sz="3000" b="1" dirty="0" smtClean="0">
                    <a:latin typeface="Helvetica"/>
                    <a:cs typeface="Helvetica"/>
                  </a:rPr>
                  <a:t>Figure 1. </a:t>
                </a:r>
                <a:r>
                  <a:rPr lang="en-US" sz="3000" dirty="0" smtClean="0">
                    <a:latin typeface="Helvetica"/>
                    <a:cs typeface="Helvetica"/>
                  </a:rPr>
                  <a:t>Prismatic facet of a hexagonal ice crystal</a:t>
                </a:r>
                <a:r>
                  <a:rPr lang="en-US" sz="1400" dirty="0" smtClean="0">
                    <a:latin typeface="Helvetica"/>
                    <a:cs typeface="Helvetica"/>
                  </a:rPr>
                  <a:t>1</a:t>
                </a:r>
                <a:endParaRPr lang="en-US" sz="3000" dirty="0">
                  <a:latin typeface="Helvetica"/>
                  <a:cs typeface="Helvetica"/>
                </a:endParaRPr>
              </a:p>
            </p:txBody>
          </p:sp>
        </p:grpSp>
        <p:cxnSp>
          <p:nvCxnSpPr>
            <p:cNvPr id="109" name="Straight Connector 108"/>
            <p:cNvCxnSpPr/>
            <p:nvPr/>
          </p:nvCxnSpPr>
          <p:spPr>
            <a:xfrm>
              <a:off x="10271011" y="10637337"/>
              <a:ext cx="623015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10271011" y="10637336"/>
              <a:ext cx="0" cy="5792807"/>
            </a:xfrm>
            <a:prstGeom prst="line">
              <a:avLst/>
            </a:prstGeom>
          </p:spPr>
          <p:style>
            <a:lnRef idx="2">
              <a:schemeClr val="accent1"/>
            </a:lnRef>
            <a:fillRef idx="0">
              <a:schemeClr val="accent1"/>
            </a:fillRef>
            <a:effectRef idx="1">
              <a:schemeClr val="accent1"/>
            </a:effectRef>
            <a:fontRef idx="minor">
              <a:schemeClr val="tx1"/>
            </a:fontRef>
          </p:style>
        </p:cxnSp>
      </p:grpSp>
      <p:sp>
        <p:nvSpPr>
          <p:cNvPr id="82" name="TextBox 1"/>
          <p:cNvSpPr txBox="1"/>
          <p:nvPr/>
        </p:nvSpPr>
        <p:spPr>
          <a:xfrm>
            <a:off x="16017083" y="20237115"/>
            <a:ext cx="21617695" cy="2261937"/>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3000" b="1" dirty="0" smtClean="0">
                <a:latin typeface="Helvetica" pitchFamily="34" charset="0"/>
                <a:cs typeface="Helvetica" pitchFamily="34" charset="0"/>
              </a:rPr>
              <a:t>Figure 3</a:t>
            </a:r>
            <a:r>
              <a:rPr lang="en-US" sz="3000" dirty="0" smtClean="0">
                <a:latin typeface="Helvetica" pitchFamily="34" charset="0"/>
                <a:cs typeface="Helvetica" pitchFamily="34" charset="0"/>
              </a:rPr>
              <a:t>. </a:t>
            </a:r>
            <a:r>
              <a:rPr lang="en-US" sz="3000" b="1" dirty="0" smtClean="0">
                <a:latin typeface="Helvetica" pitchFamily="34" charset="0"/>
                <a:cs typeface="Helvetica" pitchFamily="34" charset="0"/>
              </a:rPr>
              <a:t>A</a:t>
            </a:r>
            <a:r>
              <a:rPr lang="en-US" sz="3000" dirty="0" smtClean="0">
                <a:latin typeface="Helvetica" pitchFamily="34" charset="0"/>
                <a:cs typeface="Helvetica" pitchFamily="34" charset="0"/>
              </a:rPr>
              <a:t>, </a:t>
            </a:r>
            <a:r>
              <a:rPr lang="en-US" sz="3000" b="1" dirty="0" smtClean="0">
                <a:latin typeface="Helvetica" pitchFamily="34" charset="0"/>
                <a:cs typeface="Helvetica" pitchFamily="34" charset="0"/>
              </a:rPr>
              <a:t>B</a:t>
            </a:r>
            <a:r>
              <a:rPr lang="en-US" sz="3000" dirty="0" smtClean="0">
                <a:latin typeface="Helvetica" pitchFamily="34" charset="0"/>
                <a:cs typeface="Helvetica" pitchFamily="34" charset="0"/>
              </a:rPr>
              <a:t>)</a:t>
            </a:r>
            <a:r>
              <a:rPr lang="en-US" sz="3000" baseline="0" dirty="0" smtClean="0">
                <a:latin typeface="Helvetica" pitchFamily="34" charset="0"/>
                <a:cs typeface="Helvetica" pitchFamily="34" charset="0"/>
              </a:rPr>
              <a:t> </a:t>
            </a:r>
            <a:r>
              <a:rPr lang="en-US" sz="3000" baseline="0" dirty="0">
                <a:latin typeface="Helvetica" pitchFamily="34" charset="0"/>
                <a:cs typeface="Helvetica" pitchFamily="34" charset="0"/>
              </a:rPr>
              <a:t>One-dimensional in-plane mean square displacement of water oxygen atoms as a function of time for selected simulation temperatures for </a:t>
            </a:r>
            <a:r>
              <a:rPr lang="en-US" sz="3000" dirty="0" smtClean="0">
                <a:latin typeface="Helvetica" pitchFamily="34" charset="0"/>
                <a:cs typeface="Helvetica" pitchFamily="34" charset="0"/>
              </a:rPr>
              <a:t>the specific model (</a:t>
            </a:r>
            <a:r>
              <a:rPr lang="en-US" sz="3000" baseline="0" dirty="0" smtClean="0">
                <a:latin typeface="Helvetica" pitchFamily="34" charset="0"/>
                <a:cs typeface="Helvetica" pitchFamily="34" charset="0"/>
              </a:rPr>
              <a:t>Tip4P/2005 or Tip5P-EW) </a:t>
            </a:r>
            <a:r>
              <a:rPr lang="en-US" sz="3000" baseline="0" dirty="0">
                <a:latin typeface="Helvetica" pitchFamily="34" charset="0"/>
                <a:cs typeface="Helvetica" pitchFamily="34" charset="0"/>
              </a:rPr>
              <a:t>at low temperatures (-60, -50, -40, -30 below model melting temperature</a:t>
            </a:r>
            <a:r>
              <a:rPr lang="en-US" sz="3000" baseline="0" dirty="0" smtClean="0">
                <a:latin typeface="Helvetica" pitchFamily="34" charset="0"/>
                <a:cs typeface="Helvetica" pitchFamily="34" charset="0"/>
              </a:rPr>
              <a:t>). </a:t>
            </a:r>
            <a:r>
              <a:rPr lang="en-US" sz="3000" b="1" baseline="0" dirty="0" smtClean="0">
                <a:latin typeface="Helvetica" pitchFamily="34" charset="0"/>
                <a:cs typeface="Helvetica" pitchFamily="34" charset="0"/>
              </a:rPr>
              <a:t>C</a:t>
            </a:r>
            <a:r>
              <a:rPr lang="en-US" sz="3000" baseline="0" dirty="0" smtClean="0">
                <a:latin typeface="Helvetica" pitchFamily="34" charset="0"/>
                <a:cs typeface="Helvetica" pitchFamily="34" charset="0"/>
              </a:rPr>
              <a:t>,</a:t>
            </a:r>
            <a:r>
              <a:rPr lang="en-US" sz="3000" dirty="0" smtClean="0">
                <a:latin typeface="Helvetica" pitchFamily="34" charset="0"/>
                <a:cs typeface="Helvetica" pitchFamily="34" charset="0"/>
              </a:rPr>
              <a:t> </a:t>
            </a:r>
            <a:r>
              <a:rPr lang="en-US" sz="3000" b="1" dirty="0" smtClean="0">
                <a:latin typeface="Helvetica" pitchFamily="34" charset="0"/>
                <a:cs typeface="Helvetica" pitchFamily="34" charset="0"/>
              </a:rPr>
              <a:t>D</a:t>
            </a:r>
            <a:r>
              <a:rPr lang="en-US" sz="3000" dirty="0" smtClean="0">
                <a:latin typeface="Helvetica" pitchFamily="34" charset="0"/>
                <a:cs typeface="Helvetica" pitchFamily="34" charset="0"/>
              </a:rPr>
              <a:t>) Diffusion anisotropy coefficient (D*x/D*z) as a function of temperature for Tip4P2005 (in </a:t>
            </a:r>
            <a:r>
              <a:rPr lang="en-US" sz="3000" b="1" dirty="0" smtClean="0">
                <a:latin typeface="Helvetica" pitchFamily="34" charset="0"/>
                <a:cs typeface="Helvetica" pitchFamily="34" charset="0"/>
              </a:rPr>
              <a:t>C</a:t>
            </a:r>
            <a:r>
              <a:rPr lang="en-US" sz="3000" dirty="0" smtClean="0">
                <a:latin typeface="Helvetica" pitchFamily="34" charset="0"/>
                <a:cs typeface="Helvetica" pitchFamily="34" charset="0"/>
              </a:rPr>
              <a:t>) and Tip5-EW (in </a:t>
            </a:r>
            <a:r>
              <a:rPr lang="en-US" sz="3000" b="1" dirty="0" smtClean="0">
                <a:latin typeface="Helvetica" pitchFamily="34" charset="0"/>
                <a:cs typeface="Helvetica" pitchFamily="34" charset="0"/>
              </a:rPr>
              <a:t>D</a:t>
            </a:r>
            <a:r>
              <a:rPr lang="en-US" sz="3000" dirty="0" smtClean="0">
                <a:latin typeface="Helvetica" pitchFamily="34" charset="0"/>
                <a:cs typeface="Helvetica" pitchFamily="34" charset="0"/>
              </a:rPr>
              <a:t>).  Note: diffusion in x direction is faster than z at low temperature and is roughly isotropic for high temperatures. Also, that this change in diffusivity occurs between -30 and -40  of Tm for Tip4P2005, and between -40 and -30 of Tm for Tip5P.</a:t>
            </a:r>
            <a:endParaRPr lang="en-US" sz="3000" dirty="0">
              <a:latin typeface="Helvetica" pitchFamily="34" charset="0"/>
              <a:cs typeface="Helvetica" pitchFamily="34" charset="0"/>
            </a:endParaRPr>
          </a:p>
          <a:p>
            <a:endParaRPr lang="en-US" sz="3200" baseline="0" dirty="0"/>
          </a:p>
          <a:p>
            <a:endParaRPr lang="en-US" sz="3200" baseline="0" dirty="0"/>
          </a:p>
          <a:p>
            <a:endParaRPr lang="en-US" sz="3200" dirty="0"/>
          </a:p>
        </p:txBody>
      </p:sp>
      <p:grpSp>
        <p:nvGrpSpPr>
          <p:cNvPr id="111" name="Group 110"/>
          <p:cNvGrpSpPr/>
          <p:nvPr/>
        </p:nvGrpSpPr>
        <p:grpSpPr>
          <a:xfrm>
            <a:off x="16287190" y="8807116"/>
            <a:ext cx="10149252" cy="6785810"/>
            <a:chOff x="16287190" y="8807116"/>
            <a:chExt cx="10149252" cy="8242316"/>
          </a:xfrm>
        </p:grpSpPr>
        <p:pic>
          <p:nvPicPr>
            <p:cNvPr id="7" name="Picture 228" descr="C:\Users\Natalia\Desktop\Poster Junk\picturesforthings\MSDlowtempTip4Graph.png"/>
            <p:cNvPicPr>
              <a:picLocks noChangeAspect="1" noChangeArrowheads="1"/>
            </p:cNvPicPr>
            <p:nvPr/>
          </p:nvPicPr>
          <p:blipFill>
            <a:blip r:embed="rId5"/>
            <a:srcRect l="1755" t="1174" r="877" b="1174"/>
            <a:stretch>
              <a:fillRect/>
            </a:stretch>
          </p:blipFill>
          <p:spPr bwMode="auto">
            <a:xfrm>
              <a:off x="16287190" y="9442445"/>
              <a:ext cx="10149252" cy="7606987"/>
            </a:xfrm>
            <a:prstGeom prst="rect">
              <a:avLst/>
            </a:prstGeom>
            <a:noFill/>
          </p:spPr>
        </p:pic>
        <p:sp>
          <p:nvSpPr>
            <p:cNvPr id="88" name="TextBox 87"/>
            <p:cNvSpPr txBox="1"/>
            <p:nvPr/>
          </p:nvSpPr>
          <p:spPr>
            <a:xfrm>
              <a:off x="16651706" y="8807116"/>
              <a:ext cx="986589"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A.</a:t>
              </a:r>
              <a:endParaRPr lang="en-US" sz="3600" b="1" dirty="0">
                <a:solidFill>
                  <a:srgbClr val="FF0000"/>
                </a:solidFill>
                <a:latin typeface="Helvetica" pitchFamily="34" charset="0"/>
                <a:cs typeface="Helvetica" pitchFamily="34" charset="0"/>
              </a:endParaRPr>
            </a:p>
          </p:txBody>
        </p:sp>
      </p:grpSp>
      <p:grpSp>
        <p:nvGrpSpPr>
          <p:cNvPr id="113" name="Group 112"/>
          <p:cNvGrpSpPr/>
          <p:nvPr/>
        </p:nvGrpSpPr>
        <p:grpSpPr>
          <a:xfrm>
            <a:off x="26868285" y="8686800"/>
            <a:ext cx="10562974" cy="6778178"/>
            <a:chOff x="26868285" y="8731082"/>
            <a:chExt cx="10562974" cy="8318346"/>
          </a:xfrm>
        </p:grpSpPr>
        <p:pic>
          <p:nvPicPr>
            <p:cNvPr id="1253" name="Picture 229" descr="C:\Users\Natalia\Desktop\Poster Junk\picturesforthings\MSDlowtempTip5Graph.png"/>
            <p:cNvPicPr>
              <a:picLocks noChangeAspect="1" noChangeArrowheads="1"/>
            </p:cNvPicPr>
            <p:nvPr/>
          </p:nvPicPr>
          <p:blipFill>
            <a:blip r:embed="rId6"/>
            <a:srcRect l="851" t="1145" r="851" b="1145"/>
            <a:stretch>
              <a:fillRect/>
            </a:stretch>
          </p:blipFill>
          <p:spPr bwMode="auto">
            <a:xfrm>
              <a:off x="26868285" y="9375558"/>
              <a:ext cx="10562974" cy="7673870"/>
            </a:xfrm>
            <a:prstGeom prst="rect">
              <a:avLst/>
            </a:prstGeom>
            <a:noFill/>
          </p:spPr>
        </p:pic>
        <p:sp>
          <p:nvSpPr>
            <p:cNvPr id="89" name="TextBox 88"/>
            <p:cNvSpPr txBox="1"/>
            <p:nvPr/>
          </p:nvSpPr>
          <p:spPr>
            <a:xfrm>
              <a:off x="27343770" y="8731082"/>
              <a:ext cx="986589" cy="799892"/>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B.</a:t>
              </a:r>
              <a:endParaRPr lang="en-US" sz="3600" b="1" dirty="0">
                <a:solidFill>
                  <a:srgbClr val="FF0000"/>
                </a:solidFill>
                <a:latin typeface="Helvetica" pitchFamily="34" charset="0"/>
                <a:cs typeface="Helvetica" pitchFamily="34" charset="0"/>
              </a:endParaRPr>
            </a:p>
          </p:txBody>
        </p:sp>
      </p:grpSp>
      <p:grpSp>
        <p:nvGrpSpPr>
          <p:cNvPr id="107" name="Group 106"/>
          <p:cNvGrpSpPr/>
          <p:nvPr/>
        </p:nvGrpSpPr>
        <p:grpSpPr>
          <a:xfrm>
            <a:off x="16352347" y="15641064"/>
            <a:ext cx="10309632" cy="4625677"/>
            <a:chOff x="16328284" y="17694443"/>
            <a:chExt cx="10376682" cy="4377023"/>
          </a:xfrm>
        </p:grpSpPr>
        <p:pic>
          <p:nvPicPr>
            <p:cNvPr id="1257" name="Picture 233" descr="C:\Users\Natalia\Desktop\Poster Junk\picturesforthings\Tip4RatioGraph.png"/>
            <p:cNvPicPr>
              <a:picLocks noChangeAspect="1" noChangeArrowheads="1"/>
            </p:cNvPicPr>
            <p:nvPr/>
          </p:nvPicPr>
          <p:blipFill>
            <a:blip r:embed="rId7"/>
            <a:srcRect l="849" t="4567" r="849" b="2283"/>
            <a:stretch>
              <a:fillRect/>
            </a:stretch>
          </p:blipFill>
          <p:spPr bwMode="auto">
            <a:xfrm>
              <a:off x="16328284" y="18340580"/>
              <a:ext cx="10376682" cy="3730886"/>
            </a:xfrm>
            <a:prstGeom prst="rect">
              <a:avLst/>
            </a:prstGeom>
            <a:noFill/>
          </p:spPr>
        </p:pic>
        <p:sp>
          <p:nvSpPr>
            <p:cNvPr id="90" name="TextBox 89"/>
            <p:cNvSpPr txBox="1"/>
            <p:nvPr/>
          </p:nvSpPr>
          <p:spPr>
            <a:xfrm>
              <a:off x="16755979" y="17694443"/>
              <a:ext cx="986589"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C.</a:t>
              </a:r>
              <a:endParaRPr lang="en-US" sz="3600" b="1" dirty="0">
                <a:solidFill>
                  <a:srgbClr val="FF0000"/>
                </a:solidFill>
                <a:latin typeface="Helvetica" pitchFamily="34" charset="0"/>
                <a:cs typeface="Helvetica" pitchFamily="34" charset="0"/>
              </a:endParaRPr>
            </a:p>
          </p:txBody>
        </p:sp>
      </p:grpSp>
      <p:grpSp>
        <p:nvGrpSpPr>
          <p:cNvPr id="108" name="Group 107"/>
          <p:cNvGrpSpPr/>
          <p:nvPr/>
        </p:nvGrpSpPr>
        <p:grpSpPr>
          <a:xfrm>
            <a:off x="27006843" y="15616451"/>
            <a:ext cx="10380165" cy="4685541"/>
            <a:chOff x="26886528" y="17574126"/>
            <a:chExt cx="10380165" cy="4676969"/>
          </a:xfrm>
        </p:grpSpPr>
        <p:pic>
          <p:nvPicPr>
            <p:cNvPr id="1256" name="Picture 232" descr="C:\Users\Natalia\Desktop\Poster Junk\picturesforthings\Tip5RatioGraph.png"/>
            <p:cNvPicPr>
              <a:picLocks noChangeAspect="1" noChangeArrowheads="1"/>
            </p:cNvPicPr>
            <p:nvPr/>
          </p:nvPicPr>
          <p:blipFill>
            <a:blip r:embed="rId8"/>
            <a:srcRect l="1702" t="4202" r="1702" b="2101"/>
            <a:stretch>
              <a:fillRect/>
            </a:stretch>
          </p:blipFill>
          <p:spPr bwMode="auto">
            <a:xfrm>
              <a:off x="26886528" y="18172537"/>
              <a:ext cx="10380165" cy="4078558"/>
            </a:xfrm>
            <a:prstGeom prst="rect">
              <a:avLst/>
            </a:prstGeom>
            <a:noFill/>
          </p:spPr>
        </p:pic>
        <p:sp>
          <p:nvSpPr>
            <p:cNvPr id="106" name="TextBox 105"/>
            <p:cNvSpPr txBox="1"/>
            <p:nvPr/>
          </p:nvSpPr>
          <p:spPr>
            <a:xfrm>
              <a:off x="27343769" y="17574126"/>
              <a:ext cx="986589"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D.</a:t>
              </a:r>
              <a:endParaRPr lang="en-US" sz="3600" b="1" dirty="0">
                <a:solidFill>
                  <a:srgbClr val="FF0000"/>
                </a:solidFill>
                <a:latin typeface="Helvetica" pitchFamily="34" charset="0"/>
                <a:cs typeface="Helvetica" pitchFamily="34" charset="0"/>
              </a:endParaRPr>
            </a:p>
          </p:txBody>
        </p:sp>
      </p:grpSp>
      <p:grpSp>
        <p:nvGrpSpPr>
          <p:cNvPr id="136" name="Group 135"/>
          <p:cNvGrpSpPr>
            <a:grpSpLocks noChangeAspect="1"/>
          </p:cNvGrpSpPr>
          <p:nvPr/>
        </p:nvGrpSpPr>
        <p:grpSpPr>
          <a:xfrm>
            <a:off x="1130973" y="17974277"/>
            <a:ext cx="14269448" cy="12669985"/>
            <a:chOff x="794087" y="17974278"/>
            <a:chExt cx="15410106" cy="13682786"/>
          </a:xfrm>
        </p:grpSpPr>
        <p:sp>
          <p:nvSpPr>
            <p:cNvPr id="140" name="TextBox 139"/>
            <p:cNvSpPr txBox="1"/>
            <p:nvPr/>
          </p:nvSpPr>
          <p:spPr>
            <a:xfrm>
              <a:off x="6039860" y="18432385"/>
              <a:ext cx="9930453" cy="3589697"/>
            </a:xfrm>
            <a:prstGeom prst="rect">
              <a:avLst/>
            </a:prstGeom>
            <a:noFill/>
          </p:spPr>
          <p:txBody>
            <a:bodyPr wrap="square" rtlCol="0">
              <a:spAutoFit/>
            </a:bodyPr>
            <a:lstStyle/>
            <a:p>
              <a:r>
                <a:rPr lang="en-US" sz="3000" b="1" dirty="0" smtClean="0">
                  <a:latin typeface="Helvetica" pitchFamily="34" charset="0"/>
                  <a:cs typeface="Helvetica" pitchFamily="34" charset="0"/>
                </a:rPr>
                <a:t>Model specs</a:t>
              </a:r>
              <a:r>
                <a:rPr lang="en-US" sz="1400" b="1" dirty="0" smtClean="0">
                  <a:latin typeface="Helvetica" pitchFamily="34" charset="0"/>
                  <a:cs typeface="Helvetica" pitchFamily="34" charset="0"/>
                </a:rPr>
                <a:t>2,4</a:t>
              </a:r>
              <a:r>
                <a:rPr lang="en-US" sz="3000" b="1" dirty="0" smtClean="0">
                  <a:latin typeface="Helvetica" pitchFamily="34" charset="0"/>
                  <a:cs typeface="Helvetica" pitchFamily="34" charset="0"/>
                </a:rPr>
                <a:t>…</a:t>
              </a:r>
            </a:p>
            <a:p>
              <a:pPr marL="722313" indent="193675">
                <a:buFont typeface="Arial" pitchFamily="34" charset="0"/>
                <a:buChar char="•"/>
              </a:pPr>
              <a:r>
                <a:rPr lang="en-US" sz="3000" dirty="0" smtClean="0">
                  <a:latin typeface="Helvetica" pitchFamily="34" charset="0"/>
                  <a:cs typeface="Helvetica" pitchFamily="34" charset="0"/>
                </a:rPr>
                <a:t>Melting Temperature=289K</a:t>
              </a:r>
            </a:p>
            <a:p>
              <a:pPr marL="722313" indent="193675">
                <a:buFont typeface="Arial" pitchFamily="34" charset="0"/>
                <a:buChar char="•"/>
              </a:pPr>
              <a:r>
                <a:rPr lang="en-US" sz="3000" dirty="0" smtClean="0">
                  <a:latin typeface="Helvetica" pitchFamily="34" charset="0"/>
                  <a:cs typeface="Helvetica" pitchFamily="34" charset="0"/>
                </a:rPr>
                <a:t>Tetrahedral, 6 sites(2 H, 1 O, 2 Lone pairs , 1 dummy charge)</a:t>
              </a:r>
            </a:p>
            <a:p>
              <a:pPr marL="722313" indent="193675">
                <a:buFont typeface="Arial" pitchFamily="34" charset="0"/>
                <a:buChar char="•"/>
              </a:pPr>
              <a:r>
                <a:rPr lang="en-US" sz="3000" dirty="0" smtClean="0">
                  <a:latin typeface="Helvetica" pitchFamily="34" charset="0"/>
                  <a:cs typeface="Helvetica" pitchFamily="34" charset="0"/>
                </a:rPr>
                <a:t>3 </a:t>
              </a:r>
              <a:r>
                <a:rPr lang="en-US" sz="3000" dirty="0" err="1" smtClean="0">
                  <a:latin typeface="Helvetica" pitchFamily="34" charset="0"/>
                  <a:cs typeface="Helvetica" pitchFamily="34" charset="0"/>
                </a:rPr>
                <a:t>Lennard</a:t>
              </a:r>
              <a:r>
                <a:rPr lang="en-US" sz="3000" dirty="0" smtClean="0">
                  <a:latin typeface="Helvetica" pitchFamily="34" charset="0"/>
                  <a:cs typeface="Helvetica" pitchFamily="34" charset="0"/>
                </a:rPr>
                <a:t>-Jones (LJ) sites (O, 2H)</a:t>
              </a:r>
            </a:p>
            <a:p>
              <a:pPr marL="722313" indent="193675">
                <a:buFont typeface="Arial" pitchFamily="34" charset="0"/>
                <a:buChar char="•"/>
              </a:pPr>
              <a:r>
                <a:rPr lang="en-US" sz="3000" dirty="0" smtClean="0">
                  <a:latin typeface="Helvetica" pitchFamily="34" charset="0"/>
                  <a:cs typeface="Helvetica" pitchFamily="34" charset="0"/>
                </a:rPr>
                <a:t>Stable in ice phase</a:t>
              </a:r>
            </a:p>
            <a:p>
              <a:pPr marL="3230375" lvl="1" indent="193675"/>
              <a:endParaRPr lang="en-US" sz="3000" dirty="0" smtClean="0">
                <a:latin typeface="Helvetica" pitchFamily="34" charset="0"/>
                <a:cs typeface="Helvetica" pitchFamily="34" charset="0"/>
              </a:endParaRPr>
            </a:p>
          </p:txBody>
        </p:sp>
        <p:sp>
          <p:nvSpPr>
            <p:cNvPr id="141" name="TextBox 140"/>
            <p:cNvSpPr txBox="1"/>
            <p:nvPr/>
          </p:nvSpPr>
          <p:spPr>
            <a:xfrm>
              <a:off x="6063919" y="22474992"/>
              <a:ext cx="9958367" cy="3589697"/>
            </a:xfrm>
            <a:prstGeom prst="rect">
              <a:avLst/>
            </a:prstGeom>
            <a:noFill/>
          </p:spPr>
          <p:txBody>
            <a:bodyPr wrap="square" rtlCol="0">
              <a:spAutoFit/>
            </a:bodyPr>
            <a:lstStyle/>
            <a:p>
              <a:r>
                <a:rPr lang="en-US" sz="3000" b="1" dirty="0" smtClean="0">
                  <a:latin typeface="Helvetica" pitchFamily="34" charset="0"/>
                  <a:cs typeface="Helvetica" pitchFamily="34" charset="0"/>
                </a:rPr>
                <a:t>Model specs</a:t>
              </a:r>
              <a:r>
                <a:rPr lang="en-US" sz="1400" b="1" dirty="0" smtClean="0">
                  <a:latin typeface="Helvetica" pitchFamily="34" charset="0"/>
                  <a:cs typeface="Helvetica" pitchFamily="34" charset="0"/>
                </a:rPr>
                <a:t>2,6</a:t>
              </a:r>
              <a:r>
                <a:rPr lang="en-US" sz="3000" b="1" dirty="0" smtClean="0">
                  <a:latin typeface="Helvetica" pitchFamily="34" charset="0"/>
                  <a:cs typeface="Helvetica" pitchFamily="34" charset="0"/>
                </a:rPr>
                <a:t>…</a:t>
              </a:r>
            </a:p>
            <a:p>
              <a:pPr marL="722313" indent="193675">
                <a:buFont typeface="Arial" pitchFamily="34" charset="0"/>
                <a:buChar char="•"/>
              </a:pPr>
              <a:r>
                <a:rPr lang="en-US" sz="3000" dirty="0" smtClean="0">
                  <a:latin typeface="Helvetica" pitchFamily="34" charset="0"/>
                  <a:cs typeface="Helvetica" pitchFamily="34" charset="0"/>
                </a:rPr>
                <a:t>Melting Temperature=252K</a:t>
              </a:r>
            </a:p>
            <a:p>
              <a:pPr marL="722313" indent="193675">
                <a:buFont typeface="Arial" pitchFamily="34" charset="0"/>
                <a:buChar char="•"/>
              </a:pPr>
              <a:r>
                <a:rPr lang="en-US" sz="3000" dirty="0" smtClean="0">
                  <a:latin typeface="Helvetica" pitchFamily="34" charset="0"/>
                  <a:cs typeface="Helvetica" pitchFamily="34" charset="0"/>
                </a:rPr>
                <a:t>Planar, 3 sites (2 H, 1 O, 1 dummy charge)</a:t>
              </a:r>
            </a:p>
            <a:p>
              <a:pPr marL="722313" indent="193675">
                <a:buFont typeface="Arial" pitchFamily="34" charset="0"/>
                <a:buChar char="•"/>
              </a:pPr>
              <a:r>
                <a:rPr lang="en-US" sz="3000" dirty="0" smtClean="0">
                  <a:latin typeface="Helvetica" pitchFamily="34" charset="0"/>
                  <a:cs typeface="Helvetica" pitchFamily="34" charset="0"/>
                </a:rPr>
                <a:t>1 LJ site (O)</a:t>
              </a:r>
            </a:p>
            <a:p>
              <a:pPr marL="722313" indent="193675">
                <a:buFont typeface="Arial" pitchFamily="34" charset="0"/>
                <a:buChar char="•"/>
              </a:pPr>
              <a:r>
                <a:rPr lang="en-US" sz="3000" dirty="0" smtClean="0">
                  <a:latin typeface="Helvetica" pitchFamily="34" charset="0"/>
                  <a:cs typeface="Helvetica" pitchFamily="34" charset="0"/>
                </a:rPr>
                <a:t>Reliable phase diagram (tuned to experimental)</a:t>
              </a:r>
            </a:p>
            <a:p>
              <a:pPr marL="722313" indent="193675">
                <a:buFont typeface="Arial" pitchFamily="34" charset="0"/>
                <a:buChar char="•"/>
              </a:pPr>
              <a:endParaRPr lang="en-US" sz="3000" dirty="0" smtClean="0">
                <a:latin typeface="Helvetica" pitchFamily="34" charset="0"/>
                <a:cs typeface="Helvetica" pitchFamily="34" charset="0"/>
              </a:endParaRPr>
            </a:p>
            <a:p>
              <a:pPr marL="722313" indent="193675">
                <a:buFont typeface="Arial" pitchFamily="34" charset="0"/>
                <a:buChar char="•"/>
              </a:pPr>
              <a:endParaRPr lang="en-US" sz="3000" dirty="0" smtClean="0">
                <a:latin typeface="Helvetica" pitchFamily="34" charset="0"/>
                <a:cs typeface="Helvetica" pitchFamily="34" charset="0"/>
              </a:endParaRPr>
            </a:p>
          </p:txBody>
        </p:sp>
        <p:sp>
          <p:nvSpPr>
            <p:cNvPr id="142" name="TextBox 141"/>
            <p:cNvSpPr txBox="1"/>
            <p:nvPr/>
          </p:nvSpPr>
          <p:spPr>
            <a:xfrm>
              <a:off x="6071638" y="26758237"/>
              <a:ext cx="9898675" cy="3589697"/>
            </a:xfrm>
            <a:prstGeom prst="rect">
              <a:avLst/>
            </a:prstGeom>
            <a:noFill/>
          </p:spPr>
          <p:txBody>
            <a:bodyPr wrap="square" rtlCol="0">
              <a:spAutoFit/>
            </a:bodyPr>
            <a:lstStyle/>
            <a:p>
              <a:r>
                <a:rPr lang="en-US" sz="3000" b="1" dirty="0" smtClean="0">
                  <a:latin typeface="Helvetica" pitchFamily="34" charset="0"/>
                  <a:cs typeface="Helvetica" pitchFamily="34" charset="0"/>
                </a:rPr>
                <a:t>Model specs</a:t>
              </a:r>
              <a:r>
                <a:rPr lang="en-US" sz="1400" b="1" dirty="0" smtClean="0">
                  <a:latin typeface="Helvetica" pitchFamily="34" charset="0"/>
                  <a:cs typeface="Helvetica" pitchFamily="34" charset="0"/>
                </a:rPr>
                <a:t>2,5</a:t>
              </a:r>
              <a:r>
                <a:rPr lang="en-US" sz="3000" b="1" dirty="0" smtClean="0">
                  <a:latin typeface="Helvetica" pitchFamily="34" charset="0"/>
                  <a:cs typeface="Helvetica" pitchFamily="34" charset="0"/>
                </a:rPr>
                <a:t>…</a:t>
              </a:r>
            </a:p>
            <a:p>
              <a:pPr marL="722313" indent="193675">
                <a:buFont typeface="Arial" pitchFamily="34" charset="0"/>
                <a:buChar char="•"/>
              </a:pPr>
              <a:r>
                <a:rPr lang="en-US" sz="3000" dirty="0" smtClean="0">
                  <a:latin typeface="Helvetica" pitchFamily="34" charset="0"/>
                  <a:cs typeface="Helvetica" pitchFamily="34" charset="0"/>
                </a:rPr>
                <a:t>Melting Temperature=272K</a:t>
              </a:r>
            </a:p>
            <a:p>
              <a:pPr marL="722313" indent="193675">
                <a:buFont typeface="Arial" pitchFamily="34" charset="0"/>
                <a:buChar char="•"/>
              </a:pPr>
              <a:r>
                <a:rPr lang="en-US" sz="3000" dirty="0" smtClean="0">
                  <a:latin typeface="Helvetica" pitchFamily="34" charset="0"/>
                  <a:cs typeface="Helvetica" pitchFamily="34" charset="0"/>
                </a:rPr>
                <a:t>Tetrahedral, 5 sites(2 H, 1 O, 2 Lone pairs)</a:t>
              </a:r>
            </a:p>
            <a:p>
              <a:pPr marL="722313" indent="193675">
                <a:buFont typeface="Arial" pitchFamily="34" charset="0"/>
                <a:buChar char="•"/>
              </a:pPr>
              <a:r>
                <a:rPr lang="en-US" sz="3000" dirty="0" smtClean="0">
                  <a:latin typeface="Helvetica" pitchFamily="34" charset="0"/>
                  <a:cs typeface="Helvetica" pitchFamily="34" charset="0"/>
                </a:rPr>
                <a:t>1 LJ site (O)</a:t>
              </a:r>
            </a:p>
            <a:p>
              <a:pPr marL="722313" indent="193675">
                <a:buFont typeface="Arial" pitchFamily="34" charset="0"/>
                <a:buChar char="•"/>
              </a:pPr>
              <a:r>
                <a:rPr lang="en-US" sz="3000" dirty="0" smtClean="0">
                  <a:latin typeface="Helvetica" pitchFamily="34" charset="0"/>
                  <a:cs typeface="Helvetica" pitchFamily="34" charset="0"/>
                </a:rPr>
                <a:t>Tm closest to experimental &amp; good diffusivity</a:t>
              </a:r>
            </a:p>
            <a:p>
              <a:pPr marL="722313" indent="193675">
                <a:buFont typeface="Arial" pitchFamily="34" charset="0"/>
                <a:buChar char="•"/>
              </a:pPr>
              <a:endParaRPr lang="en-US" sz="3000" dirty="0" smtClean="0">
                <a:latin typeface="Helvetica" pitchFamily="34" charset="0"/>
                <a:cs typeface="Helvetica" pitchFamily="34" charset="0"/>
              </a:endParaRPr>
            </a:p>
            <a:p>
              <a:pPr marL="722313" indent="193675">
                <a:buFont typeface="Arial" pitchFamily="34" charset="0"/>
                <a:buChar char="•"/>
              </a:pPr>
              <a:endParaRPr lang="en-US" sz="3000" dirty="0">
                <a:latin typeface="Helvetica" pitchFamily="34" charset="0"/>
                <a:cs typeface="Helvetica" pitchFamily="34" charset="0"/>
              </a:endParaRPr>
            </a:p>
          </p:txBody>
        </p:sp>
        <p:grpSp>
          <p:nvGrpSpPr>
            <p:cNvPr id="127" name="Group 126"/>
            <p:cNvGrpSpPr/>
            <p:nvPr/>
          </p:nvGrpSpPr>
          <p:grpSpPr>
            <a:xfrm>
              <a:off x="794087" y="17974278"/>
              <a:ext cx="5293892" cy="12585934"/>
              <a:chOff x="794086" y="17974277"/>
              <a:chExt cx="5404921" cy="13573646"/>
            </a:xfrm>
          </p:grpSpPr>
          <p:pic>
            <p:nvPicPr>
              <p:cNvPr id="1252" name="Picture 228" descr="C:\Users\Natalia\Desktop\Poster Junk\picturesforthings\NE6.png"/>
              <p:cNvPicPr>
                <a:picLocks noChangeAspect="1" noChangeArrowheads="1"/>
              </p:cNvPicPr>
              <p:nvPr/>
            </p:nvPicPr>
            <p:blipFill>
              <a:blip r:embed="rId9"/>
              <a:srcRect l="3338" t="3750" b="2500"/>
              <a:stretch>
                <a:fillRect/>
              </a:stretch>
            </p:blipFill>
            <p:spPr bwMode="auto">
              <a:xfrm>
                <a:off x="1147452" y="17974277"/>
                <a:ext cx="5015125" cy="4328327"/>
              </a:xfrm>
              <a:prstGeom prst="rect">
                <a:avLst/>
              </a:prstGeom>
              <a:noFill/>
            </p:spPr>
          </p:pic>
          <p:pic>
            <p:nvPicPr>
              <p:cNvPr id="2" name="Picture 229" descr="C:\Users\Natalia\Desktop\Poster Junk\picturesforthings\Tip4P2005.png"/>
              <p:cNvPicPr>
                <a:picLocks noChangeAspect="1" noChangeArrowheads="1"/>
              </p:cNvPicPr>
              <p:nvPr/>
            </p:nvPicPr>
            <p:blipFill>
              <a:blip r:embed="rId10"/>
              <a:srcRect l="4379" t="3702" r="1095" b="1234"/>
              <a:stretch>
                <a:fillRect/>
              </a:stretch>
            </p:blipFill>
            <p:spPr bwMode="auto">
              <a:xfrm>
                <a:off x="1145573" y="22407639"/>
                <a:ext cx="5021904" cy="4480205"/>
              </a:xfrm>
              <a:prstGeom prst="rect">
                <a:avLst/>
              </a:prstGeom>
              <a:noFill/>
            </p:spPr>
          </p:pic>
          <p:pic>
            <p:nvPicPr>
              <p:cNvPr id="6" name="Picture 230" descr="C:\Users\Natalia\Desktop\Poster Junk\picturesforthings\Tip5Pew.png"/>
              <p:cNvPicPr>
                <a:picLocks noChangeAspect="1" noChangeArrowheads="1"/>
              </p:cNvPicPr>
              <p:nvPr/>
            </p:nvPicPr>
            <p:blipFill>
              <a:blip r:embed="rId11"/>
              <a:srcRect l="3269" t="3665"/>
              <a:stretch>
                <a:fillRect/>
              </a:stretch>
            </p:blipFill>
            <p:spPr bwMode="auto">
              <a:xfrm>
                <a:off x="1150226" y="27062075"/>
                <a:ext cx="5048781" cy="4485848"/>
              </a:xfrm>
              <a:prstGeom prst="rect">
                <a:avLst/>
              </a:prstGeom>
              <a:noFill/>
            </p:spPr>
          </p:pic>
          <p:grpSp>
            <p:nvGrpSpPr>
              <p:cNvPr id="126" name="Group 125"/>
              <p:cNvGrpSpPr/>
              <p:nvPr/>
            </p:nvGrpSpPr>
            <p:grpSpPr>
              <a:xfrm>
                <a:off x="794086" y="18504568"/>
                <a:ext cx="729915" cy="2555342"/>
                <a:chOff x="1155031" y="18504568"/>
                <a:chExt cx="729915" cy="2555342"/>
              </a:xfrm>
            </p:grpSpPr>
            <p:sp>
              <p:nvSpPr>
                <p:cNvPr id="119" name="TextBox 118"/>
                <p:cNvSpPr txBox="1"/>
                <p:nvPr/>
              </p:nvSpPr>
              <p:spPr>
                <a:xfrm>
                  <a:off x="1155031" y="18504568"/>
                  <a:ext cx="697831"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A</a:t>
                  </a:r>
                  <a:endParaRPr lang="en-US" sz="3600" b="1" dirty="0">
                    <a:solidFill>
                      <a:srgbClr val="FF0000"/>
                    </a:solidFill>
                    <a:latin typeface="Helvetica" pitchFamily="34" charset="0"/>
                    <a:cs typeface="Helvetica" pitchFamily="34" charset="0"/>
                  </a:endParaRPr>
                </a:p>
              </p:txBody>
            </p:sp>
            <p:sp>
              <p:nvSpPr>
                <p:cNvPr id="120" name="TextBox 119"/>
                <p:cNvSpPr txBox="1"/>
                <p:nvPr/>
              </p:nvSpPr>
              <p:spPr>
                <a:xfrm>
                  <a:off x="1187115" y="20413579"/>
                  <a:ext cx="697831"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B</a:t>
                  </a:r>
                  <a:endParaRPr lang="en-US" sz="3600" b="1" dirty="0">
                    <a:solidFill>
                      <a:srgbClr val="FF0000"/>
                    </a:solidFill>
                    <a:latin typeface="Helvetica" pitchFamily="34" charset="0"/>
                    <a:cs typeface="Helvetica" pitchFamily="34" charset="0"/>
                  </a:endParaRPr>
                </a:p>
              </p:txBody>
            </p:sp>
          </p:grpSp>
          <p:sp>
            <p:nvSpPr>
              <p:cNvPr id="121" name="TextBox 120"/>
              <p:cNvSpPr txBox="1"/>
              <p:nvPr/>
            </p:nvSpPr>
            <p:spPr>
              <a:xfrm>
                <a:off x="826168" y="23012399"/>
                <a:ext cx="697831"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A</a:t>
                </a:r>
                <a:endParaRPr lang="en-US" sz="3600" b="1" dirty="0">
                  <a:solidFill>
                    <a:srgbClr val="FF0000"/>
                  </a:solidFill>
                  <a:latin typeface="Helvetica" pitchFamily="34" charset="0"/>
                  <a:cs typeface="Helvetica" pitchFamily="34" charset="0"/>
                </a:endParaRPr>
              </a:p>
            </p:txBody>
          </p:sp>
          <p:sp>
            <p:nvSpPr>
              <p:cNvPr id="122" name="TextBox 121"/>
              <p:cNvSpPr txBox="1"/>
              <p:nvPr/>
            </p:nvSpPr>
            <p:spPr>
              <a:xfrm>
                <a:off x="858252" y="24921410"/>
                <a:ext cx="697831"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B</a:t>
                </a:r>
                <a:endParaRPr lang="en-US" sz="3600" b="1" dirty="0">
                  <a:solidFill>
                    <a:srgbClr val="FF0000"/>
                  </a:solidFill>
                  <a:latin typeface="Helvetica" pitchFamily="34" charset="0"/>
                  <a:cs typeface="Helvetica" pitchFamily="34" charset="0"/>
                </a:endParaRPr>
              </a:p>
            </p:txBody>
          </p:sp>
          <p:sp>
            <p:nvSpPr>
              <p:cNvPr id="123" name="TextBox 122"/>
              <p:cNvSpPr txBox="1"/>
              <p:nvPr/>
            </p:nvSpPr>
            <p:spPr>
              <a:xfrm>
                <a:off x="810126" y="27616483"/>
                <a:ext cx="697831"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A</a:t>
                </a:r>
                <a:endParaRPr lang="en-US" sz="3600" b="1" dirty="0">
                  <a:solidFill>
                    <a:srgbClr val="FF0000"/>
                  </a:solidFill>
                  <a:latin typeface="Helvetica" pitchFamily="34" charset="0"/>
                  <a:cs typeface="Helvetica" pitchFamily="34" charset="0"/>
                </a:endParaRPr>
              </a:p>
            </p:txBody>
          </p:sp>
          <p:sp>
            <p:nvSpPr>
              <p:cNvPr id="124" name="TextBox 123"/>
              <p:cNvSpPr txBox="1"/>
              <p:nvPr/>
            </p:nvSpPr>
            <p:spPr>
              <a:xfrm>
                <a:off x="842210" y="29525494"/>
                <a:ext cx="697831"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B</a:t>
                </a:r>
                <a:endParaRPr lang="en-US" sz="3600" b="1" dirty="0">
                  <a:solidFill>
                    <a:srgbClr val="FF0000"/>
                  </a:solidFill>
                  <a:latin typeface="Helvetica" pitchFamily="34" charset="0"/>
                  <a:cs typeface="Helvetica" pitchFamily="34" charset="0"/>
                </a:endParaRPr>
              </a:p>
            </p:txBody>
          </p:sp>
        </p:grpSp>
        <p:sp>
          <p:nvSpPr>
            <p:cNvPr id="128" name="TextBox 127"/>
            <p:cNvSpPr txBox="1"/>
            <p:nvPr/>
          </p:nvSpPr>
          <p:spPr>
            <a:xfrm>
              <a:off x="962526" y="30560212"/>
              <a:ext cx="15241667" cy="1096852"/>
            </a:xfrm>
            <a:prstGeom prst="rect">
              <a:avLst/>
            </a:prstGeom>
            <a:noFill/>
          </p:spPr>
          <p:txBody>
            <a:bodyPr wrap="square" rtlCol="0">
              <a:spAutoFit/>
            </a:bodyPr>
            <a:lstStyle/>
            <a:p>
              <a:r>
                <a:rPr lang="en-US" sz="3000" b="1" dirty="0" smtClean="0">
                  <a:latin typeface="Helvetica" pitchFamily="34" charset="0"/>
                  <a:cs typeface="Helvetica" pitchFamily="34" charset="0"/>
                </a:rPr>
                <a:t>Figure 2</a:t>
              </a:r>
              <a:r>
                <a:rPr lang="en-US" sz="3000" dirty="0" smtClean="0">
                  <a:latin typeface="Helvetica" pitchFamily="34" charset="0"/>
                  <a:cs typeface="Helvetica" pitchFamily="34" charset="0"/>
                </a:rPr>
                <a:t>. </a:t>
              </a:r>
              <a:r>
                <a:rPr lang="en-US" sz="3000" b="1" dirty="0" smtClean="0">
                  <a:latin typeface="Helvetica" pitchFamily="34" charset="0"/>
                  <a:cs typeface="Helvetica" pitchFamily="34" charset="0"/>
                </a:rPr>
                <a:t>A</a:t>
              </a:r>
              <a:r>
                <a:rPr lang="en-US" sz="3000" dirty="0" smtClean="0">
                  <a:latin typeface="Helvetica" pitchFamily="34" charset="0"/>
                  <a:cs typeface="Helvetica" pitchFamily="34" charset="0"/>
                </a:rPr>
                <a:t>)Cross-sectional view of specified model’s simulated prismatic surface . </a:t>
              </a:r>
              <a:r>
                <a:rPr lang="en-US" sz="3000" b="1" dirty="0" smtClean="0">
                  <a:latin typeface="Helvetica" pitchFamily="34" charset="0"/>
                  <a:cs typeface="Helvetica" pitchFamily="34" charset="0"/>
                </a:rPr>
                <a:t>B</a:t>
              </a:r>
              <a:r>
                <a:rPr lang="en-US" sz="3000" dirty="0" smtClean="0">
                  <a:latin typeface="Helvetica" pitchFamily="34" charset="0"/>
                  <a:cs typeface="Helvetica" pitchFamily="34" charset="0"/>
                </a:rPr>
                <a:t>)Representation of a water molecule for specified model.</a:t>
              </a:r>
            </a:p>
          </p:txBody>
        </p:sp>
      </p:grpSp>
      <p:sp>
        <p:nvSpPr>
          <p:cNvPr id="137" name="Rectangle 136"/>
          <p:cNvSpPr/>
          <p:nvPr/>
        </p:nvSpPr>
        <p:spPr>
          <a:xfrm>
            <a:off x="818147" y="30829799"/>
            <a:ext cx="14365706" cy="1477328"/>
          </a:xfrm>
          <a:prstGeom prst="rect">
            <a:avLst/>
          </a:prstGeom>
        </p:spPr>
        <p:txBody>
          <a:bodyPr wrap="square">
            <a:spAutoFit/>
          </a:bodyPr>
          <a:lstStyle/>
          <a:p>
            <a:pPr lvl="0"/>
            <a:r>
              <a:rPr lang="en-US" sz="3000" b="1" dirty="0" smtClean="0">
                <a:solidFill>
                  <a:prstClr val="black"/>
                </a:solidFill>
                <a:latin typeface="Helvetica" pitchFamily="34" charset="0"/>
                <a:cs typeface="Helvetica" pitchFamily="34" charset="0"/>
              </a:rPr>
              <a:t>Note: </a:t>
            </a:r>
            <a:r>
              <a:rPr lang="en-US" sz="3000" dirty="0" smtClean="0">
                <a:solidFill>
                  <a:prstClr val="black"/>
                </a:solidFill>
                <a:latin typeface="Helvetica" pitchFamily="34" charset="0"/>
                <a:cs typeface="Helvetica" pitchFamily="34" charset="0"/>
              </a:rPr>
              <a:t>Considering the differences between how water molecules are represented in each model, if anisotropy was true of all than it can be concluded that it is a generic feature of ice (not an artifact of the NE6 model).</a:t>
            </a:r>
            <a:endParaRPr lang="en-US" sz="3000" dirty="0">
              <a:solidFill>
                <a:prstClr val="black"/>
              </a:solidFill>
              <a:latin typeface="Helvetica" pitchFamily="34" charset="0"/>
              <a:cs typeface="Helvetica" pitchFamily="34" charset="0"/>
            </a:endParaRPr>
          </a:p>
        </p:txBody>
      </p:sp>
      <p:grpSp>
        <p:nvGrpSpPr>
          <p:cNvPr id="146" name="Group 145"/>
          <p:cNvGrpSpPr/>
          <p:nvPr/>
        </p:nvGrpSpPr>
        <p:grpSpPr>
          <a:xfrm>
            <a:off x="1034716" y="33760612"/>
            <a:ext cx="14125074" cy="2404785"/>
            <a:chOff x="1034716" y="33760612"/>
            <a:chExt cx="14125074" cy="2404785"/>
          </a:xfrm>
        </p:grpSpPr>
        <p:sp>
          <p:nvSpPr>
            <p:cNvPr id="139" name="TextBox 138"/>
            <p:cNvSpPr txBox="1"/>
            <p:nvPr/>
          </p:nvSpPr>
          <p:spPr>
            <a:xfrm>
              <a:off x="1034716" y="33760612"/>
              <a:ext cx="14125074" cy="2308324"/>
            </a:xfrm>
            <a:prstGeom prst="rect">
              <a:avLst/>
            </a:prstGeom>
            <a:noFill/>
          </p:spPr>
          <p:txBody>
            <a:bodyPr wrap="square" rtlCol="0">
              <a:spAutoFit/>
            </a:bodyPr>
            <a:lstStyle/>
            <a:p>
              <a:r>
                <a:rPr lang="en-US" sz="3000" dirty="0" smtClean="0">
                  <a:latin typeface="Helvetica" pitchFamily="34" charset="0"/>
                  <a:cs typeface="Helvetica" pitchFamily="34" charset="0"/>
                </a:rPr>
                <a:t>Slabs of ice (2880 molecules) for each model were constructed and annealed to seven temperatures at intervals between -60 °C and -2°C. With the trajectories created after annealing, the tetrahedral order (q) of each Oxygen was calculated using </a:t>
              </a:r>
              <a:r>
                <a:rPr lang="en-US" sz="3000" b="1" dirty="0" err="1" smtClean="0">
                  <a:latin typeface="Helvetica" pitchFamily="34" charset="0"/>
                  <a:cs typeface="Helvetica" pitchFamily="34" charset="0"/>
                </a:rPr>
                <a:t>Eq</a:t>
              </a:r>
              <a:r>
                <a:rPr lang="en-US" sz="3000" b="1" dirty="0" smtClean="0">
                  <a:latin typeface="Helvetica" pitchFamily="34" charset="0"/>
                  <a:cs typeface="Helvetica" pitchFamily="34" charset="0"/>
                </a:rPr>
                <a:t> 1</a:t>
              </a:r>
              <a:r>
                <a:rPr lang="en-US" sz="3000" dirty="0" smtClean="0">
                  <a:latin typeface="Helvetica" pitchFamily="34" charset="0"/>
                  <a:cs typeface="Helvetica" pitchFamily="34" charset="0"/>
                </a:rPr>
                <a:t>.</a:t>
              </a:r>
            </a:p>
            <a:p>
              <a:pPr algn="r"/>
              <a:r>
                <a:rPr lang="en-US" sz="2400" b="1" dirty="0" smtClean="0">
                  <a:latin typeface="Helvetica" pitchFamily="34" charset="0"/>
                  <a:cs typeface="Helvetica" pitchFamily="34" charset="0"/>
                </a:rPr>
                <a:t>(1)</a:t>
              </a:r>
              <a:endParaRPr lang="en-US" sz="2400" b="1" dirty="0">
                <a:latin typeface="Helvetica" pitchFamily="34" charset="0"/>
                <a:cs typeface="Helvetica" pitchFamily="34" charset="0"/>
              </a:endParaRPr>
            </a:p>
          </p:txBody>
        </p:sp>
        <p:pic>
          <p:nvPicPr>
            <p:cNvPr id="1258" name="Picture 234"/>
            <p:cNvPicPr>
              <a:picLocks noChangeAspect="1" noChangeArrowheads="1"/>
            </p:cNvPicPr>
            <p:nvPr/>
          </p:nvPicPr>
          <p:blipFill>
            <a:blip r:embed="rId12"/>
            <a:srcRect l="12800" t="29691" r="10057" b="16495"/>
            <a:stretch>
              <a:fillRect/>
            </a:stretch>
          </p:blipFill>
          <p:spPr bwMode="auto">
            <a:xfrm>
              <a:off x="5231034" y="35194899"/>
              <a:ext cx="5019871" cy="970498"/>
            </a:xfrm>
            <a:prstGeom prst="rect">
              <a:avLst/>
            </a:prstGeom>
            <a:noFill/>
            <a:ln w="9525">
              <a:noFill/>
              <a:miter lim="800000"/>
              <a:headEnd/>
              <a:tailEnd/>
            </a:ln>
          </p:spPr>
        </p:pic>
      </p:grpSp>
      <p:sp>
        <p:nvSpPr>
          <p:cNvPr id="147" name="TextBox 146"/>
          <p:cNvSpPr txBox="1"/>
          <p:nvPr/>
        </p:nvSpPr>
        <p:spPr>
          <a:xfrm>
            <a:off x="1010652" y="36118800"/>
            <a:ext cx="14221327" cy="5732401"/>
          </a:xfrm>
          <a:prstGeom prst="rect">
            <a:avLst/>
          </a:prstGeom>
          <a:noFill/>
        </p:spPr>
        <p:txBody>
          <a:bodyPr wrap="square" rtlCol="0">
            <a:spAutoFit/>
          </a:bodyPr>
          <a:lstStyle/>
          <a:p>
            <a:r>
              <a:rPr lang="en-US" sz="3000" dirty="0" smtClean="0">
                <a:latin typeface="Helvetica" pitchFamily="34" charset="0"/>
                <a:cs typeface="Helvetica" pitchFamily="34" charset="0"/>
              </a:rPr>
              <a:t>Then the q* for each model was calculated through bulk liquid and ice analysis, through the </a:t>
            </a:r>
            <a:r>
              <a:rPr lang="en-US" sz="3000" dirty="0" err="1" smtClean="0">
                <a:latin typeface="Helvetica" pitchFamily="34" charset="0"/>
                <a:cs typeface="Helvetica" pitchFamily="34" charset="0"/>
              </a:rPr>
              <a:t>eq</a:t>
            </a:r>
            <a:r>
              <a:rPr lang="en-US" sz="3000" dirty="0" smtClean="0">
                <a:latin typeface="Helvetica" pitchFamily="34" charset="0"/>
                <a:cs typeface="Helvetica" pitchFamily="34" charset="0"/>
              </a:rPr>
              <a:t> 2.</a:t>
            </a:r>
          </a:p>
          <a:p>
            <a:pPr algn="r"/>
            <a:r>
              <a:rPr lang="en-US" sz="2800" b="1" dirty="0" smtClean="0">
                <a:latin typeface="Helvetica" pitchFamily="34" charset="0"/>
                <a:cs typeface="Helvetica" pitchFamily="34" charset="0"/>
              </a:rPr>
              <a:t>(2)</a:t>
            </a:r>
            <a:r>
              <a:rPr lang="en-US" sz="2800" dirty="0" smtClean="0">
                <a:latin typeface="Helvetica" pitchFamily="34" charset="0"/>
                <a:cs typeface="Helvetica" pitchFamily="34" charset="0"/>
              </a:rPr>
              <a:t> </a:t>
            </a:r>
          </a:p>
          <a:p>
            <a:r>
              <a:rPr lang="en-US" sz="3000" dirty="0" smtClean="0">
                <a:latin typeface="Helvetica" pitchFamily="34" charset="0"/>
                <a:cs typeface="Helvetica" pitchFamily="34" charset="0"/>
              </a:rPr>
              <a:t>This q* is used to distinguish liquid-like molecules to get in order calculate, Q, the fraction of the slab that is liquid-like. The GROMACS utility </a:t>
            </a:r>
            <a:r>
              <a:rPr lang="en-US" sz="3000" dirty="0" err="1" smtClean="0">
                <a:latin typeface="Helvetica" pitchFamily="34" charset="0"/>
                <a:cs typeface="Helvetica" pitchFamily="34" charset="0"/>
              </a:rPr>
              <a:t>g_msd</a:t>
            </a:r>
            <a:r>
              <a:rPr lang="en-US" sz="3000" dirty="0" smtClean="0">
                <a:latin typeface="Helvetica" pitchFamily="34" charset="0"/>
                <a:cs typeface="Helvetica" pitchFamily="34" charset="0"/>
              </a:rPr>
              <a:t> was used to obtain the MSD plot mean squared displacement, MSD(t) in the in-plane directions using a single temperature trajectory. The utility created multiple MSD(t) functions from each specific trajectory, which differ only in starting time (advanced in intervals of 20 </a:t>
            </a:r>
            <a:r>
              <a:rPr lang="en-US" sz="3000" dirty="0" err="1" smtClean="0">
                <a:latin typeface="Helvetica" pitchFamily="34" charset="0"/>
                <a:cs typeface="Helvetica" pitchFamily="34" charset="0"/>
              </a:rPr>
              <a:t>ps</a:t>
            </a:r>
            <a:r>
              <a:rPr lang="en-US" sz="3000" dirty="0" smtClean="0">
                <a:latin typeface="Helvetica" pitchFamily="34" charset="0"/>
                <a:cs typeface="Helvetica" pitchFamily="34" charset="0"/>
              </a:rPr>
              <a:t>). The result is shown in </a:t>
            </a:r>
            <a:r>
              <a:rPr lang="en-US" sz="3000" b="1" dirty="0" smtClean="0">
                <a:latin typeface="Helvetica" pitchFamily="34" charset="0"/>
                <a:cs typeface="Helvetica" pitchFamily="34" charset="0"/>
              </a:rPr>
              <a:t>Fig 3</a:t>
            </a:r>
            <a:r>
              <a:rPr lang="en-US" sz="3000" dirty="0" smtClean="0">
                <a:latin typeface="Helvetica" pitchFamily="34" charset="0"/>
                <a:cs typeface="Helvetica" pitchFamily="34" charset="0"/>
              </a:rPr>
              <a:t>(A and B). By combining </a:t>
            </a:r>
            <a:r>
              <a:rPr lang="en-US" sz="3000" b="1" dirty="0" err="1" smtClean="0">
                <a:latin typeface="Helvetica" pitchFamily="34" charset="0"/>
                <a:cs typeface="Helvetica" pitchFamily="34" charset="0"/>
              </a:rPr>
              <a:t>Eq</a:t>
            </a:r>
            <a:r>
              <a:rPr lang="en-US" sz="3000" b="1" dirty="0" smtClean="0">
                <a:latin typeface="Helvetica" pitchFamily="34" charset="0"/>
                <a:cs typeface="Helvetica" pitchFamily="34" charset="0"/>
              </a:rPr>
              <a:t> 3 </a:t>
            </a:r>
            <a:r>
              <a:rPr lang="en-US" sz="3000" dirty="0" smtClean="0">
                <a:latin typeface="Helvetica" pitchFamily="34" charset="0"/>
                <a:cs typeface="Helvetica" pitchFamily="34" charset="0"/>
              </a:rPr>
              <a:t>and </a:t>
            </a:r>
            <a:r>
              <a:rPr lang="en-US" sz="3000" b="1" dirty="0" err="1" smtClean="0">
                <a:latin typeface="Helvetica" pitchFamily="34" charset="0"/>
                <a:cs typeface="Helvetica" pitchFamily="34" charset="0"/>
              </a:rPr>
              <a:t>Eq</a:t>
            </a:r>
            <a:r>
              <a:rPr lang="en-US" sz="3000" b="1" dirty="0" smtClean="0">
                <a:latin typeface="Helvetica" pitchFamily="34" charset="0"/>
                <a:cs typeface="Helvetica" pitchFamily="34" charset="0"/>
              </a:rPr>
              <a:t> 4 </a:t>
            </a:r>
            <a:r>
              <a:rPr lang="en-US" sz="3000" dirty="0" smtClean="0">
                <a:latin typeface="Helvetica" pitchFamily="34" charset="0"/>
                <a:cs typeface="Helvetica" pitchFamily="34" charset="0"/>
              </a:rPr>
              <a:t>the diffusivities, D*, in the in-plane directions were calculated and compared using the ratio of D*x/D*z, shown in </a:t>
            </a:r>
            <a:r>
              <a:rPr lang="en-US" sz="3000" b="1" dirty="0" smtClean="0">
                <a:latin typeface="Helvetica" pitchFamily="34" charset="0"/>
                <a:cs typeface="Helvetica" pitchFamily="34" charset="0"/>
              </a:rPr>
              <a:t>Fig 3</a:t>
            </a:r>
            <a:r>
              <a:rPr lang="en-US" sz="3000" dirty="0" smtClean="0">
                <a:latin typeface="Helvetica" pitchFamily="34" charset="0"/>
                <a:cs typeface="Helvetica" pitchFamily="34" charset="0"/>
              </a:rPr>
              <a:t>(C and D).</a:t>
            </a:r>
          </a:p>
          <a:p>
            <a:pPr algn="r"/>
            <a:r>
              <a:rPr lang="en-US" sz="2800" b="1" dirty="0" smtClean="0">
                <a:latin typeface="Helvetica" pitchFamily="34" charset="0"/>
                <a:cs typeface="Helvetica" pitchFamily="34" charset="0"/>
              </a:rPr>
              <a:t>(3), (4)</a:t>
            </a:r>
            <a:endParaRPr lang="en-US" sz="2800" b="1" dirty="0">
              <a:latin typeface="Helvetica" pitchFamily="34" charset="0"/>
              <a:cs typeface="Helvetica" pitchFamily="34" charset="0"/>
            </a:endParaRPr>
          </a:p>
        </p:txBody>
      </p:sp>
      <p:sp>
        <p:nvSpPr>
          <p:cNvPr id="162" name="TextBox 161"/>
          <p:cNvSpPr txBox="1"/>
          <p:nvPr/>
        </p:nvSpPr>
        <p:spPr>
          <a:xfrm>
            <a:off x="1058779" y="41773642"/>
            <a:ext cx="13980695" cy="1015663"/>
          </a:xfrm>
          <a:prstGeom prst="rect">
            <a:avLst/>
          </a:prstGeom>
          <a:noFill/>
        </p:spPr>
        <p:txBody>
          <a:bodyPr wrap="square" rtlCol="0">
            <a:spAutoFit/>
          </a:bodyPr>
          <a:lstStyle/>
          <a:p>
            <a:r>
              <a:rPr lang="en-US" sz="3000" dirty="0" smtClean="0">
                <a:latin typeface="Helvetica" pitchFamily="34" charset="0"/>
                <a:cs typeface="Helvetica" pitchFamily="34" charset="0"/>
              </a:rPr>
              <a:t>An Arrhenius analysis was carried out to investigate the mechanism  of diffusion through the activation energy, Ea </a:t>
            </a:r>
            <a:r>
              <a:rPr lang="en-US" sz="1400" dirty="0" smtClean="0">
                <a:latin typeface="Helvetica" pitchFamily="34" charset="0"/>
                <a:cs typeface="Helvetica" pitchFamily="34" charset="0"/>
              </a:rPr>
              <a:t>2,3</a:t>
            </a:r>
            <a:r>
              <a:rPr lang="en-US" sz="3000" dirty="0" smtClean="0">
                <a:latin typeface="Helvetica" pitchFamily="34" charset="0"/>
                <a:cs typeface="Helvetica" pitchFamily="34" charset="0"/>
              </a:rPr>
              <a:t>. </a:t>
            </a:r>
            <a:endParaRPr lang="en-US" sz="3000" dirty="0">
              <a:latin typeface="Helvetica" pitchFamily="34" charset="0"/>
              <a:cs typeface="Helvetica" pitchFamily="34" charset="0"/>
            </a:endParaRPr>
          </a:p>
        </p:txBody>
      </p:sp>
      <p:pic>
        <p:nvPicPr>
          <p:cNvPr id="1260" name="Picture 236"/>
          <p:cNvPicPr>
            <a:picLocks noChangeAspect="1" noChangeArrowheads="1"/>
          </p:cNvPicPr>
          <p:nvPr/>
        </p:nvPicPr>
        <p:blipFill>
          <a:blip r:embed="rId13"/>
          <a:srcRect l="31086" t="36289" r="25600" b="13196"/>
          <a:stretch>
            <a:fillRect/>
          </a:stretch>
        </p:blipFill>
        <p:spPr bwMode="auto">
          <a:xfrm>
            <a:off x="4590372" y="41172062"/>
            <a:ext cx="2232865" cy="721742"/>
          </a:xfrm>
          <a:prstGeom prst="rect">
            <a:avLst/>
          </a:prstGeom>
          <a:noFill/>
          <a:ln w="9525">
            <a:noFill/>
            <a:miter lim="800000"/>
            <a:headEnd/>
            <a:tailEnd/>
          </a:ln>
        </p:spPr>
      </p:pic>
      <p:pic>
        <p:nvPicPr>
          <p:cNvPr id="1261" name="Picture 237"/>
          <p:cNvPicPr>
            <a:picLocks noChangeAspect="1" noChangeArrowheads="1"/>
          </p:cNvPicPr>
          <p:nvPr/>
        </p:nvPicPr>
        <p:blipFill>
          <a:blip r:embed="rId14"/>
          <a:srcRect l="33829" t="49485" r="38400" b="26392"/>
          <a:stretch>
            <a:fillRect/>
          </a:stretch>
        </p:blipFill>
        <p:spPr bwMode="auto">
          <a:xfrm>
            <a:off x="8672858" y="41287998"/>
            <a:ext cx="1717210" cy="413454"/>
          </a:xfrm>
          <a:prstGeom prst="rect">
            <a:avLst/>
          </a:prstGeom>
          <a:noFill/>
          <a:ln w="9525">
            <a:noFill/>
            <a:miter lim="800000"/>
            <a:headEnd/>
            <a:tailEnd/>
          </a:ln>
        </p:spPr>
      </p:pic>
      <p:sp>
        <p:nvSpPr>
          <p:cNvPr id="163" name="TextBox 162"/>
          <p:cNvSpPr txBox="1"/>
          <p:nvPr/>
        </p:nvSpPr>
        <p:spPr>
          <a:xfrm>
            <a:off x="16146379" y="33160733"/>
            <a:ext cx="20143871" cy="2862322"/>
          </a:xfrm>
          <a:prstGeom prst="rect">
            <a:avLst/>
          </a:prstGeom>
          <a:noFill/>
        </p:spPr>
        <p:txBody>
          <a:bodyPr wrap="square" numCol="1" rtlCol="0">
            <a:spAutoFit/>
          </a:bodyPr>
          <a:lstStyle/>
          <a:p>
            <a:pPr>
              <a:lnSpc>
                <a:spcPct val="150000"/>
              </a:lnSpc>
              <a:buFont typeface="Arial" pitchFamily="34" charset="0"/>
              <a:buChar char="•"/>
            </a:pPr>
            <a:r>
              <a:rPr lang="en-US" sz="3000" dirty="0" smtClean="0">
                <a:latin typeface="Helvetica" pitchFamily="34" charset="0"/>
                <a:cs typeface="Helvetica" pitchFamily="34" charset="0"/>
              </a:rPr>
              <a:t>Isotropic diffusivity is apparent at high temperatures</a:t>
            </a:r>
          </a:p>
          <a:p>
            <a:pPr>
              <a:lnSpc>
                <a:spcPct val="150000"/>
              </a:lnSpc>
              <a:buFont typeface="Arial" pitchFamily="34" charset="0"/>
              <a:buChar char="•"/>
            </a:pPr>
            <a:r>
              <a:rPr lang="en-US" sz="3000" dirty="0" smtClean="0">
                <a:latin typeface="Helvetica" pitchFamily="34" charset="0"/>
                <a:cs typeface="Helvetica" pitchFamily="34" charset="0"/>
              </a:rPr>
              <a:t>Anisotropic diffusivity occurs a low temperatures</a:t>
            </a:r>
          </a:p>
          <a:p>
            <a:pPr>
              <a:lnSpc>
                <a:spcPct val="150000"/>
              </a:lnSpc>
              <a:buFont typeface="Arial" pitchFamily="34" charset="0"/>
              <a:buChar char="•"/>
            </a:pPr>
            <a:r>
              <a:rPr lang="en-US" sz="3000" dirty="0" smtClean="0">
                <a:latin typeface="Helvetica" pitchFamily="34" charset="0"/>
                <a:cs typeface="Helvetica" pitchFamily="34" charset="0"/>
              </a:rPr>
              <a:t>Change in diffusivity happens at roughly the same relative super-cooling degree. ( roughly  -40C under Tm)</a:t>
            </a:r>
          </a:p>
          <a:p>
            <a:pPr>
              <a:lnSpc>
                <a:spcPct val="150000"/>
              </a:lnSpc>
              <a:buFont typeface="Arial" pitchFamily="34" charset="0"/>
              <a:buChar char="•"/>
            </a:pPr>
            <a:r>
              <a:rPr lang="en-US" sz="3000" dirty="0" smtClean="0">
                <a:latin typeface="Helvetica" pitchFamily="34" charset="0"/>
                <a:cs typeface="Helvetica" pitchFamily="34" charset="0"/>
              </a:rPr>
              <a:t>Through the Arrhenius analysis, found that the Ea is roughly the energy of 1 hydrogen bond </a:t>
            </a:r>
            <a:r>
              <a:rPr lang="en-US" sz="3000" dirty="0" smtClean="0">
                <a:latin typeface="Helvetica" pitchFamily="34" charset="0"/>
                <a:cs typeface="Helvetica" pitchFamily="34" charset="0"/>
              </a:rPr>
              <a:t>for both </a:t>
            </a:r>
            <a:r>
              <a:rPr lang="en-US" sz="3000" dirty="0" smtClean="0">
                <a:latin typeface="Helvetica" pitchFamily="34" charset="0"/>
                <a:cs typeface="Helvetica" pitchFamily="34" charset="0"/>
              </a:rPr>
              <a:t>Tip4 </a:t>
            </a:r>
            <a:r>
              <a:rPr lang="en-US" sz="3000" dirty="0" smtClean="0">
                <a:latin typeface="Helvetica" pitchFamily="34" charset="0"/>
                <a:cs typeface="Helvetica" pitchFamily="34" charset="0"/>
              </a:rPr>
              <a:t>and Tip5</a:t>
            </a:r>
            <a:endParaRPr lang="en-US" sz="3000" dirty="0">
              <a:latin typeface="Helvetica" pitchFamily="34" charset="0"/>
              <a:cs typeface="Helvetica" pitchFamily="34" charset="0"/>
            </a:endParaRPr>
          </a:p>
        </p:txBody>
      </p:sp>
      <p:graphicFrame>
        <p:nvGraphicFramePr>
          <p:cNvPr id="165" name="Chart 164"/>
          <p:cNvGraphicFramePr>
            <a:graphicFrameLocks noGrp="1"/>
          </p:cNvGraphicFramePr>
          <p:nvPr/>
        </p:nvGraphicFramePr>
        <p:xfrm>
          <a:off x="26436441" y="23939080"/>
          <a:ext cx="10950566" cy="3427385"/>
        </p:xfrm>
        <a:graphic>
          <a:graphicData uri="http://schemas.openxmlformats.org/drawingml/2006/chart">
            <c:chart xmlns:c="http://schemas.openxmlformats.org/drawingml/2006/chart" xmlns:r="http://schemas.openxmlformats.org/officeDocument/2006/relationships" r:id="rId15"/>
          </a:graphicData>
        </a:graphic>
      </p:graphicFrame>
      <p:sp>
        <p:nvSpPr>
          <p:cNvPr id="170" name="Rectangle 169"/>
          <p:cNvSpPr/>
          <p:nvPr/>
        </p:nvSpPr>
        <p:spPr>
          <a:xfrm>
            <a:off x="842213" y="11877168"/>
            <a:ext cx="9504945" cy="4708981"/>
          </a:xfrm>
          <a:prstGeom prst="rect">
            <a:avLst/>
          </a:prstGeom>
        </p:spPr>
        <p:txBody>
          <a:bodyPr wrap="square">
            <a:spAutoFit/>
          </a:bodyPr>
          <a:lstStyle/>
          <a:p>
            <a:pPr algn="just"/>
            <a:r>
              <a:rPr lang="en-US" sz="3000" dirty="0" smtClean="0">
                <a:solidFill>
                  <a:srgbClr val="222222"/>
                </a:solidFill>
                <a:latin typeface="Helvetica" pitchFamily="34" charset="0"/>
                <a:cs typeface="Helvetica" pitchFamily="34" charset="0"/>
              </a:rPr>
              <a:t>In simulations reported by Gladich et al., the surface diffusion of ice was found to be anisotropic (prefer a direction) at low temperatures and isotropic at high temperatures (</a:t>
            </a:r>
            <a:r>
              <a:rPr lang="en-US" sz="3000" b="1" dirty="0" smtClean="0">
                <a:solidFill>
                  <a:srgbClr val="222222"/>
                </a:solidFill>
                <a:latin typeface="Helvetica" pitchFamily="34" charset="0"/>
                <a:cs typeface="Helvetica" pitchFamily="34" charset="0"/>
              </a:rPr>
              <a:t>Fig 1</a:t>
            </a:r>
            <a:r>
              <a:rPr lang="en-US" sz="2800" dirty="0" smtClean="0">
                <a:solidFill>
                  <a:srgbClr val="222222"/>
                </a:solidFill>
                <a:latin typeface="Helvetica" pitchFamily="34" charset="0"/>
                <a:cs typeface="Helvetica" pitchFamily="34" charset="0"/>
              </a:rPr>
              <a:t>)</a:t>
            </a:r>
            <a:r>
              <a:rPr lang="en-US" sz="1200" dirty="0" smtClean="0">
                <a:solidFill>
                  <a:srgbClr val="222222"/>
                </a:solidFill>
                <a:latin typeface="Helvetica" pitchFamily="34" charset="0"/>
                <a:cs typeface="Helvetica" pitchFamily="34" charset="0"/>
              </a:rPr>
              <a:t>3</a:t>
            </a:r>
            <a:r>
              <a:rPr lang="en-US" sz="2800" dirty="0" smtClean="0">
                <a:solidFill>
                  <a:srgbClr val="222222"/>
                </a:solidFill>
                <a:latin typeface="Helvetica" pitchFamily="34" charset="0"/>
                <a:cs typeface="Helvetica" pitchFamily="34" charset="0"/>
              </a:rPr>
              <a:t>.</a:t>
            </a:r>
            <a:r>
              <a:rPr lang="en-US" sz="3000" dirty="0" smtClean="0">
                <a:solidFill>
                  <a:srgbClr val="222222"/>
                </a:solidFill>
                <a:latin typeface="Helvetica" pitchFamily="34" charset="0"/>
                <a:cs typeface="Helvetica" pitchFamily="34" charset="0"/>
              </a:rPr>
              <a:t> However, the model used by Gladich et al., NE6, is only one of several alternative representations of water in molecular dynamics (MD)</a:t>
            </a:r>
            <a:r>
              <a:rPr lang="en-US" sz="1400" dirty="0" smtClean="0">
                <a:solidFill>
                  <a:srgbClr val="222222"/>
                </a:solidFill>
                <a:latin typeface="Helvetica" pitchFamily="34" charset="0"/>
                <a:cs typeface="Helvetica" pitchFamily="34" charset="0"/>
              </a:rPr>
              <a:t>2,4</a:t>
            </a:r>
            <a:r>
              <a:rPr lang="en-US" sz="3000" dirty="0" smtClean="0">
                <a:solidFill>
                  <a:srgbClr val="222222"/>
                </a:solidFill>
                <a:latin typeface="Helvetica" pitchFamily="34" charset="0"/>
                <a:cs typeface="Helvetica" pitchFamily="34" charset="0"/>
              </a:rPr>
              <a:t>. Given the role of surface diffusion in influencing ice crystal shape, roughness, and ultimately the reflectivity of cirrus clouds</a:t>
            </a:r>
            <a:r>
              <a:rPr lang="en-US" sz="1400" dirty="0" smtClean="0">
                <a:solidFill>
                  <a:srgbClr val="222222"/>
                </a:solidFill>
                <a:latin typeface="Helvetica" pitchFamily="34" charset="0"/>
                <a:cs typeface="Helvetica" pitchFamily="34" charset="0"/>
              </a:rPr>
              <a:t>7</a:t>
            </a:r>
            <a:r>
              <a:rPr lang="en-US" sz="3000" dirty="0" smtClean="0">
                <a:solidFill>
                  <a:srgbClr val="222222"/>
                </a:solidFill>
                <a:latin typeface="Helvetica" pitchFamily="34" charset="0"/>
                <a:cs typeface="Helvetica" pitchFamily="34" charset="0"/>
              </a:rPr>
              <a:t>, it is important to investigate whether this effect is a true property of ice, or an artifact of NE6.</a:t>
            </a:r>
            <a:endParaRPr lang="en-US" sz="3000" dirty="0">
              <a:latin typeface="Helvetica" pitchFamily="34" charset="0"/>
              <a:cs typeface="Helvetica" pitchFamily="34" charset="0"/>
            </a:endParaRPr>
          </a:p>
        </p:txBody>
      </p:sp>
      <p:pic>
        <p:nvPicPr>
          <p:cNvPr id="171" name="Picture 238"/>
          <p:cNvPicPr>
            <a:picLocks noChangeAspect="1" noChangeArrowheads="1"/>
          </p:cNvPicPr>
          <p:nvPr/>
        </p:nvPicPr>
        <p:blipFill>
          <a:blip r:embed="rId16"/>
          <a:srcRect l="17001" t="30573" r="9067" b="9172"/>
          <a:stretch>
            <a:fillRect/>
          </a:stretch>
        </p:blipFill>
        <p:spPr bwMode="auto">
          <a:xfrm>
            <a:off x="6034819" y="36648192"/>
            <a:ext cx="3377991" cy="866273"/>
          </a:xfrm>
          <a:prstGeom prst="rect">
            <a:avLst/>
          </a:prstGeom>
          <a:noFill/>
          <a:ln w="9525">
            <a:noFill/>
            <a:miter lim="800000"/>
            <a:headEnd/>
            <a:tailEnd/>
          </a:ln>
        </p:spPr>
      </p:pic>
      <p:sp>
        <p:nvSpPr>
          <p:cNvPr id="174" name="Rectangle 173"/>
          <p:cNvSpPr/>
          <p:nvPr/>
        </p:nvSpPr>
        <p:spPr>
          <a:xfrm>
            <a:off x="16074187" y="37166863"/>
            <a:ext cx="21560591" cy="6124754"/>
          </a:xfrm>
          <a:prstGeom prst="rect">
            <a:avLst/>
          </a:prstGeom>
        </p:spPr>
        <p:txBody>
          <a:bodyPr wrap="square" numCol="1">
            <a:spAutoFit/>
          </a:bodyPr>
          <a:lstStyle/>
          <a:p>
            <a:r>
              <a:rPr lang="en-US" sz="2800" dirty="0" smtClean="0"/>
              <a:t>[1] W. C. </a:t>
            </a:r>
            <a:r>
              <a:rPr lang="en-US" sz="2800" dirty="0" err="1" smtClean="0"/>
              <a:t>Pfalzgraff</a:t>
            </a:r>
            <a:r>
              <a:rPr lang="en-US" sz="2800" dirty="0" smtClean="0"/>
              <a:t>, R. M. </a:t>
            </a:r>
            <a:r>
              <a:rPr lang="en-US" sz="2800" dirty="0" err="1" smtClean="0"/>
              <a:t>Hulscher</a:t>
            </a:r>
            <a:r>
              <a:rPr lang="en-US" sz="2800" dirty="0" smtClean="0"/>
              <a:t>, and S. P. </a:t>
            </a:r>
            <a:r>
              <a:rPr lang="en-US" sz="2800" dirty="0" err="1" smtClean="0"/>
              <a:t>Neshyba</a:t>
            </a:r>
            <a:r>
              <a:rPr lang="en-US" sz="2800" dirty="0" smtClean="0"/>
              <a:t>, “Scanning electron microscopy and molecular dynamics of surfaces of growing and ablating hexagonal ice crystals,” </a:t>
            </a:r>
            <a:r>
              <a:rPr lang="en-US" sz="2800" i="1" dirty="0" smtClean="0"/>
              <a:t>Atmos. Chem. Phys</a:t>
            </a:r>
            <a:r>
              <a:rPr lang="en-US" sz="2800" dirty="0" smtClean="0"/>
              <a:t>, vol. 10, pp. 2927–2935, 2010.</a:t>
            </a:r>
          </a:p>
          <a:p>
            <a:r>
              <a:rPr lang="en-US" sz="2800" dirty="0" smtClean="0"/>
              <a:t>[2] I. Gladich and M. </a:t>
            </a:r>
            <a:r>
              <a:rPr lang="en-US" sz="2800" dirty="0" err="1" smtClean="0"/>
              <a:t>Roeselová</a:t>
            </a:r>
            <a:r>
              <a:rPr lang="en-US" sz="2800" dirty="0" smtClean="0"/>
              <a:t>, “Comparison of selected </a:t>
            </a:r>
            <a:r>
              <a:rPr lang="en-US" sz="2800" dirty="0" err="1" smtClean="0"/>
              <a:t>polarizable</a:t>
            </a:r>
            <a:r>
              <a:rPr lang="en-US" sz="2800" dirty="0" smtClean="0"/>
              <a:t> and </a:t>
            </a:r>
            <a:r>
              <a:rPr lang="en-US" sz="2800" dirty="0" err="1" smtClean="0"/>
              <a:t>nonpolarizable</a:t>
            </a:r>
            <a:r>
              <a:rPr lang="en-US" sz="2800" dirty="0" smtClean="0"/>
              <a:t> water models in molecular dynamics simulations of ice I(h),” </a:t>
            </a:r>
            <a:r>
              <a:rPr lang="en-US" sz="2800" i="1" dirty="0" smtClean="0"/>
              <a:t>Phys </a:t>
            </a:r>
            <a:r>
              <a:rPr lang="en-US" sz="2800" i="1" dirty="0" err="1" smtClean="0"/>
              <a:t>Chem</a:t>
            </a:r>
            <a:r>
              <a:rPr lang="en-US" sz="2800" i="1" dirty="0" smtClean="0"/>
              <a:t> </a:t>
            </a:r>
            <a:r>
              <a:rPr lang="en-US" sz="2800" i="1" dirty="0" err="1" smtClean="0"/>
              <a:t>Chem</a:t>
            </a:r>
            <a:r>
              <a:rPr lang="en-US" sz="2800" i="1" dirty="0" smtClean="0"/>
              <a:t> Phys</a:t>
            </a:r>
            <a:r>
              <a:rPr lang="en-US" sz="2800" dirty="0" smtClean="0"/>
              <a:t>, vol. 14, no. 32, pp. 11371–11385, Aug. 2012.</a:t>
            </a:r>
          </a:p>
          <a:p>
            <a:r>
              <a:rPr lang="en-US" sz="2800" dirty="0" smtClean="0"/>
              <a:t>[3] I. Gladich, W. </a:t>
            </a:r>
            <a:r>
              <a:rPr lang="en-US" sz="2800" dirty="0" err="1" smtClean="0"/>
              <a:t>Pfalzgraff</a:t>
            </a:r>
            <a:r>
              <a:rPr lang="en-US" sz="2800" dirty="0" smtClean="0"/>
              <a:t>, O. </a:t>
            </a:r>
            <a:r>
              <a:rPr lang="en-US" sz="2800" dirty="0" err="1" smtClean="0"/>
              <a:t>Maršálek</a:t>
            </a:r>
            <a:r>
              <a:rPr lang="en-US" sz="2800" dirty="0" smtClean="0"/>
              <a:t>, P. </a:t>
            </a:r>
            <a:r>
              <a:rPr lang="en-US" sz="2800" dirty="0" err="1" smtClean="0"/>
              <a:t>Jungwirth</a:t>
            </a:r>
            <a:r>
              <a:rPr lang="en-US" sz="2800" dirty="0" smtClean="0"/>
              <a:t>, M. </a:t>
            </a:r>
            <a:r>
              <a:rPr lang="en-US" sz="2800" dirty="0" err="1" smtClean="0"/>
              <a:t>Roeselová</a:t>
            </a:r>
            <a:r>
              <a:rPr lang="en-US" sz="2800" dirty="0" smtClean="0"/>
              <a:t>, and S. </a:t>
            </a:r>
            <a:r>
              <a:rPr lang="en-US" sz="2800" dirty="0" err="1" smtClean="0"/>
              <a:t>Neshyba</a:t>
            </a:r>
            <a:r>
              <a:rPr lang="en-US" sz="2800" dirty="0" smtClean="0"/>
              <a:t>, “Arrhenius analysis of anisotropic surface self-diffusion on the prismatic facet of ice,” </a:t>
            </a:r>
            <a:r>
              <a:rPr lang="en-US" sz="2800" i="1" dirty="0" smtClean="0"/>
              <a:t>Phys. Chem. Chem. Phys.</a:t>
            </a:r>
            <a:r>
              <a:rPr lang="en-US" sz="2800" dirty="0" smtClean="0"/>
              <a:t>, vol. 13, no. 44, pp. 19960–19969, 2011.</a:t>
            </a:r>
          </a:p>
          <a:p>
            <a:r>
              <a:rPr lang="en-US" sz="2800" dirty="0" smtClean="0"/>
              <a:t>[4] H. Nada and J. P. J. M. van </a:t>
            </a:r>
            <a:r>
              <a:rPr lang="en-US" sz="2800" dirty="0" err="1" smtClean="0"/>
              <a:t>der</a:t>
            </a:r>
            <a:r>
              <a:rPr lang="en-US" sz="2800" dirty="0" smtClean="0"/>
              <a:t> </a:t>
            </a:r>
            <a:r>
              <a:rPr lang="en-US" sz="2800" dirty="0" err="1" smtClean="0"/>
              <a:t>Eerden</a:t>
            </a:r>
            <a:r>
              <a:rPr lang="en-US" sz="2800" dirty="0" smtClean="0"/>
              <a:t>, “An intermolecular potential model for the simulation of ice and water near the melting point: A six-site model of H[sub 2]O,” </a:t>
            </a:r>
            <a:r>
              <a:rPr lang="en-US" sz="2800" i="1" dirty="0" smtClean="0"/>
              <a:t>The Journal of Chemical Physics</a:t>
            </a:r>
            <a:r>
              <a:rPr lang="en-US" sz="2800" dirty="0" smtClean="0"/>
              <a:t>, vol. 118, no. 16, p. 7401, 2003.</a:t>
            </a:r>
          </a:p>
          <a:p>
            <a:r>
              <a:rPr lang="en-US" sz="2800" dirty="0" smtClean="0"/>
              <a:t>[5] S. W. Rick, “A </a:t>
            </a:r>
            <a:r>
              <a:rPr lang="en-US" sz="2800" dirty="0" err="1" smtClean="0"/>
              <a:t>reoptimization</a:t>
            </a:r>
            <a:r>
              <a:rPr lang="en-US" sz="2800" dirty="0" smtClean="0"/>
              <a:t> of the five-site water potential (TIP5P) for use with </a:t>
            </a:r>
            <a:r>
              <a:rPr lang="en-US" sz="2800" dirty="0" err="1" smtClean="0"/>
              <a:t>Ewald</a:t>
            </a:r>
            <a:r>
              <a:rPr lang="en-US" sz="2800" dirty="0" smtClean="0"/>
              <a:t> sums,” </a:t>
            </a:r>
            <a:r>
              <a:rPr lang="en-US" sz="2800" i="1" dirty="0" smtClean="0"/>
              <a:t>The Journal of Chemical Physics</a:t>
            </a:r>
            <a:r>
              <a:rPr lang="en-US" sz="2800" dirty="0" smtClean="0"/>
              <a:t>, vol. 120, no. 13, p. 6085, 2004.</a:t>
            </a:r>
          </a:p>
          <a:p>
            <a:r>
              <a:rPr lang="en-US" sz="2800" dirty="0" smtClean="0"/>
              <a:t>[6] J. L. F. </a:t>
            </a:r>
            <a:r>
              <a:rPr lang="en-US" sz="2800" dirty="0" err="1" smtClean="0"/>
              <a:t>Abascal</a:t>
            </a:r>
            <a:r>
              <a:rPr lang="en-US" sz="2800" dirty="0" smtClean="0"/>
              <a:t> and C. Vega, “A general purpose model for the condensed phases of water: TIP4P/2005,” </a:t>
            </a:r>
            <a:r>
              <a:rPr lang="en-US" sz="2800" i="1" dirty="0" smtClean="0"/>
              <a:t>The Journal of Chemical Physics</a:t>
            </a:r>
            <a:r>
              <a:rPr lang="en-US" sz="2800" dirty="0" smtClean="0"/>
              <a:t>, vol. 123, no. 23, p. 234505, 2005.</a:t>
            </a:r>
          </a:p>
          <a:p>
            <a:r>
              <a:rPr lang="en-US" sz="2800" dirty="0" smtClean="0"/>
              <a:t>[7] G. L. Stephens, S.-C. </a:t>
            </a:r>
            <a:r>
              <a:rPr lang="en-US" sz="2800" dirty="0" err="1" smtClean="0"/>
              <a:t>Tsay</a:t>
            </a:r>
            <a:r>
              <a:rPr lang="en-US" sz="2800" dirty="0" smtClean="0"/>
              <a:t>, P. W. Stackhouse, and P. J. </a:t>
            </a:r>
            <a:r>
              <a:rPr lang="en-US" sz="2800" dirty="0" err="1" smtClean="0"/>
              <a:t>Flatau</a:t>
            </a:r>
            <a:r>
              <a:rPr lang="en-US" sz="2800" dirty="0" smtClean="0"/>
              <a:t>, “The Relevance of the Microphysical and </a:t>
            </a:r>
            <a:r>
              <a:rPr lang="en-US" sz="2800" dirty="0" err="1" smtClean="0"/>
              <a:t>Radiative</a:t>
            </a:r>
            <a:r>
              <a:rPr lang="en-US" sz="2800" dirty="0" smtClean="0"/>
              <a:t> Properties of Cirrus Clouds to Climate and Climatic Feedback,” Journal of the Atmospheric Sciences, vol. 47, no. 14, pp. 1742–1754, Jul. 1990.</a:t>
            </a:r>
          </a:p>
        </p:txBody>
      </p:sp>
      <p:sp>
        <p:nvSpPr>
          <p:cNvPr id="175" name="TextBox 174"/>
          <p:cNvSpPr txBox="1"/>
          <p:nvPr/>
        </p:nvSpPr>
        <p:spPr>
          <a:xfrm>
            <a:off x="16002000" y="24255664"/>
            <a:ext cx="10434441" cy="7478970"/>
          </a:xfrm>
          <a:prstGeom prst="rect">
            <a:avLst/>
          </a:prstGeom>
          <a:noFill/>
        </p:spPr>
        <p:txBody>
          <a:bodyPr wrap="square" rtlCol="0">
            <a:spAutoFit/>
          </a:bodyPr>
          <a:lstStyle/>
          <a:p>
            <a:r>
              <a:rPr lang="en-US" sz="3000" dirty="0" smtClean="0">
                <a:latin typeface="Helvetica" pitchFamily="34" charset="0"/>
                <a:cs typeface="Helvetica" pitchFamily="34" charset="0"/>
              </a:rPr>
              <a:t>      Figure 4 shows the Arrhenius plot for both the Tip4P/2005 and the Tip5PEW with the log(D*) plotted with respect to inverse temperature. The solid trend-line is for the Tip5 data excluding the last </a:t>
            </a:r>
            <a:r>
              <a:rPr lang="en-US" sz="3000" dirty="0" smtClean="0">
                <a:latin typeface="Helvetica" pitchFamily="34" charset="0"/>
                <a:cs typeface="Helvetica" pitchFamily="34" charset="0"/>
              </a:rPr>
              <a:t>point and the dashed is for Tip4. </a:t>
            </a:r>
            <a:endParaRPr lang="en-US" sz="3000" dirty="0" smtClean="0">
              <a:latin typeface="Helvetica" pitchFamily="34" charset="0"/>
              <a:cs typeface="Helvetica" pitchFamily="34" charset="0"/>
            </a:endParaRPr>
          </a:p>
          <a:p>
            <a:r>
              <a:rPr lang="en-US" sz="3000" dirty="0" smtClean="0">
                <a:latin typeface="Helvetica" pitchFamily="34" charset="0"/>
                <a:cs typeface="Helvetica" pitchFamily="34" charset="0"/>
              </a:rPr>
              <a:t>    </a:t>
            </a:r>
          </a:p>
          <a:p>
            <a:r>
              <a:rPr lang="en-US" sz="3000" dirty="0" smtClean="0">
                <a:latin typeface="Helvetica" pitchFamily="34" charset="0"/>
                <a:cs typeface="Helvetica" pitchFamily="34" charset="0"/>
              </a:rPr>
              <a:t>     The Ea is associated with the slope of figure 4A. </a:t>
            </a:r>
            <a:r>
              <a:rPr lang="en-US" sz="3000" dirty="0" smtClean="0">
                <a:latin typeface="Helvetica" pitchFamily="34" charset="0"/>
                <a:cs typeface="Helvetica" pitchFamily="34" charset="0"/>
              </a:rPr>
              <a:t>So, the instantaneous derivative of the poly fit graph multiplied by R was used to calculate Ea for each temperature, shown in Figure 4B.</a:t>
            </a:r>
            <a:endParaRPr lang="en-US" sz="3000" dirty="0">
              <a:latin typeface="Helvetica" pitchFamily="34" charset="0"/>
              <a:cs typeface="Helvetica" pitchFamily="34" charset="0"/>
            </a:endParaRPr>
          </a:p>
          <a:p>
            <a:r>
              <a:rPr lang="en-US" sz="3000" dirty="0" smtClean="0">
                <a:latin typeface="Helvetica" pitchFamily="34" charset="0"/>
                <a:cs typeface="Helvetica" pitchFamily="34" charset="0"/>
              </a:rPr>
              <a:t>     </a:t>
            </a:r>
            <a:endParaRPr lang="en-US" sz="3000" dirty="0" smtClean="0">
              <a:latin typeface="Helvetica" pitchFamily="34" charset="0"/>
              <a:cs typeface="Helvetica" pitchFamily="34" charset="0"/>
            </a:endParaRPr>
          </a:p>
          <a:p>
            <a:r>
              <a:rPr lang="en-US" sz="3000" dirty="0" smtClean="0">
                <a:latin typeface="Helvetica" pitchFamily="34" charset="0"/>
                <a:cs typeface="Helvetica" pitchFamily="34" charset="0"/>
              </a:rPr>
              <a:t> </a:t>
            </a:r>
            <a:r>
              <a:rPr lang="en-US" sz="3000" dirty="0" smtClean="0">
                <a:latin typeface="Helvetica" pitchFamily="34" charset="0"/>
                <a:cs typeface="Helvetica" pitchFamily="34" charset="0"/>
              </a:rPr>
              <a:t>     </a:t>
            </a:r>
            <a:r>
              <a:rPr lang="en-US" sz="3000" dirty="0" smtClean="0">
                <a:latin typeface="Helvetica" pitchFamily="34" charset="0"/>
                <a:cs typeface="Helvetica" pitchFamily="34" charset="0"/>
              </a:rPr>
              <a:t>Tip4’s </a:t>
            </a:r>
            <a:r>
              <a:rPr lang="en-US" sz="3000" dirty="0" smtClean="0">
                <a:latin typeface="Helvetica" pitchFamily="34" charset="0"/>
                <a:cs typeface="Helvetica" pitchFamily="34" charset="0"/>
              </a:rPr>
              <a:t>a</a:t>
            </a:r>
            <a:r>
              <a:rPr lang="en-US" sz="3000" dirty="0" smtClean="0">
                <a:latin typeface="Helvetica" pitchFamily="34" charset="0"/>
                <a:cs typeface="Helvetica" pitchFamily="34" charset="0"/>
              </a:rPr>
              <a:t>verage Ea over the temperature interval of192 to 250K is about 21 KJ/mole and Tip5’s is 29KJ/mole over the interval of 212 to 270K. This is roughly the Ea of one H-bond.</a:t>
            </a:r>
          </a:p>
          <a:p>
            <a:r>
              <a:rPr lang="en-US" sz="3000" dirty="0" smtClean="0">
                <a:latin typeface="Helvetica" pitchFamily="34" charset="0"/>
                <a:cs typeface="Helvetica" pitchFamily="34" charset="0"/>
              </a:rPr>
              <a:t> </a:t>
            </a:r>
            <a:r>
              <a:rPr lang="en-US" sz="3000" dirty="0" smtClean="0">
                <a:latin typeface="Helvetica" pitchFamily="34" charset="0"/>
                <a:cs typeface="Helvetica" pitchFamily="34" charset="0"/>
              </a:rPr>
              <a:t>     Also, Figure 4B seems to indicate that the Ea increases as temperature increases.</a:t>
            </a:r>
            <a:endParaRPr lang="en-US" sz="3000" dirty="0" smtClean="0">
              <a:latin typeface="Helvetica" pitchFamily="34" charset="0"/>
              <a:cs typeface="Helvetica" pitchFamily="34" charset="0"/>
            </a:endParaRPr>
          </a:p>
        </p:txBody>
      </p:sp>
      <p:graphicFrame>
        <p:nvGraphicFramePr>
          <p:cNvPr id="110" name="Chart 109"/>
          <p:cNvGraphicFramePr/>
          <p:nvPr/>
        </p:nvGraphicFramePr>
        <p:xfrm>
          <a:off x="26686704" y="27275891"/>
          <a:ext cx="10948074" cy="4312285"/>
        </p:xfrm>
        <a:graphic>
          <a:graphicData uri="http://schemas.openxmlformats.org/drawingml/2006/chart">
            <c:chart xmlns:c="http://schemas.openxmlformats.org/drawingml/2006/chart" xmlns:r="http://schemas.openxmlformats.org/officeDocument/2006/relationships" r:id="rId17"/>
          </a:graphicData>
        </a:graphic>
      </p:graphicFrame>
      <p:sp>
        <p:nvSpPr>
          <p:cNvPr id="114" name="TextBox 113"/>
          <p:cNvSpPr txBox="1"/>
          <p:nvPr/>
        </p:nvSpPr>
        <p:spPr>
          <a:xfrm>
            <a:off x="27006843" y="23939080"/>
            <a:ext cx="939507"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A</a:t>
            </a:r>
            <a:endParaRPr lang="en-US" sz="3600" b="1" dirty="0">
              <a:solidFill>
                <a:srgbClr val="FF0000"/>
              </a:solidFill>
              <a:latin typeface="Helvetica" pitchFamily="34" charset="0"/>
              <a:cs typeface="Helvetica" pitchFamily="34" charset="0"/>
            </a:endParaRPr>
          </a:p>
        </p:txBody>
      </p:sp>
      <p:sp>
        <p:nvSpPr>
          <p:cNvPr id="115" name="TextBox 114"/>
          <p:cNvSpPr txBox="1"/>
          <p:nvPr/>
        </p:nvSpPr>
        <p:spPr>
          <a:xfrm>
            <a:off x="27063993" y="27043299"/>
            <a:ext cx="939507" cy="646331"/>
          </a:xfrm>
          <a:prstGeom prst="rect">
            <a:avLst/>
          </a:prstGeom>
          <a:noFill/>
        </p:spPr>
        <p:txBody>
          <a:bodyPr wrap="square" rtlCol="0">
            <a:spAutoFit/>
          </a:bodyPr>
          <a:lstStyle/>
          <a:p>
            <a:r>
              <a:rPr lang="en-US" sz="3600" b="1" dirty="0" smtClean="0">
                <a:solidFill>
                  <a:srgbClr val="FF0000"/>
                </a:solidFill>
                <a:latin typeface="Helvetica" pitchFamily="34" charset="0"/>
                <a:cs typeface="Helvetica" pitchFamily="34" charset="0"/>
              </a:rPr>
              <a:t>B</a:t>
            </a:r>
            <a:endParaRPr lang="en-US" sz="3600" b="1" dirty="0" smtClean="0">
              <a:solidFill>
                <a:srgbClr val="FF0000"/>
              </a:solidFill>
              <a:latin typeface="Helvetica" pitchFamily="34" charset="0"/>
              <a:cs typeface="Helvetica" pitchFamily="34" charset="0"/>
            </a:endParaRPr>
          </a:p>
        </p:txBody>
      </p:sp>
      <p:sp>
        <p:nvSpPr>
          <p:cNvPr id="116" name="TextBox 115"/>
          <p:cNvSpPr txBox="1"/>
          <p:nvPr/>
        </p:nvSpPr>
        <p:spPr>
          <a:xfrm>
            <a:off x="26868285" y="31122186"/>
            <a:ext cx="10518722" cy="584775"/>
          </a:xfrm>
          <a:prstGeom prst="rect">
            <a:avLst/>
          </a:prstGeom>
          <a:noFill/>
        </p:spPr>
        <p:txBody>
          <a:bodyPr wrap="square" rtlCol="0">
            <a:spAutoFit/>
          </a:bodyPr>
          <a:lstStyle/>
          <a:p>
            <a:r>
              <a:rPr lang="en-US" sz="3200" b="1" dirty="0" smtClean="0">
                <a:latin typeface="Helvetica" pitchFamily="34" charset="0"/>
                <a:cs typeface="Helvetica" pitchFamily="34" charset="0"/>
              </a:rPr>
              <a:t>Figure 4</a:t>
            </a:r>
            <a:r>
              <a:rPr lang="en-US" sz="3200" dirty="0" smtClean="0">
                <a:latin typeface="Helvetica" pitchFamily="34" charset="0"/>
                <a:cs typeface="Helvetica" pitchFamily="34" charset="0"/>
              </a:rPr>
              <a:t>: A</a:t>
            </a:r>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xmlns="" val="3537442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a:latin typeface="Helvetica" pitchFamily="34" charset="0"/>
            <a:cs typeface="Helvetica"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3224</TotalTime>
  <Words>1298</Words>
  <Application>Microsoft Office PowerPoint</Application>
  <PresentationFormat>Custom</PresentationFormat>
  <Paragraphs>120</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Anisotropic Diffusivity of the Prismatic surface of ice is model Independent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PUGETSOUND\aoswald</dc:creator>
  <cp:lastModifiedBy>Natalia</cp:lastModifiedBy>
  <cp:revision>181</cp:revision>
  <cp:lastPrinted>2012-08-09T22:29:23Z</cp:lastPrinted>
  <dcterms:created xsi:type="dcterms:W3CDTF">2012-08-08T22:58:26Z</dcterms:created>
  <dcterms:modified xsi:type="dcterms:W3CDTF">2012-10-24T09:41:41Z</dcterms:modified>
</cp:coreProperties>
</file>