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tif" ContentType="image/tif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8404800"/>
  <p:notesSz cx="6858000" cy="9144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86" autoAdjust="0"/>
    <p:restoredTop sz="98269" autoAdjust="0"/>
  </p:normalViewPr>
  <p:slideViewPr>
    <p:cSldViewPr snapToGrid="0" snapToObjects="1">
      <p:cViewPr>
        <p:scale>
          <a:sx n="28" d="100"/>
          <a:sy n="28" d="100"/>
        </p:scale>
        <p:origin x="-488" y="1472"/>
      </p:cViewPr>
      <p:guideLst>
        <p:guide orient="horz" pos="12096"/>
        <p:guide pos="13824"/>
      </p:guideLst>
    </p:cSldViewPr>
  </p:slideViewPr>
  <p:notesTextViewPr>
    <p:cViewPr>
      <p:scale>
        <a:sx n="100" d="100"/>
        <a:sy n="100" d="100"/>
      </p:scale>
      <p:origin x="0" y="4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8731D-7D32-2845-B001-8B7945FD3242}" type="datetimeFigureOut">
              <a:rPr lang="en-US" smtClean="0"/>
              <a:t>8/9/12</a:t>
            </a:fld>
            <a:endParaRPr lang="en-US"/>
          </a:p>
        </p:txBody>
      </p:sp>
      <p:sp>
        <p:nvSpPr>
          <p:cNvPr id="4" name="Slide Image Placeholder 3"/>
          <p:cNvSpPr>
            <a:spLocks noGrp="1" noRot="1" noChangeAspect="1"/>
          </p:cNvSpPr>
          <p:nvPr>
            <p:ph type="sldImg" idx="2"/>
          </p:nvPr>
        </p:nvSpPr>
        <p:spPr>
          <a:xfrm>
            <a:off x="1470025" y="685800"/>
            <a:ext cx="39179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0FF43-F752-BC4D-BA82-6EBD88934215}" type="slidenum">
              <a:rPr lang="en-US" smtClean="0"/>
              <a:t>‹#›</a:t>
            </a:fld>
            <a:endParaRPr lang="en-US"/>
          </a:p>
        </p:txBody>
      </p:sp>
    </p:spTree>
    <p:extLst>
      <p:ext uri="{BB962C8B-B14F-4D97-AF65-F5344CB8AC3E}">
        <p14:creationId xmlns:p14="http://schemas.microsoft.com/office/powerpoint/2010/main" val="416358899"/>
      </p:ext>
    </p:extLst>
  </p:cSld>
  <p:clrMap bg1="lt1" tx1="dk1" bg2="lt2" tx2="dk2" accent1="accent1" accent2="accent2" accent3="accent3" accent4="accent4" accent5="accent5" accent6="accent6" hlink="hlink" folHlink="folHlink"/>
  <p:notesStyle>
    <a:lvl1pPr marL="0" algn="l" defTabSz="2508062" rtl="0" eaLnBrk="1" latinLnBrk="0" hangingPunct="1">
      <a:defRPr sz="6600" kern="1200">
        <a:solidFill>
          <a:schemeClr val="tx1"/>
        </a:solidFill>
        <a:latin typeface="+mn-lt"/>
        <a:ea typeface="+mn-ea"/>
        <a:cs typeface="+mn-cs"/>
      </a:defRPr>
    </a:lvl1pPr>
    <a:lvl2pPr marL="2508062" algn="l" defTabSz="2508062" rtl="0" eaLnBrk="1" latinLnBrk="0" hangingPunct="1">
      <a:defRPr sz="6600" kern="1200">
        <a:solidFill>
          <a:schemeClr val="tx1"/>
        </a:solidFill>
        <a:latin typeface="+mn-lt"/>
        <a:ea typeface="+mn-ea"/>
        <a:cs typeface="+mn-cs"/>
      </a:defRPr>
    </a:lvl2pPr>
    <a:lvl3pPr marL="5016124" algn="l" defTabSz="2508062" rtl="0" eaLnBrk="1" latinLnBrk="0" hangingPunct="1">
      <a:defRPr sz="6600" kern="1200">
        <a:solidFill>
          <a:schemeClr val="tx1"/>
        </a:solidFill>
        <a:latin typeface="+mn-lt"/>
        <a:ea typeface="+mn-ea"/>
        <a:cs typeface="+mn-cs"/>
      </a:defRPr>
    </a:lvl3pPr>
    <a:lvl4pPr marL="7524186" algn="l" defTabSz="2508062" rtl="0" eaLnBrk="1" latinLnBrk="0" hangingPunct="1">
      <a:defRPr sz="6600" kern="1200">
        <a:solidFill>
          <a:schemeClr val="tx1"/>
        </a:solidFill>
        <a:latin typeface="+mn-lt"/>
        <a:ea typeface="+mn-ea"/>
        <a:cs typeface="+mn-cs"/>
      </a:defRPr>
    </a:lvl4pPr>
    <a:lvl5pPr marL="10032248" algn="l" defTabSz="2508062" rtl="0" eaLnBrk="1" latinLnBrk="0" hangingPunct="1">
      <a:defRPr sz="6600" kern="1200">
        <a:solidFill>
          <a:schemeClr val="tx1"/>
        </a:solidFill>
        <a:latin typeface="+mn-lt"/>
        <a:ea typeface="+mn-ea"/>
        <a:cs typeface="+mn-cs"/>
      </a:defRPr>
    </a:lvl5pPr>
    <a:lvl6pPr marL="12540310" algn="l" defTabSz="2508062" rtl="0" eaLnBrk="1" latinLnBrk="0" hangingPunct="1">
      <a:defRPr sz="6600" kern="1200">
        <a:solidFill>
          <a:schemeClr val="tx1"/>
        </a:solidFill>
        <a:latin typeface="+mn-lt"/>
        <a:ea typeface="+mn-ea"/>
        <a:cs typeface="+mn-cs"/>
      </a:defRPr>
    </a:lvl6pPr>
    <a:lvl7pPr marL="15048372" algn="l" defTabSz="2508062" rtl="0" eaLnBrk="1" latinLnBrk="0" hangingPunct="1">
      <a:defRPr sz="6600" kern="1200">
        <a:solidFill>
          <a:schemeClr val="tx1"/>
        </a:solidFill>
        <a:latin typeface="+mn-lt"/>
        <a:ea typeface="+mn-ea"/>
        <a:cs typeface="+mn-cs"/>
      </a:defRPr>
    </a:lvl7pPr>
    <a:lvl8pPr marL="17556434" algn="l" defTabSz="2508062" rtl="0" eaLnBrk="1" latinLnBrk="0" hangingPunct="1">
      <a:defRPr sz="6600" kern="1200">
        <a:solidFill>
          <a:schemeClr val="tx1"/>
        </a:solidFill>
        <a:latin typeface="+mn-lt"/>
        <a:ea typeface="+mn-ea"/>
        <a:cs typeface="+mn-cs"/>
      </a:defRPr>
    </a:lvl8pPr>
    <a:lvl9pPr marL="20064496" algn="l" defTabSz="2508062"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0025" y="685800"/>
            <a:ext cx="391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0FF43-F752-BC4D-BA82-6EBD88934215}" type="slidenum">
              <a:rPr lang="en-US" smtClean="0"/>
              <a:t>1</a:t>
            </a:fld>
            <a:endParaRPr lang="en-US"/>
          </a:p>
        </p:txBody>
      </p:sp>
    </p:spTree>
    <p:extLst>
      <p:ext uri="{BB962C8B-B14F-4D97-AF65-F5344CB8AC3E}">
        <p14:creationId xmlns:p14="http://schemas.microsoft.com/office/powerpoint/2010/main" val="376246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3"/>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8003F6-F09B-9249-9B60-A2E665493319}" type="datetimeFigureOut">
              <a:rPr lang="en-US" smtClean="0"/>
              <a:t>8/9/12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7E2F-F15B-184F-8F1F-1D6555BB00EE}" type="slidenum">
              <a:rPr lang="en-US" smtClean="0"/>
              <a:t>‹#›</a:t>
            </a:fld>
            <a:endParaRPr lang="en-US"/>
          </a:p>
        </p:txBody>
      </p:sp>
    </p:spTree>
    <p:extLst>
      <p:ext uri="{BB962C8B-B14F-4D97-AF65-F5344CB8AC3E}">
        <p14:creationId xmlns:p14="http://schemas.microsoft.com/office/powerpoint/2010/main" val="196572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003F6-F09B-9249-9B60-A2E665493319}" type="datetimeFigureOut">
              <a:rPr lang="en-US" smtClean="0"/>
              <a:t>8/9/12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7E2F-F15B-184F-8F1F-1D6555BB00EE}" type="slidenum">
              <a:rPr lang="en-US" smtClean="0"/>
              <a:t>‹#›</a:t>
            </a:fld>
            <a:endParaRPr lang="en-US"/>
          </a:p>
        </p:txBody>
      </p:sp>
    </p:spTree>
    <p:extLst>
      <p:ext uri="{BB962C8B-B14F-4D97-AF65-F5344CB8AC3E}">
        <p14:creationId xmlns:p14="http://schemas.microsoft.com/office/powerpoint/2010/main" val="84376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537976"/>
            <a:ext cx="987552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537976"/>
            <a:ext cx="2889504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003F6-F09B-9249-9B60-A2E665493319}" type="datetimeFigureOut">
              <a:rPr lang="en-US" smtClean="0"/>
              <a:t>8/9/12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7E2F-F15B-184F-8F1F-1D6555BB00EE}" type="slidenum">
              <a:rPr lang="en-US" smtClean="0"/>
              <a:t>‹#›</a:t>
            </a:fld>
            <a:endParaRPr lang="en-US"/>
          </a:p>
        </p:txBody>
      </p:sp>
    </p:spTree>
    <p:extLst>
      <p:ext uri="{BB962C8B-B14F-4D97-AF65-F5344CB8AC3E}">
        <p14:creationId xmlns:p14="http://schemas.microsoft.com/office/powerpoint/2010/main" val="252365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003F6-F09B-9249-9B60-A2E665493319}" type="datetimeFigureOut">
              <a:rPr lang="en-US" smtClean="0"/>
              <a:t>8/9/12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7E2F-F15B-184F-8F1F-1D6555BB00EE}" type="slidenum">
              <a:rPr lang="en-US" smtClean="0"/>
              <a:t>‹#›</a:t>
            </a:fld>
            <a:endParaRPr lang="en-US"/>
          </a:p>
        </p:txBody>
      </p:sp>
    </p:spTree>
    <p:extLst>
      <p:ext uri="{BB962C8B-B14F-4D97-AF65-F5344CB8AC3E}">
        <p14:creationId xmlns:p14="http://schemas.microsoft.com/office/powerpoint/2010/main" val="402768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3"/>
            <a:ext cx="37307520" cy="762762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7"/>
            <a:ext cx="37307520" cy="840104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8003F6-F09B-9249-9B60-A2E665493319}" type="datetimeFigureOut">
              <a:rPr lang="en-US" smtClean="0"/>
              <a:t>8/9/12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7E2F-F15B-184F-8F1F-1D6555BB00EE}" type="slidenum">
              <a:rPr lang="en-US" smtClean="0"/>
              <a:t>‹#›</a:t>
            </a:fld>
            <a:endParaRPr lang="en-US"/>
          </a:p>
        </p:txBody>
      </p:sp>
    </p:spTree>
    <p:extLst>
      <p:ext uri="{BB962C8B-B14F-4D97-AF65-F5344CB8AC3E}">
        <p14:creationId xmlns:p14="http://schemas.microsoft.com/office/powerpoint/2010/main" val="221176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8961124"/>
            <a:ext cx="19385280" cy="2534539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8961124"/>
            <a:ext cx="19385280" cy="2534539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8003F6-F09B-9249-9B60-A2E665493319}" type="datetimeFigureOut">
              <a:rPr lang="en-US" smtClean="0"/>
              <a:t>8/9/12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7E2F-F15B-184F-8F1F-1D6555BB00EE}" type="slidenum">
              <a:rPr lang="en-US" smtClean="0"/>
              <a:t>‹#›</a:t>
            </a:fld>
            <a:endParaRPr lang="en-US"/>
          </a:p>
        </p:txBody>
      </p:sp>
    </p:spTree>
    <p:extLst>
      <p:ext uri="{BB962C8B-B14F-4D97-AF65-F5344CB8AC3E}">
        <p14:creationId xmlns:p14="http://schemas.microsoft.com/office/powerpoint/2010/main" val="254524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596634"/>
            <a:ext cx="19392902" cy="358266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0" y="12179301"/>
            <a:ext cx="19392902" cy="2212721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8596634"/>
            <a:ext cx="19400520" cy="358266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2" y="12179301"/>
            <a:ext cx="19400520" cy="2212721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8003F6-F09B-9249-9B60-A2E665493319}" type="datetimeFigureOut">
              <a:rPr lang="en-US" smtClean="0"/>
              <a:t>8/9/12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A7E2F-F15B-184F-8F1F-1D6555BB00EE}" type="slidenum">
              <a:rPr lang="en-US" smtClean="0"/>
              <a:t>‹#›</a:t>
            </a:fld>
            <a:endParaRPr lang="en-US"/>
          </a:p>
        </p:txBody>
      </p:sp>
    </p:spTree>
    <p:extLst>
      <p:ext uri="{BB962C8B-B14F-4D97-AF65-F5344CB8AC3E}">
        <p14:creationId xmlns:p14="http://schemas.microsoft.com/office/powerpoint/2010/main" val="65391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8003F6-F09B-9249-9B60-A2E665493319}" type="datetimeFigureOut">
              <a:rPr lang="en-US" smtClean="0"/>
              <a:t>8/9/12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A7E2F-F15B-184F-8F1F-1D6555BB00EE}" type="slidenum">
              <a:rPr lang="en-US" smtClean="0"/>
              <a:t>‹#›</a:t>
            </a:fld>
            <a:endParaRPr lang="en-US"/>
          </a:p>
        </p:txBody>
      </p:sp>
    </p:spTree>
    <p:extLst>
      <p:ext uri="{BB962C8B-B14F-4D97-AF65-F5344CB8AC3E}">
        <p14:creationId xmlns:p14="http://schemas.microsoft.com/office/powerpoint/2010/main" val="335532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003F6-F09B-9249-9B60-A2E665493319}" type="datetimeFigureOut">
              <a:rPr lang="en-US" smtClean="0"/>
              <a:t>8/9/12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A7E2F-F15B-184F-8F1F-1D6555BB00EE}" type="slidenum">
              <a:rPr lang="en-US" smtClean="0"/>
              <a:t>‹#›</a:t>
            </a:fld>
            <a:endParaRPr lang="en-US"/>
          </a:p>
        </p:txBody>
      </p:sp>
    </p:spTree>
    <p:extLst>
      <p:ext uri="{BB962C8B-B14F-4D97-AF65-F5344CB8AC3E}">
        <p14:creationId xmlns:p14="http://schemas.microsoft.com/office/powerpoint/2010/main" val="389927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160240" y="1529084"/>
            <a:ext cx="24536400" cy="3277743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4"/>
            <a:ext cx="14439902" cy="2626995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003F6-F09B-9249-9B60-A2E665493319}" type="datetimeFigureOut">
              <a:rPr lang="en-US" smtClean="0"/>
              <a:t>8/9/12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7E2F-F15B-184F-8F1F-1D6555BB00EE}" type="slidenum">
              <a:rPr lang="en-US" smtClean="0"/>
              <a:t>‹#›</a:t>
            </a:fld>
            <a:endParaRPr lang="en-US"/>
          </a:p>
        </p:txBody>
      </p:sp>
    </p:spTree>
    <p:extLst>
      <p:ext uri="{BB962C8B-B14F-4D97-AF65-F5344CB8AC3E}">
        <p14:creationId xmlns:p14="http://schemas.microsoft.com/office/powerpoint/2010/main" val="400444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1"/>
            <a:ext cx="26334720" cy="317373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8602982" y="30057094"/>
            <a:ext cx="26334720" cy="450722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003F6-F09B-9249-9B60-A2E665493319}" type="datetimeFigureOut">
              <a:rPr lang="en-US" smtClean="0"/>
              <a:t>8/9/12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7E2F-F15B-184F-8F1F-1D6555BB00EE}" type="slidenum">
              <a:rPr lang="en-US" smtClean="0"/>
              <a:t>‹#›</a:t>
            </a:fld>
            <a:endParaRPr lang="en-US"/>
          </a:p>
        </p:txBody>
      </p:sp>
    </p:spTree>
    <p:extLst>
      <p:ext uri="{BB962C8B-B14F-4D97-AF65-F5344CB8AC3E}">
        <p14:creationId xmlns:p14="http://schemas.microsoft.com/office/powerpoint/2010/main" val="3467842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3"/>
            <a:ext cx="39502080" cy="64008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4"/>
            <a:ext cx="39502080" cy="2534539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3"/>
            <a:ext cx="10241280" cy="20447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DF8003F6-F09B-9249-9B60-A2E665493319}" type="datetimeFigureOut">
              <a:rPr lang="en-US" smtClean="0"/>
              <a:t>8/9/12</a:t>
            </a:fld>
            <a:endParaRPr lang="en-US"/>
          </a:p>
        </p:txBody>
      </p:sp>
      <p:sp>
        <p:nvSpPr>
          <p:cNvPr id="5" name="Footer Placeholder 4"/>
          <p:cNvSpPr>
            <a:spLocks noGrp="1"/>
          </p:cNvSpPr>
          <p:nvPr>
            <p:ph type="ftr" sz="quarter" idx="3"/>
          </p:nvPr>
        </p:nvSpPr>
        <p:spPr>
          <a:xfrm>
            <a:off x="14996160" y="35595563"/>
            <a:ext cx="13898880" cy="20447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3"/>
            <a:ext cx="10241280" cy="20447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F5CA7E2F-F15B-184F-8F1F-1D6555BB00EE}" type="slidenum">
              <a:rPr lang="en-US" smtClean="0"/>
              <a:t>‹#›</a:t>
            </a:fld>
            <a:endParaRPr lang="en-US"/>
          </a:p>
        </p:txBody>
      </p:sp>
    </p:spTree>
    <p:extLst>
      <p:ext uri="{BB962C8B-B14F-4D97-AF65-F5344CB8AC3E}">
        <p14:creationId xmlns:p14="http://schemas.microsoft.com/office/powerpoint/2010/main" val="1802557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8062"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2508062" rtl="0" eaLnBrk="1" latinLnBrk="0" hangingPunct="1">
        <a:spcBef>
          <a:spcPct val="20000"/>
        </a:spcBef>
        <a:buFont typeface="Arial"/>
        <a:buChar char="•"/>
        <a:defRPr sz="17600" kern="1200">
          <a:solidFill>
            <a:schemeClr val="tx1"/>
          </a:solidFill>
          <a:latin typeface="+mn-lt"/>
          <a:ea typeface="+mn-ea"/>
          <a:cs typeface="+mn-cs"/>
        </a:defRPr>
      </a:lvl1pPr>
      <a:lvl2pPr marL="4075601" indent="-1567539" algn="l" defTabSz="2508062" rtl="0" eaLnBrk="1" latinLnBrk="0" hangingPunct="1">
        <a:spcBef>
          <a:spcPct val="20000"/>
        </a:spcBef>
        <a:buFont typeface="Arial"/>
        <a:buChar char="–"/>
        <a:defRPr sz="15400" kern="1200">
          <a:solidFill>
            <a:schemeClr val="tx1"/>
          </a:solidFill>
          <a:latin typeface="+mn-lt"/>
          <a:ea typeface="+mn-ea"/>
          <a:cs typeface="+mn-cs"/>
        </a:defRPr>
      </a:lvl2pPr>
      <a:lvl3pPr marL="6270155" indent="-1254031" algn="l" defTabSz="2508062" rtl="0" eaLnBrk="1" latinLnBrk="0" hangingPunct="1">
        <a:spcBef>
          <a:spcPct val="20000"/>
        </a:spcBef>
        <a:buFont typeface="Arial"/>
        <a:buChar char="•"/>
        <a:defRPr sz="13200" kern="1200">
          <a:solidFill>
            <a:schemeClr val="tx1"/>
          </a:solidFill>
          <a:latin typeface="+mn-lt"/>
          <a:ea typeface="+mn-ea"/>
          <a:cs typeface="+mn-cs"/>
        </a:defRPr>
      </a:lvl3pPr>
      <a:lvl4pPr marL="8778217" indent="-1254031" algn="l" defTabSz="2508062" rtl="0" eaLnBrk="1" latinLnBrk="0" hangingPunct="1">
        <a:spcBef>
          <a:spcPct val="20000"/>
        </a:spcBef>
        <a:buFont typeface="Arial"/>
        <a:buChar char="–"/>
        <a:defRPr sz="11000" kern="1200">
          <a:solidFill>
            <a:schemeClr val="tx1"/>
          </a:solidFill>
          <a:latin typeface="+mn-lt"/>
          <a:ea typeface="+mn-ea"/>
          <a:cs typeface="+mn-cs"/>
        </a:defRPr>
      </a:lvl4pPr>
      <a:lvl5pPr marL="11286279" indent="-1254031" algn="l" defTabSz="2508062" rtl="0" eaLnBrk="1" latinLnBrk="0" hangingPunct="1">
        <a:spcBef>
          <a:spcPct val="20000"/>
        </a:spcBef>
        <a:buFont typeface="Arial"/>
        <a:buChar char="»"/>
        <a:defRPr sz="11000" kern="1200">
          <a:solidFill>
            <a:schemeClr val="tx1"/>
          </a:solidFill>
          <a:latin typeface="+mn-lt"/>
          <a:ea typeface="+mn-ea"/>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8.png"/><Relationship Id="rId13" Type="http://schemas.openxmlformats.org/officeDocument/2006/relationships/image" Target="../media/image9.png"/><Relationship Id="rId14" Type="http://schemas.openxmlformats.org/officeDocument/2006/relationships/image" Target="../media/image10.emf"/><Relationship Id="rId1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2.jpg"/><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tif"/><Relationship Id="rId8" Type="http://schemas.openxmlformats.org/officeDocument/2006/relationships/image" Target="../media/image6.png"/><Relationship Id="rId9" Type="http://schemas.openxmlformats.org/officeDocument/2006/relationships/package" Target="../embeddings/Microsoft_Word_Document1.docx"/><Relationship Id="rId10"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40000"/>
          </a:blip>
          <a:stretch>
            <a:fillRect/>
          </a:stretch>
        </a:blipFill>
        <a:effectLst/>
      </p:bgPr>
    </p:bg>
    <p:spTree>
      <p:nvGrpSpPr>
        <p:cNvPr id="1" name=""/>
        <p:cNvGrpSpPr/>
        <p:nvPr/>
      </p:nvGrpSpPr>
      <p:grpSpPr>
        <a:xfrm>
          <a:off x="0" y="0"/>
          <a:ext cx="0" cy="0"/>
          <a:chOff x="0" y="0"/>
          <a:chExt cx="0" cy="0"/>
        </a:xfrm>
      </p:grpSpPr>
      <p:pic>
        <p:nvPicPr>
          <p:cNvPr id="9" name="Picture 8" descr="MF18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4403" y="13772950"/>
            <a:ext cx="7118902" cy="4320141"/>
          </a:xfrm>
          <a:prstGeom prst="rect">
            <a:avLst/>
          </a:prstGeom>
        </p:spPr>
      </p:pic>
      <p:pic>
        <p:nvPicPr>
          <p:cNvPr id="7" name="Picture 6" descr="MF302.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59585" y="14011857"/>
            <a:ext cx="7131516" cy="4346095"/>
          </a:xfrm>
          <a:prstGeom prst="rect">
            <a:avLst/>
          </a:prstGeom>
        </p:spPr>
      </p:pic>
      <p:sp>
        <p:nvSpPr>
          <p:cNvPr id="2" name="Title 1"/>
          <p:cNvSpPr>
            <a:spLocks noGrp="1"/>
          </p:cNvSpPr>
          <p:nvPr>
            <p:ph type="ctrTitle"/>
          </p:nvPr>
        </p:nvSpPr>
        <p:spPr>
          <a:xfrm>
            <a:off x="419900" y="116978"/>
            <a:ext cx="43110812" cy="3880754"/>
          </a:xfrm>
          <a:ln>
            <a:solidFill>
              <a:schemeClr val="tx1"/>
            </a:solidFill>
          </a:ln>
        </p:spPr>
        <p:txBody>
          <a:bodyPr>
            <a:normAutofit/>
          </a:bodyPr>
          <a:lstStyle/>
          <a:p>
            <a:r>
              <a:rPr lang="en-US" sz="8000" b="1" dirty="0"/>
              <a:t>Quantitative characterization of </a:t>
            </a:r>
            <a:r>
              <a:rPr lang="en-US" sz="8000" b="1" dirty="0" smtClean="0"/>
              <a:t>rough prismatic </a:t>
            </a:r>
            <a:r>
              <a:rPr lang="en-US" sz="8000" b="1" dirty="0"/>
              <a:t>facets of ice </a:t>
            </a:r>
            <a:r>
              <a:rPr lang="en-US" sz="8000" b="1" dirty="0" smtClean="0"/>
              <a:t>by scanning </a:t>
            </a:r>
            <a:r>
              <a:rPr lang="en-US" sz="8000" b="1" dirty="0"/>
              <a:t>electron </a:t>
            </a:r>
            <a:r>
              <a:rPr lang="en-US" sz="8000" b="1" dirty="0" smtClean="0"/>
              <a:t>microscopy</a:t>
            </a:r>
            <a:r>
              <a:rPr lang="en-US" sz="8000" dirty="0" smtClean="0"/>
              <a:t/>
            </a:r>
            <a:br>
              <a:rPr lang="en-US" sz="8000" dirty="0" smtClean="0"/>
            </a:br>
            <a:r>
              <a:rPr lang="en-US" sz="5000" b="1" dirty="0" smtClean="0"/>
              <a:t>Steven Neshyba</a:t>
            </a:r>
            <a:r>
              <a:rPr lang="en-US" sz="5000" baseline="30000" dirty="0" smtClean="0"/>
              <a:t>1*</a:t>
            </a:r>
            <a:r>
              <a:rPr lang="en-US" sz="5000" dirty="0" smtClean="0"/>
              <a:t>, Mitch Benning</a:t>
            </a:r>
            <a:r>
              <a:rPr lang="en-US" sz="5000" baseline="30000" dirty="0" smtClean="0"/>
              <a:t>1</a:t>
            </a:r>
            <a:r>
              <a:rPr lang="en-US" sz="5000" dirty="0" smtClean="0"/>
              <a:t>, </a:t>
            </a:r>
            <a:r>
              <a:rPr lang="en-US" sz="5000" dirty="0" err="1" smtClean="0"/>
              <a:t>Becca</a:t>
            </a:r>
            <a:r>
              <a:rPr lang="en-US" sz="5000" dirty="0" smtClean="0"/>
              <a:t> Lowen</a:t>
            </a:r>
            <a:r>
              <a:rPr lang="en-US" sz="5000" baseline="30000" dirty="0" smtClean="0"/>
              <a:t>1</a:t>
            </a:r>
            <a:r>
              <a:rPr lang="en-US" sz="5000" dirty="0" smtClean="0"/>
              <a:t>, Penny Rowe</a:t>
            </a:r>
            <a:r>
              <a:rPr lang="en-US" sz="5000" baseline="30000" dirty="0" smtClean="0"/>
              <a:t>2</a:t>
            </a:r>
            <a:r>
              <a:rPr lang="en-US" sz="5000" dirty="0" smtClean="0"/>
              <a:t>, Martina Roeselova</a:t>
            </a:r>
            <a:r>
              <a:rPr lang="en-US" sz="5000" baseline="30000" dirty="0" smtClean="0"/>
              <a:t>3</a:t>
            </a:r>
            <a:r>
              <a:rPr lang="en-US" sz="5000" dirty="0" smtClean="0"/>
              <a:t>, and Ivan Gladich</a:t>
            </a:r>
            <a:r>
              <a:rPr lang="en-US" sz="5000" baseline="30000" dirty="0" smtClean="0"/>
              <a:t>3</a:t>
            </a:r>
            <a:r>
              <a:rPr lang="en-US" sz="5000" dirty="0" smtClean="0"/>
              <a:t/>
            </a:r>
            <a:br>
              <a:rPr lang="en-US" sz="5000" dirty="0" smtClean="0"/>
            </a:br>
            <a:r>
              <a:rPr lang="en-US" sz="5000" baseline="30000" dirty="0" smtClean="0">
                <a:latin typeface="Calibri"/>
                <a:cs typeface="Calibri"/>
              </a:rPr>
              <a:t>1</a:t>
            </a:r>
            <a:r>
              <a:rPr lang="en-US" sz="5000" dirty="0" smtClean="0">
                <a:latin typeface="Calibri"/>
                <a:cs typeface="Calibri"/>
              </a:rPr>
              <a:t>Univ. </a:t>
            </a:r>
            <a:r>
              <a:rPr lang="en-US" sz="5000" dirty="0" smtClean="0">
                <a:latin typeface="Calibri"/>
                <a:cs typeface="Calibri"/>
              </a:rPr>
              <a:t>of Puget Sound, Tacoma, WA, USA; </a:t>
            </a:r>
            <a:r>
              <a:rPr lang="en-US" sz="5000" baseline="30000" dirty="0" smtClean="0">
                <a:latin typeface="Calibri"/>
                <a:cs typeface="Calibri"/>
              </a:rPr>
              <a:t>2</a:t>
            </a:r>
            <a:r>
              <a:rPr lang="en-US" sz="5000" dirty="0" smtClean="0">
                <a:latin typeface="Calibri"/>
                <a:cs typeface="Calibri"/>
              </a:rPr>
              <a:t>Univ. </a:t>
            </a:r>
            <a:r>
              <a:rPr lang="en-US" sz="5000" dirty="0" smtClean="0">
                <a:latin typeface="Calibri (Headings)"/>
                <a:cs typeface="Calibri (Headings)"/>
              </a:rPr>
              <a:t>of</a:t>
            </a:r>
            <a:r>
              <a:rPr lang="en-US" sz="5000" dirty="0" smtClean="0">
                <a:latin typeface="Calibri"/>
                <a:cs typeface="Calibri"/>
              </a:rPr>
              <a:t> Idaho, Moscow, ID, USA; </a:t>
            </a:r>
            <a:r>
              <a:rPr lang="en-US" sz="5000" baseline="30000" dirty="0" smtClean="0">
                <a:latin typeface="Calibri"/>
                <a:cs typeface="Calibri"/>
              </a:rPr>
              <a:t>3</a:t>
            </a:r>
            <a:r>
              <a:rPr lang="en-US" sz="5000" dirty="0" smtClean="0">
                <a:latin typeface="Calibri"/>
                <a:ea typeface="Osaka" charset="0"/>
                <a:cs typeface="Calibri"/>
              </a:rPr>
              <a:t>Inst. </a:t>
            </a:r>
            <a:r>
              <a:rPr lang="en-US" sz="5000" dirty="0">
                <a:latin typeface="Calibri"/>
                <a:ea typeface="Osaka" charset="0"/>
                <a:cs typeface="Calibri"/>
              </a:rPr>
              <a:t>of Organic Chemistry and Biochemistry, Prague, </a:t>
            </a:r>
            <a:r>
              <a:rPr lang="en-US" sz="5000" dirty="0" smtClean="0">
                <a:latin typeface="Calibri"/>
                <a:ea typeface="Osaka" charset="0"/>
                <a:cs typeface="Calibri"/>
              </a:rPr>
              <a:t>CR</a:t>
            </a:r>
            <a:endParaRPr lang="en-US" sz="5000" dirty="0">
              <a:latin typeface="Calibri"/>
              <a:cs typeface="Calibri"/>
            </a:endParaRPr>
          </a:p>
        </p:txBody>
      </p:sp>
      <p:sp>
        <p:nvSpPr>
          <p:cNvPr id="4" name="TextBox 3"/>
          <p:cNvSpPr txBox="1"/>
          <p:nvPr/>
        </p:nvSpPr>
        <p:spPr>
          <a:xfrm>
            <a:off x="14222531" y="28802498"/>
            <a:ext cx="16270551" cy="9017853"/>
          </a:xfrm>
          <a:prstGeom prst="rect">
            <a:avLst/>
          </a:prstGeom>
          <a:noFill/>
        </p:spPr>
        <p:txBody>
          <a:bodyPr wrap="square" rtlCol="0">
            <a:spAutoFit/>
          </a:bodyPr>
          <a:lstStyle/>
          <a:p>
            <a:r>
              <a:rPr lang="en-US" sz="6000" b="1" dirty="0" smtClean="0"/>
              <a:t>4. Conclusions</a:t>
            </a:r>
            <a:endParaRPr lang="en-US" sz="4000" b="1" dirty="0"/>
          </a:p>
          <a:p>
            <a:pPr marL="857250" indent="-857250">
              <a:buFont typeface="+mj-lt"/>
              <a:buAutoNum type="romanUcPeriod"/>
            </a:pPr>
            <a:r>
              <a:rPr lang="en-US" sz="4000" dirty="0" smtClean="0"/>
              <a:t>Despite significantly different depths </a:t>
            </a:r>
            <a:r>
              <a:rPr lang="en-US" sz="4000" dirty="0"/>
              <a:t>and spatial wavelengths, </a:t>
            </a:r>
            <a:r>
              <a:rPr lang="en-US" sz="4000" dirty="0" smtClean="0"/>
              <a:t>the deep and shallow roughening cases documented here have remarkably similar </a:t>
            </a:r>
            <a:r>
              <a:rPr lang="en-US" sz="4000" dirty="0"/>
              <a:t>mean </a:t>
            </a:r>
            <a:r>
              <a:rPr lang="en-US" sz="4000" dirty="0" smtClean="0"/>
              <a:t>roughness (&lt;r&gt;=</a:t>
            </a:r>
            <a:r>
              <a:rPr lang="en-US" sz="4000" i="1" dirty="0" smtClean="0"/>
              <a:t>0.04</a:t>
            </a:r>
            <a:r>
              <a:rPr lang="en-US" sz="4000" i="1" dirty="0"/>
              <a:t>-</a:t>
            </a:r>
            <a:r>
              <a:rPr lang="en-US" sz="4000" i="1" dirty="0" smtClean="0"/>
              <a:t>0.05</a:t>
            </a:r>
            <a:r>
              <a:rPr lang="en-US" sz="4000" dirty="0" smtClean="0"/>
              <a:t>), probability distributions, and sinusoid</a:t>
            </a:r>
            <a:r>
              <a:rPr lang="en-US" sz="4000" dirty="0"/>
              <a:t>-equivalent characteristic </a:t>
            </a:r>
            <a:r>
              <a:rPr lang="en-US" sz="4000" dirty="0" smtClean="0"/>
              <a:t>angles</a:t>
            </a:r>
            <a:r>
              <a:rPr lang="en-US" sz="4000" dirty="0"/>
              <a:t> </a:t>
            </a:r>
            <a:r>
              <a:rPr lang="en-US" sz="4000" dirty="0" smtClean="0"/>
              <a:t>(22</a:t>
            </a:r>
            <a:r>
              <a:rPr lang="en-US" sz="4000" dirty="0">
                <a:sym typeface="Symbol"/>
              </a:rPr>
              <a:t></a:t>
            </a:r>
            <a:r>
              <a:rPr lang="en-US" sz="4000" dirty="0"/>
              <a:t>-25</a:t>
            </a:r>
            <a:r>
              <a:rPr lang="en-US" sz="4000" dirty="0" smtClean="0">
                <a:sym typeface="Symbol"/>
              </a:rPr>
              <a:t>). </a:t>
            </a:r>
          </a:p>
          <a:p>
            <a:pPr marL="857250" indent="-857250">
              <a:buFont typeface="+mj-lt"/>
              <a:buAutoNum type="romanUcPeriod"/>
            </a:pPr>
            <a:r>
              <a:rPr lang="en-US" sz="4000" dirty="0" smtClean="0">
                <a:sym typeface="Symbol"/>
              </a:rPr>
              <a:t>T</a:t>
            </a:r>
            <a:r>
              <a:rPr lang="en-US" sz="4000" dirty="0" smtClean="0"/>
              <a:t>he distribution of roughness suggests overall </a:t>
            </a:r>
            <a:r>
              <a:rPr lang="en-US" sz="4000" dirty="0" err="1" smtClean="0"/>
              <a:t>Weibull</a:t>
            </a:r>
            <a:r>
              <a:rPr lang="en-US" sz="4000" dirty="0" smtClean="0"/>
              <a:t> shape parameters that compare favorably with observations of natural ice crystals at South Pole, including significant skew (</a:t>
            </a:r>
            <a:r>
              <a:rPr lang="en-US" sz="4000" i="1" dirty="0">
                <a:sym typeface="Symbol"/>
              </a:rPr>
              <a:t></a:t>
            </a:r>
            <a:r>
              <a:rPr lang="en-US" sz="4000" i="1" baseline="-25000" dirty="0" smtClean="0"/>
              <a:t>W</a:t>
            </a:r>
            <a:r>
              <a:rPr lang="en-US" sz="4000" dirty="0" smtClean="0"/>
              <a:t>&lt;1)</a:t>
            </a:r>
            <a:r>
              <a:rPr lang="en-US" sz="4000" baseline="30000" dirty="0" smtClean="0"/>
              <a:t>4</a:t>
            </a:r>
            <a:r>
              <a:rPr lang="en-US" sz="4000" dirty="0" smtClean="0"/>
              <a:t>. This degree of roughening can </a:t>
            </a:r>
            <a:r>
              <a:rPr lang="en-US" sz="4000" dirty="0"/>
              <a:t>be expected to cause a 6-7% reduction in the shortwave asymmetry parameter of hexagonal </a:t>
            </a:r>
            <a:r>
              <a:rPr lang="en-US" sz="4000" dirty="0" smtClean="0"/>
              <a:t>columns, and a 20% increase in the shortwave reflectivity of cirrus clouds of typical thickness.</a:t>
            </a:r>
          </a:p>
          <a:p>
            <a:pPr marL="857250" indent="-857250">
              <a:buFont typeface="+mj-lt"/>
              <a:buAutoNum type="romanUcPeriod"/>
            </a:pPr>
            <a:r>
              <a:rPr lang="en-US" sz="4000" dirty="0" smtClean="0"/>
              <a:t>In </a:t>
            </a:r>
            <a:r>
              <a:rPr lang="en-US" sz="4000" dirty="0"/>
              <a:t>contrast to predictions based on </a:t>
            </a:r>
            <a:r>
              <a:rPr lang="en-US" sz="4000" dirty="0" err="1"/>
              <a:t>Weibull</a:t>
            </a:r>
            <a:r>
              <a:rPr lang="en-US" sz="4000" dirty="0"/>
              <a:t> </a:t>
            </a:r>
            <a:r>
              <a:rPr lang="en-US" sz="4000" dirty="0" smtClean="0"/>
              <a:t>and other random-tilt representations of surface roughness, </a:t>
            </a:r>
            <a:r>
              <a:rPr lang="en-US" sz="4000" dirty="0"/>
              <a:t>the </a:t>
            </a:r>
            <a:r>
              <a:rPr lang="en-US" sz="4000" dirty="0" smtClean="0"/>
              <a:t>strikingly anisotropic </a:t>
            </a:r>
            <a:r>
              <a:rPr lang="en-US" sz="4000" dirty="0"/>
              <a:t>roughening documented </a:t>
            </a:r>
            <a:r>
              <a:rPr lang="en-US" sz="4000" dirty="0" smtClean="0"/>
              <a:t>here would </a:t>
            </a:r>
            <a:r>
              <a:rPr lang="en-US" sz="4000" dirty="0"/>
              <a:t>likely retain </a:t>
            </a:r>
            <a:r>
              <a:rPr lang="en-US" sz="4000" dirty="0" smtClean="0"/>
              <a:t>shortwave </a:t>
            </a:r>
            <a:r>
              <a:rPr lang="en-US" sz="4000" dirty="0" smtClean="0"/>
              <a:t>halos. </a:t>
            </a:r>
          </a:p>
        </p:txBody>
      </p:sp>
      <p:sp>
        <p:nvSpPr>
          <p:cNvPr id="5" name="TextBox 4"/>
          <p:cNvSpPr txBox="1"/>
          <p:nvPr/>
        </p:nvSpPr>
        <p:spPr>
          <a:xfrm>
            <a:off x="553588" y="30354152"/>
            <a:ext cx="13439380" cy="7786747"/>
          </a:xfrm>
          <a:prstGeom prst="rect">
            <a:avLst/>
          </a:prstGeom>
          <a:noFill/>
        </p:spPr>
        <p:txBody>
          <a:bodyPr wrap="square" rtlCol="0">
            <a:spAutoFit/>
          </a:bodyPr>
          <a:lstStyle/>
          <a:p>
            <a:r>
              <a:rPr lang="en-US" sz="6000" b="1" dirty="0" smtClean="0"/>
              <a:t>2. Experiment</a:t>
            </a:r>
            <a:endParaRPr lang="en-US" sz="6000" dirty="0"/>
          </a:p>
          <a:p>
            <a:r>
              <a:rPr lang="en-US" sz="4000" dirty="0"/>
              <a:t>Micrographs were taken using a Hitachi S-3400N variable pressure scanning electron microscope (VPSEM) equipped with a backscattered electron </a:t>
            </a:r>
            <a:r>
              <a:rPr lang="en-US" sz="4000" dirty="0" smtClean="0"/>
              <a:t>detector, </a:t>
            </a:r>
            <a:r>
              <a:rPr lang="en-US" sz="4000" dirty="0"/>
              <a:t>accelerating voltage of 12 kV and a probe current of </a:t>
            </a:r>
            <a:r>
              <a:rPr lang="en-US" sz="4000" dirty="0" smtClean="0"/>
              <a:t>90, in which a </a:t>
            </a:r>
            <a:r>
              <a:rPr lang="en-US" sz="4000" dirty="0"/>
              <a:t>rough-cut copper specimen stub was mounted on an examination stage atop a Deben Ultra-Cool stage MK3 version </a:t>
            </a:r>
            <a:r>
              <a:rPr lang="en-US" sz="4000" dirty="0" err="1"/>
              <a:t>Peltier</a:t>
            </a:r>
            <a:r>
              <a:rPr lang="en-US" sz="4000" dirty="0"/>
              <a:t> cooling </a:t>
            </a:r>
            <a:r>
              <a:rPr lang="en-US" sz="4000" dirty="0" smtClean="0"/>
              <a:t>element. </a:t>
            </a:r>
            <a:r>
              <a:rPr lang="en-US" sz="4000" dirty="0"/>
              <a:t>An aluminum reservoir containing 4mL of de-ionized ice initially at -15°C was placed in the VPSEM chamber, </a:t>
            </a:r>
            <a:r>
              <a:rPr lang="en-US" sz="4000" dirty="0" smtClean="0"/>
              <a:t>and the </a:t>
            </a:r>
            <a:r>
              <a:rPr lang="en-US" sz="4000" dirty="0"/>
              <a:t>chamber </a:t>
            </a:r>
            <a:r>
              <a:rPr lang="en-US" sz="4000" dirty="0" smtClean="0"/>
              <a:t>was closed </a:t>
            </a:r>
            <a:r>
              <a:rPr lang="en-US" sz="4000" dirty="0"/>
              <a:t>and pumped down to a nominal operating pressure of 50 Pa. Upon reaching that pressure, the </a:t>
            </a:r>
            <a:r>
              <a:rPr lang="en-US" sz="4000" dirty="0" err="1"/>
              <a:t>Peltier</a:t>
            </a:r>
            <a:r>
              <a:rPr lang="en-US" sz="4000" dirty="0"/>
              <a:t> cooling system was set to -45°</a:t>
            </a:r>
            <a:r>
              <a:rPr lang="en-US" sz="4000" dirty="0" smtClean="0"/>
              <a:t>C, and monitored for ice growth.</a:t>
            </a:r>
            <a:endParaRPr lang="en-US" sz="4000" dirty="0"/>
          </a:p>
        </p:txBody>
      </p:sp>
      <p:sp>
        <p:nvSpPr>
          <p:cNvPr id="6" name="TextBox 5"/>
          <p:cNvSpPr txBox="1"/>
          <p:nvPr/>
        </p:nvSpPr>
        <p:spPr>
          <a:xfrm>
            <a:off x="498956" y="4048257"/>
            <a:ext cx="13811532" cy="6555641"/>
          </a:xfrm>
          <a:prstGeom prst="rect">
            <a:avLst/>
          </a:prstGeom>
          <a:noFill/>
        </p:spPr>
        <p:txBody>
          <a:bodyPr wrap="square" rtlCol="0">
            <a:spAutoFit/>
          </a:bodyPr>
          <a:lstStyle/>
          <a:p>
            <a:pPr marL="1143000" indent="-1143000">
              <a:buAutoNum type="arabicPeriod"/>
            </a:pPr>
            <a:r>
              <a:rPr lang="en-US" sz="6000" b="1" dirty="0" smtClean="0"/>
              <a:t>Introduction</a:t>
            </a:r>
          </a:p>
          <a:p>
            <a:r>
              <a:rPr lang="en-US" sz="4000" dirty="0"/>
              <a:t>I</a:t>
            </a:r>
            <a:r>
              <a:rPr lang="en-US" sz="4000" dirty="0" smtClean="0"/>
              <a:t>t is </a:t>
            </a:r>
            <a:r>
              <a:rPr lang="en-US" sz="4000" dirty="0"/>
              <a:t>widely recognized that ice crystal habit and size are important determiners of </a:t>
            </a:r>
            <a:r>
              <a:rPr lang="en-US" sz="4000" dirty="0" smtClean="0"/>
              <a:t>the radiative </a:t>
            </a:r>
            <a:r>
              <a:rPr lang="en-US" sz="4000" dirty="0"/>
              <a:t>properties of atmospheric ice </a:t>
            </a:r>
            <a:r>
              <a:rPr lang="en-US" sz="4000" dirty="0" smtClean="0"/>
              <a:t>crystals</a:t>
            </a:r>
            <a:r>
              <a:rPr lang="en-US" sz="4000" baseline="30000" dirty="0" smtClean="0"/>
              <a:t>1-2</a:t>
            </a:r>
            <a:r>
              <a:rPr lang="en-US" sz="4000" dirty="0" smtClean="0"/>
              <a:t>. However, the effect of mesoscopic roughness of atmospheric ice is only beginning to be understood. For example, whereas surface height variations typically used in cloud remote sensing applications </a:t>
            </a:r>
            <a:r>
              <a:rPr lang="en-US" sz="4000" dirty="0" smtClean="0"/>
              <a:t>are azimuthally </a:t>
            </a:r>
            <a:r>
              <a:rPr lang="en-US" sz="4000" dirty="0" smtClean="0"/>
              <a:t>isotropic in the facet plane</a:t>
            </a:r>
            <a:r>
              <a:rPr lang="en-US" sz="4000" baseline="30000" dirty="0" smtClean="0"/>
              <a:t>3-4</a:t>
            </a:r>
            <a:r>
              <a:rPr lang="en-US" sz="4000" dirty="0" smtClean="0"/>
              <a:t>, this property has not been established by observation. Accurate representation of surface height is required to reproduce </a:t>
            </a:r>
            <a:r>
              <a:rPr lang="en-US" sz="4000" dirty="0" smtClean="0"/>
              <a:t>light scattering </a:t>
            </a:r>
            <a:r>
              <a:rPr lang="en-US" sz="4000" dirty="0" smtClean="0"/>
              <a:t>due to clouds, including halo effects.</a:t>
            </a:r>
          </a:p>
        </p:txBody>
      </p:sp>
      <p:grpSp>
        <p:nvGrpSpPr>
          <p:cNvPr id="52" name="Group 51"/>
          <p:cNvGrpSpPr/>
          <p:nvPr/>
        </p:nvGrpSpPr>
        <p:grpSpPr>
          <a:xfrm>
            <a:off x="14392079" y="18270936"/>
            <a:ext cx="27057665" cy="4781966"/>
            <a:chOff x="22335627" y="22452095"/>
            <a:chExt cx="25034937" cy="5465104"/>
          </a:xfrm>
        </p:grpSpPr>
        <p:pic>
          <p:nvPicPr>
            <p:cNvPr id="31" name="Picture 30"/>
            <p:cNvPicPr/>
            <p:nvPr/>
          </p:nvPicPr>
          <p:blipFill>
            <a:blip r:embed="rId7">
              <a:extLst>
                <a:ext uri="{28A0092B-C50C-407E-A947-70E740481C1C}">
                  <a14:useLocalDpi xmlns:a14="http://schemas.microsoft.com/office/drawing/2010/main" val="0"/>
                </a:ext>
              </a:extLst>
            </a:blip>
            <a:stretch>
              <a:fillRect/>
            </a:stretch>
          </p:blipFill>
          <p:spPr>
            <a:xfrm>
              <a:off x="22335627" y="22452095"/>
              <a:ext cx="8494150" cy="5465104"/>
            </a:xfrm>
            <a:prstGeom prst="rect">
              <a:avLst/>
            </a:prstGeom>
          </p:spPr>
        </p:pic>
        <p:sp>
          <p:nvSpPr>
            <p:cNvPr id="48" name="TextBox 47"/>
            <p:cNvSpPr txBox="1"/>
            <p:nvPr/>
          </p:nvSpPr>
          <p:spPr>
            <a:xfrm>
              <a:off x="30252143" y="22731021"/>
              <a:ext cx="17118421" cy="4326459"/>
            </a:xfrm>
            <a:prstGeom prst="rect">
              <a:avLst/>
            </a:prstGeom>
            <a:noFill/>
            <a:ln>
              <a:solidFill>
                <a:schemeClr val="tx1"/>
              </a:solidFill>
            </a:ln>
          </p:spPr>
          <p:txBody>
            <a:bodyPr wrap="square" rtlCol="0">
              <a:spAutoFit/>
            </a:bodyPr>
            <a:lstStyle/>
            <a:p>
              <a:r>
                <a:rPr lang="en-US" sz="4000" dirty="0" smtClean="0"/>
                <a:t>The </a:t>
              </a:r>
              <a:r>
                <a:rPr lang="en-US" sz="4000" dirty="0"/>
                <a:t>mean roughness metric, &lt;r</a:t>
              </a:r>
              <a:r>
                <a:rPr lang="en-US" sz="4000" dirty="0" smtClean="0"/>
                <a:t>&gt;, plotted as a function </a:t>
              </a:r>
              <a:r>
                <a:rPr lang="en-US" sz="4000" dirty="0" smtClean="0"/>
                <a:t>of</a:t>
              </a:r>
              <a:endParaRPr lang="en-US" sz="4000" u="sng" dirty="0" smtClean="0"/>
            </a:p>
            <a:p>
              <a:r>
                <a:rPr lang="en-US" sz="4000" u="sng" dirty="0"/>
                <a:t>l</a:t>
              </a:r>
              <a:r>
                <a:rPr lang="en-US" sz="4000" u="sng" dirty="0" smtClean="0"/>
                <a:t>eft:</a:t>
              </a:r>
              <a:r>
                <a:rPr lang="en-US" sz="4000" dirty="0" smtClean="0"/>
                <a:t> </a:t>
              </a:r>
              <a:r>
                <a:rPr lang="en-US" sz="4000" dirty="0"/>
                <a:t>t</a:t>
              </a:r>
              <a:r>
                <a:rPr lang="en-US" sz="4000" dirty="0" smtClean="0"/>
                <a:t>he </a:t>
              </a:r>
              <a:r>
                <a:rPr lang="en-US" sz="4000" dirty="0"/>
                <a:t>characteristic </a:t>
              </a:r>
              <a:r>
                <a:rPr lang="en-US" sz="4000" dirty="0" smtClean="0"/>
                <a:t>angle, </a:t>
              </a:r>
              <a:r>
                <a:rPr lang="en-US" sz="4000" i="1" dirty="0" err="1" smtClean="0"/>
                <a:t>δ</a:t>
              </a:r>
              <a:r>
                <a:rPr lang="en-US" sz="4000" i="1" baseline="-25000" dirty="0" err="1" smtClean="0"/>
                <a:t>c</a:t>
              </a:r>
              <a:r>
                <a:rPr lang="en-US" sz="4000" dirty="0" smtClean="0"/>
                <a:t>, of a surface whose height varies </a:t>
              </a:r>
              <a:r>
                <a:rPr lang="en-US" sz="4000" dirty="0" err="1" smtClean="0"/>
                <a:t>sinusoidally</a:t>
              </a:r>
              <a:r>
                <a:rPr lang="en-US" sz="4000" dirty="0"/>
                <a:t>;</a:t>
              </a:r>
              <a:endParaRPr lang="en-US" sz="4000" dirty="0" smtClean="0"/>
            </a:p>
            <a:p>
              <a:r>
                <a:rPr lang="en-US" sz="4000" u="sng" dirty="0" smtClean="0"/>
                <a:t>m</a:t>
              </a:r>
              <a:r>
                <a:rPr lang="en-US" sz="4000" u="sng" dirty="0" smtClean="0"/>
                <a:t>iddle:</a:t>
              </a:r>
              <a:r>
                <a:rPr lang="en-US" sz="4000" dirty="0" smtClean="0"/>
                <a:t> </a:t>
              </a:r>
              <a:r>
                <a:rPr lang="en-US" sz="4000" dirty="0"/>
                <a:t>t</a:t>
              </a:r>
              <a:r>
                <a:rPr lang="en-US" sz="4000" dirty="0" smtClean="0"/>
                <a:t>he maximum tilt angle, </a:t>
              </a:r>
              <a:r>
                <a:rPr lang="en-US" sz="4000" i="1" dirty="0" err="1"/>
                <a:t>t</a:t>
              </a:r>
              <a:r>
                <a:rPr lang="en-US" sz="4000" i="1" baseline="-25000" dirty="0" err="1"/>
                <a:t>M</a:t>
              </a:r>
              <a:r>
                <a:rPr lang="en-US" sz="4000" i="1" dirty="0"/>
                <a:t>=</a:t>
              </a:r>
              <a:r>
                <a:rPr lang="en-US" sz="4000" i="1" dirty="0">
                  <a:sym typeface="Symbol"/>
                </a:rPr>
                <a:t></a:t>
              </a:r>
              <a:r>
                <a:rPr lang="en-US" sz="4000" i="1" baseline="-25000" dirty="0"/>
                <a:t>max</a:t>
              </a:r>
              <a:r>
                <a:rPr lang="en-US" sz="4000" i="1" dirty="0"/>
                <a:t>/90</a:t>
              </a:r>
              <a:r>
                <a:rPr lang="en-US" sz="4000" i="1" dirty="0" smtClean="0">
                  <a:sym typeface="Symbol"/>
                </a:rPr>
                <a:t></a:t>
              </a:r>
              <a:r>
                <a:rPr lang="en-US" sz="4000" dirty="0" smtClean="0">
                  <a:sym typeface="Symbol"/>
                </a:rPr>
                <a:t>, of the </a:t>
              </a:r>
              <a:r>
                <a:rPr lang="en-US" sz="4000" dirty="0" smtClean="0"/>
                <a:t>uniform, </a:t>
              </a:r>
              <a:r>
                <a:rPr lang="en-US" sz="4000" dirty="0"/>
                <a:t>random-tilt </a:t>
              </a:r>
              <a:r>
                <a:rPr lang="en-US" sz="4000" dirty="0" smtClean="0"/>
                <a:t>surface </a:t>
              </a:r>
              <a:r>
                <a:rPr lang="en-US" sz="4000" dirty="0"/>
                <a:t>height </a:t>
              </a:r>
              <a:r>
                <a:rPr lang="en-US" sz="4000" dirty="0" smtClean="0"/>
                <a:t>distribution of </a:t>
              </a:r>
              <a:r>
                <a:rPr lang="en-US" sz="4000" dirty="0" smtClean="0">
                  <a:sym typeface="Symbol"/>
                </a:rPr>
                <a:t>M</a:t>
              </a:r>
              <a:r>
                <a:rPr lang="en-US" sz="4000" dirty="0" smtClean="0"/>
                <a:t>acke et </a:t>
              </a:r>
              <a:r>
                <a:rPr lang="en-US" sz="4000" dirty="0" smtClean="0"/>
                <a:t>al</a:t>
              </a:r>
              <a:r>
                <a:rPr lang="en-US" sz="4000" baseline="30000" dirty="0" smtClean="0"/>
                <a:t>1</a:t>
              </a:r>
              <a:r>
                <a:rPr lang="en-US" sz="4000" dirty="0" smtClean="0">
                  <a:sym typeface="Symbol"/>
                </a:rPr>
                <a:t>; and</a:t>
              </a:r>
              <a:endParaRPr lang="en-US" sz="4000" dirty="0" smtClean="0"/>
            </a:p>
            <a:p>
              <a:r>
                <a:rPr lang="en-US" sz="4000" u="sng" dirty="0" smtClean="0"/>
                <a:t>r</a:t>
              </a:r>
              <a:r>
                <a:rPr lang="en-US" sz="4000" u="sng" dirty="0" smtClean="0"/>
                <a:t>ight:</a:t>
              </a:r>
              <a:r>
                <a:rPr lang="en-US" sz="4000" dirty="0" smtClean="0"/>
                <a:t> </a:t>
              </a:r>
              <a:r>
                <a:rPr lang="en-US" sz="4000" dirty="0" smtClean="0"/>
                <a:t>the </a:t>
              </a:r>
              <a:r>
                <a:rPr lang="en-US" sz="4000" dirty="0"/>
                <a:t>scale and shape </a:t>
              </a:r>
              <a:r>
                <a:rPr lang="en-US" sz="4000" dirty="0" smtClean="0"/>
                <a:t>parameters, </a:t>
              </a:r>
              <a:r>
                <a:rPr lang="en-US" sz="4000" i="1" dirty="0">
                  <a:sym typeface="Symbol"/>
                </a:rPr>
                <a:t></a:t>
              </a:r>
              <a:r>
                <a:rPr lang="en-US" sz="4000" i="1" baseline="-25000" dirty="0"/>
                <a:t>W</a:t>
              </a:r>
              <a:r>
                <a:rPr lang="en-US" sz="4000" dirty="0"/>
                <a:t> and </a:t>
              </a:r>
              <a:r>
                <a:rPr lang="en-US" sz="4000" i="1" dirty="0">
                  <a:sym typeface="Symbol"/>
                </a:rPr>
                <a:t></a:t>
              </a:r>
              <a:r>
                <a:rPr lang="en-US" sz="4000" i="1" baseline="-25000" dirty="0" smtClean="0"/>
                <a:t>W</a:t>
              </a:r>
              <a:r>
                <a:rPr lang="en-US" sz="4000" dirty="0" smtClean="0"/>
                <a:t>, of the skewed, random-tilt surface height </a:t>
              </a:r>
              <a:r>
                <a:rPr lang="en-US" sz="4000" dirty="0"/>
                <a:t>distribution </a:t>
              </a:r>
              <a:r>
                <a:rPr lang="en-US" sz="4000" dirty="0" smtClean="0"/>
                <a:t>of Weibull</a:t>
              </a:r>
              <a:r>
                <a:rPr lang="en-US" sz="4000" baseline="30000" dirty="0" smtClean="0"/>
                <a:t>3,4</a:t>
              </a:r>
              <a:r>
                <a:rPr lang="en-US" sz="4000" dirty="0" smtClean="0"/>
                <a:t>.</a:t>
              </a:r>
            </a:p>
          </p:txBody>
        </p:sp>
      </p:grpSp>
      <p:grpSp>
        <p:nvGrpSpPr>
          <p:cNvPr id="51" name="Group 50"/>
          <p:cNvGrpSpPr/>
          <p:nvPr/>
        </p:nvGrpSpPr>
        <p:grpSpPr>
          <a:xfrm>
            <a:off x="14417908" y="23197547"/>
            <a:ext cx="15629320" cy="5115901"/>
            <a:chOff x="12377628" y="23713083"/>
            <a:chExt cx="15385869" cy="5846745"/>
          </a:xfrm>
        </p:grpSpPr>
        <p:pic>
          <p:nvPicPr>
            <p:cNvPr id="32" name="Picture 31"/>
            <p:cNvPicPr/>
            <p:nvPr/>
          </p:nvPicPr>
          <p:blipFill>
            <a:blip r:embed="rId8">
              <a:extLst>
                <a:ext uri="{28A0092B-C50C-407E-A947-70E740481C1C}">
                  <a14:useLocalDpi xmlns:a14="http://schemas.microsoft.com/office/drawing/2010/main" val="0"/>
                </a:ext>
              </a:extLst>
            </a:blip>
            <a:stretch>
              <a:fillRect/>
            </a:stretch>
          </p:blipFill>
          <p:spPr>
            <a:xfrm>
              <a:off x="12377628" y="23713083"/>
              <a:ext cx="9298743" cy="5846745"/>
            </a:xfrm>
            <a:prstGeom prst="rect">
              <a:avLst/>
            </a:prstGeom>
          </p:spPr>
        </p:pic>
        <p:sp>
          <p:nvSpPr>
            <p:cNvPr id="49" name="TextBox 48"/>
            <p:cNvSpPr txBox="1"/>
            <p:nvPr/>
          </p:nvSpPr>
          <p:spPr>
            <a:xfrm>
              <a:off x="21053576" y="24002902"/>
              <a:ext cx="6709921" cy="5029949"/>
            </a:xfrm>
            <a:prstGeom prst="rect">
              <a:avLst/>
            </a:prstGeom>
            <a:noFill/>
            <a:ln>
              <a:solidFill>
                <a:schemeClr val="tx1"/>
              </a:solidFill>
            </a:ln>
          </p:spPr>
          <p:txBody>
            <a:bodyPr wrap="square" rtlCol="0">
              <a:spAutoFit/>
            </a:bodyPr>
            <a:lstStyle/>
            <a:p>
              <a:r>
                <a:rPr lang="en-US" sz="4000" dirty="0" err="1" smtClean="0"/>
                <a:t>Weibull</a:t>
              </a:r>
              <a:r>
                <a:rPr lang="en-US" sz="4000" dirty="0" smtClean="0"/>
                <a:t> and Macke distribution functions with mean roughness parameters equivalent to deep roughening; also shown are observed distribution functions for shallow and deep roughening.</a:t>
              </a:r>
              <a:endParaRPr lang="en-US" sz="4000" dirty="0"/>
            </a:p>
          </p:txBody>
        </p:sp>
      </p:grpSp>
      <p:grpSp>
        <p:nvGrpSpPr>
          <p:cNvPr id="55" name="Group 54"/>
          <p:cNvGrpSpPr/>
          <p:nvPr/>
        </p:nvGrpSpPr>
        <p:grpSpPr>
          <a:xfrm>
            <a:off x="30493081" y="23317261"/>
            <a:ext cx="13313060" cy="4207520"/>
            <a:chOff x="11969227" y="31565982"/>
            <a:chExt cx="18361656" cy="6214562"/>
          </a:xfrm>
        </p:grpSpPr>
        <p:graphicFrame>
          <p:nvGraphicFramePr>
            <p:cNvPr id="53" name="Object 52"/>
            <p:cNvGraphicFramePr>
              <a:graphicFrameLocks noChangeAspect="1"/>
            </p:cNvGraphicFramePr>
            <p:nvPr>
              <p:extLst>
                <p:ext uri="{D42A27DB-BD31-4B8C-83A1-F6EECF244321}">
                  <p14:modId xmlns:p14="http://schemas.microsoft.com/office/powerpoint/2010/main" val="2914213301"/>
                </p:ext>
              </p:extLst>
            </p:nvPr>
          </p:nvGraphicFramePr>
          <p:xfrm>
            <a:off x="11969227" y="31565982"/>
            <a:ext cx="18361656" cy="6214562"/>
          </p:xfrm>
          <a:graphic>
            <a:graphicData uri="http://schemas.openxmlformats.org/presentationml/2006/ole">
              <mc:AlternateContent xmlns:mc="http://schemas.openxmlformats.org/markup-compatibility/2006">
                <mc:Choice xmlns:v="urn:schemas-microsoft-com:vml" Requires="v">
                  <p:oleObj spid="_x0000_s1126" name="Document" r:id="rId9" imgW="5638800" imgH="1854200" progId="Word.Document.12">
                    <p:embed/>
                  </p:oleObj>
                </mc:Choice>
                <mc:Fallback>
                  <p:oleObj name="Document" r:id="rId9" imgW="5638800" imgH="1854200" progId="Word.Document.12">
                    <p:embed/>
                    <p:pic>
                      <p:nvPicPr>
                        <p:cNvPr id="0" name=""/>
                        <p:cNvPicPr/>
                        <p:nvPr/>
                      </p:nvPicPr>
                      <p:blipFill>
                        <a:blip r:embed="rId10"/>
                        <a:stretch>
                          <a:fillRect/>
                        </a:stretch>
                      </p:blipFill>
                      <p:spPr>
                        <a:xfrm>
                          <a:off x="11969227" y="31565982"/>
                          <a:ext cx="18361656" cy="6214562"/>
                        </a:xfrm>
                        <a:prstGeom prst="rect">
                          <a:avLst/>
                        </a:prstGeom>
                      </p:spPr>
                    </p:pic>
                  </p:oleObj>
                </mc:Fallback>
              </mc:AlternateContent>
            </a:graphicData>
          </a:graphic>
        </p:graphicFrame>
        <p:sp>
          <p:nvSpPr>
            <p:cNvPr id="54" name="TextBox 53"/>
            <p:cNvSpPr txBox="1"/>
            <p:nvPr/>
          </p:nvSpPr>
          <p:spPr>
            <a:xfrm>
              <a:off x="20899809" y="31813083"/>
              <a:ext cx="9235582" cy="5591457"/>
            </a:xfrm>
            <a:prstGeom prst="rect">
              <a:avLst/>
            </a:prstGeom>
            <a:noFill/>
            <a:ln>
              <a:solidFill>
                <a:schemeClr val="tx1"/>
              </a:solidFill>
            </a:ln>
          </p:spPr>
          <p:txBody>
            <a:bodyPr wrap="square" rtlCol="0">
              <a:spAutoFit/>
            </a:bodyPr>
            <a:lstStyle/>
            <a:p>
              <a:r>
                <a:rPr lang="en-US" sz="4000" dirty="0" smtClean="0"/>
                <a:t>Summary of metrics for deep and shallow roughening cases. Metrics for deep and shallow roughening differ primarily in the characteristic spatial wavelength, </a:t>
              </a:r>
              <a:r>
                <a:rPr lang="en-US" sz="4000" dirty="0" err="1" smtClean="0"/>
                <a:t>λ</a:t>
              </a:r>
              <a:r>
                <a:rPr lang="en-US" sz="4000" dirty="0" smtClean="0"/>
                <a:t>, and depth, </a:t>
              </a:r>
              <a:r>
                <a:rPr lang="en-US" sz="4000" dirty="0" err="1" smtClean="0"/>
                <a:t>σ</a:t>
              </a:r>
              <a:r>
                <a:rPr lang="en-US" sz="4000" baseline="-25000" dirty="0" err="1" smtClean="0"/>
                <a:t>y</a:t>
              </a:r>
              <a:r>
                <a:rPr lang="en-US" sz="4000" dirty="0" smtClean="0"/>
                <a:t>.</a:t>
              </a:r>
              <a:endParaRPr lang="en-US" sz="4000" dirty="0"/>
            </a:p>
          </p:txBody>
        </p:sp>
      </p:grpSp>
      <p:sp>
        <p:nvSpPr>
          <p:cNvPr id="56" name="Rectangle 55"/>
          <p:cNvSpPr/>
          <p:nvPr/>
        </p:nvSpPr>
        <p:spPr>
          <a:xfrm>
            <a:off x="584590" y="15918382"/>
            <a:ext cx="13138985" cy="14557831"/>
          </a:xfrm>
          <a:prstGeom prst="rect">
            <a:avLst/>
          </a:prstGeom>
        </p:spPr>
        <p:txBody>
          <a:bodyPr wrap="square">
            <a:spAutoFit/>
          </a:bodyPr>
          <a:lstStyle/>
          <a:p>
            <a:r>
              <a:rPr lang="en-US" sz="4000" dirty="0"/>
              <a:t>Available observations from the laboratory and field suggest that roughening is </a:t>
            </a:r>
            <a:r>
              <a:rPr lang="en-US" sz="4000" dirty="0" smtClean="0"/>
              <a:t>facet</a:t>
            </a:r>
            <a:r>
              <a:rPr lang="en-US" sz="4000" dirty="0"/>
              <a:t>-</a:t>
            </a:r>
            <a:r>
              <a:rPr lang="en-US" sz="4000" dirty="0" smtClean="0"/>
              <a:t>specific, with some facets exhibiting distinct azimuthal anisotropy; moreover, the roughness responds differently to </a:t>
            </a:r>
            <a:r>
              <a:rPr lang="en-US" sz="4000" dirty="0"/>
              <a:t>near-equilibrium (with supersaturation σ≈0) </a:t>
            </a:r>
            <a:r>
              <a:rPr lang="en-US" sz="4000" dirty="0" err="1" smtClean="0"/>
              <a:t>vs</a:t>
            </a:r>
            <a:r>
              <a:rPr lang="en-US" sz="4000" dirty="0" smtClean="0"/>
              <a:t> ablation </a:t>
            </a:r>
            <a:r>
              <a:rPr lang="en-US" sz="4000" dirty="0"/>
              <a:t>(</a:t>
            </a:r>
            <a:r>
              <a:rPr lang="en-US" sz="4000" dirty="0" err="1"/>
              <a:t>σ</a:t>
            </a:r>
            <a:r>
              <a:rPr lang="en-US" sz="4000" dirty="0"/>
              <a:t>&lt;0) </a:t>
            </a:r>
            <a:r>
              <a:rPr lang="en-US" sz="4000" dirty="0" smtClean="0"/>
              <a:t>conditions</a:t>
            </a:r>
            <a:r>
              <a:rPr lang="en-US" sz="4000" baseline="30000" dirty="0" smtClean="0"/>
              <a:t>5-7</a:t>
            </a:r>
            <a:r>
              <a:rPr lang="en-US" sz="4000" dirty="0" smtClean="0"/>
              <a:t>. Recently, we have explored the use of variable pressure scanning electron microscopy (VPSEM) of substrate-grown hexagonal ice prisms to document these dependencies. Advantages of VPSEM include high resolution and the ability to finely tune vapor pressure and temperature within the SEM chamber, capabilities that permit examination of ice crystal response to multiple growth and ablation cycles. </a:t>
            </a:r>
            <a:r>
              <a:rPr lang="en-US" sz="4000" dirty="0" smtClean="0"/>
              <a:t>This </a:t>
            </a:r>
            <a:r>
              <a:rPr lang="en-US" sz="4000" dirty="0" smtClean="0"/>
              <a:t>poster addresses quantitative characterization of the morphology of mesoscopic roughness using VPSEM. This description centers on a surface-normal roughness parameter, </a:t>
            </a:r>
          </a:p>
          <a:p>
            <a:endParaRPr lang="en-US" sz="4000" i="1" dirty="0" smtClean="0"/>
          </a:p>
          <a:p>
            <a:pPr lvl="1"/>
            <a:r>
              <a:rPr lang="en-US" sz="5000" i="1" dirty="0" smtClean="0"/>
              <a:t> r=1-cosϕ</a:t>
            </a:r>
            <a:endParaRPr lang="en-US" sz="5000" dirty="0" smtClean="0"/>
          </a:p>
          <a:p>
            <a:endParaRPr lang="en-US" sz="4000" dirty="0" smtClean="0">
              <a:effectLst/>
            </a:endParaRPr>
          </a:p>
          <a:p>
            <a:r>
              <a:rPr lang="en-US" sz="4000" dirty="0" smtClean="0">
                <a:effectLst/>
              </a:rPr>
              <a:t>where </a:t>
            </a:r>
            <a:r>
              <a:rPr lang="en-US" sz="4000" dirty="0" err="1" smtClean="0">
                <a:effectLst/>
              </a:rPr>
              <a:t>cos</a:t>
            </a:r>
            <a:r>
              <a:rPr lang="en-US" sz="4000" i="1" dirty="0" err="1" smtClean="0">
                <a:effectLst/>
              </a:rPr>
              <a:t>φ</a:t>
            </a:r>
            <a:r>
              <a:rPr lang="en-US" sz="4000" dirty="0" smtClean="0">
                <a:effectLst/>
              </a:rPr>
              <a:t> is the projection of the VPSEM view vector onto the surface normal. We explore two roughness regimes: </a:t>
            </a:r>
            <a:r>
              <a:rPr lang="en-US" sz="4000" b="1" dirty="0" smtClean="0">
                <a:effectLst/>
              </a:rPr>
              <a:t>shallow roughening </a:t>
            </a:r>
            <a:r>
              <a:rPr lang="en-US" sz="4000" dirty="0" smtClean="0">
                <a:effectLst/>
              </a:rPr>
              <a:t>that results from exposing ice to near-equilibrium conditions, and </a:t>
            </a:r>
            <a:r>
              <a:rPr lang="en-US" sz="4000" b="1" dirty="0" smtClean="0">
                <a:effectLst/>
              </a:rPr>
              <a:t>deep roughening </a:t>
            </a:r>
            <a:r>
              <a:rPr lang="en-US" sz="4000" dirty="0" smtClean="0">
                <a:effectLst/>
              </a:rPr>
              <a:t>that results from exposing ice to ablation conditions. </a:t>
            </a:r>
            <a:endParaRPr lang="en-US" sz="4000" dirty="0"/>
          </a:p>
        </p:txBody>
      </p:sp>
      <p:grpSp>
        <p:nvGrpSpPr>
          <p:cNvPr id="64" name="Group 63"/>
          <p:cNvGrpSpPr/>
          <p:nvPr/>
        </p:nvGrpSpPr>
        <p:grpSpPr>
          <a:xfrm>
            <a:off x="588481" y="10635868"/>
            <a:ext cx="12972958" cy="5057153"/>
            <a:chOff x="1106441" y="15732206"/>
            <a:chExt cx="12972958" cy="5779606"/>
          </a:xfrm>
        </p:grpSpPr>
        <p:pic>
          <p:nvPicPr>
            <p:cNvPr id="57" name="Picture 56"/>
            <p:cNvPicPr>
              <a:picLocks noChangeAspect="1"/>
            </p:cNvPicPr>
            <p:nvPr/>
          </p:nvPicPr>
          <p:blipFill>
            <a:blip r:embed="rId11"/>
            <a:stretch>
              <a:fillRect/>
            </a:stretch>
          </p:blipFill>
          <p:spPr>
            <a:xfrm>
              <a:off x="1106441" y="15795951"/>
              <a:ext cx="3858925" cy="2357336"/>
            </a:xfrm>
            <a:prstGeom prst="rect">
              <a:avLst/>
            </a:prstGeom>
          </p:spPr>
        </p:pic>
        <p:pic>
          <p:nvPicPr>
            <p:cNvPr id="58" name="Picture 57"/>
            <p:cNvPicPr>
              <a:picLocks noChangeAspect="1"/>
            </p:cNvPicPr>
            <p:nvPr/>
          </p:nvPicPr>
          <p:blipFill>
            <a:blip r:embed="rId12"/>
            <a:stretch>
              <a:fillRect/>
            </a:stretch>
          </p:blipFill>
          <p:spPr>
            <a:xfrm>
              <a:off x="1106441" y="18688553"/>
              <a:ext cx="3871663" cy="2823259"/>
            </a:xfrm>
            <a:prstGeom prst="rect">
              <a:avLst/>
            </a:prstGeom>
          </p:spPr>
        </p:pic>
        <p:sp>
          <p:nvSpPr>
            <p:cNvPr id="59" name="Rectangle 58"/>
            <p:cNvSpPr/>
            <p:nvPr/>
          </p:nvSpPr>
          <p:spPr>
            <a:xfrm>
              <a:off x="4982520" y="15732206"/>
              <a:ext cx="9096879" cy="5733440"/>
            </a:xfrm>
            <a:prstGeom prst="rect">
              <a:avLst/>
            </a:prstGeom>
            <a:ln>
              <a:solidFill>
                <a:schemeClr val="tx1"/>
              </a:solidFill>
            </a:ln>
          </p:spPr>
          <p:txBody>
            <a:bodyPr wrap="square">
              <a:spAutoFit/>
            </a:bodyPr>
            <a:lstStyle/>
            <a:p>
              <a:r>
                <a:rPr lang="en-US" sz="4000" dirty="0" smtClean="0"/>
                <a:t>Atmospheric </a:t>
              </a:r>
              <a:r>
                <a:rPr lang="en-US" sz="4000" dirty="0"/>
                <a:t>ice </a:t>
              </a:r>
              <a:r>
                <a:rPr lang="en-US" sz="4000" dirty="0" smtClean="0"/>
                <a:t>at </a:t>
              </a:r>
              <a:r>
                <a:rPr lang="en-US" sz="4000" dirty="0"/>
                <a:t>ground </a:t>
              </a:r>
              <a:r>
                <a:rPr lang="en-US" sz="4000" dirty="0" smtClean="0"/>
                <a:t>level showing facet-specific, azimuthally anisotropic mesoscopic roughness</a:t>
              </a:r>
              <a:r>
                <a:rPr lang="en-US" sz="4000" baseline="30000" dirty="0"/>
                <a:t>5</a:t>
              </a:r>
              <a:r>
                <a:rPr lang="en-US" sz="4000" dirty="0" smtClean="0"/>
                <a:t>. </a:t>
              </a:r>
              <a:r>
                <a:rPr lang="en-US" sz="4000" dirty="0"/>
                <a:t>(a) A bullet cluster of tapered hexagonal ice prisms photographed on 21 July 1992 at South Pole Station</a:t>
              </a:r>
              <a:r>
                <a:rPr lang="en-US" sz="4000" dirty="0" smtClean="0"/>
                <a:t>. </a:t>
              </a:r>
              <a:r>
                <a:rPr lang="en-US" sz="4000" dirty="0"/>
                <a:t>(b) Aggregate and bullet clusters photographed on 25 February 2011 at Summit, Greenland. </a:t>
              </a:r>
            </a:p>
          </p:txBody>
        </p:sp>
      </p:grpSp>
      <p:grpSp>
        <p:nvGrpSpPr>
          <p:cNvPr id="63" name="Group 62"/>
          <p:cNvGrpSpPr/>
          <p:nvPr/>
        </p:nvGrpSpPr>
        <p:grpSpPr>
          <a:xfrm>
            <a:off x="14446568" y="4109687"/>
            <a:ext cx="23156643" cy="11382273"/>
            <a:chOff x="14402158" y="5698691"/>
            <a:chExt cx="23156643" cy="13008313"/>
          </a:xfrm>
        </p:grpSpPr>
        <p:grpSp>
          <p:nvGrpSpPr>
            <p:cNvPr id="45" name="Group 44"/>
            <p:cNvGrpSpPr/>
            <p:nvPr/>
          </p:nvGrpSpPr>
          <p:grpSpPr>
            <a:xfrm>
              <a:off x="14402158" y="5698691"/>
              <a:ext cx="23156643" cy="13008313"/>
              <a:chOff x="12156406" y="5643475"/>
              <a:chExt cx="23156643" cy="13008313"/>
            </a:xfrm>
          </p:grpSpPr>
          <p:grpSp>
            <p:nvGrpSpPr>
              <p:cNvPr id="29" name="Group 28"/>
              <p:cNvGrpSpPr/>
              <p:nvPr/>
            </p:nvGrpSpPr>
            <p:grpSpPr>
              <a:xfrm>
                <a:off x="12156406" y="5643475"/>
                <a:ext cx="23156643" cy="10747139"/>
                <a:chOff x="19504680" y="6036987"/>
                <a:chExt cx="23156643" cy="10747139"/>
              </a:xfrm>
            </p:grpSpPr>
            <p:pic>
              <p:nvPicPr>
                <p:cNvPr id="10" name="Picture 9"/>
                <p:cNvPicPr>
                  <a:picLocks noChangeAspect="1"/>
                </p:cNvPicPr>
                <p:nvPr/>
              </p:nvPicPr>
              <p:blipFill>
                <a:blip r:embed="rId13"/>
                <a:stretch>
                  <a:fillRect/>
                </a:stretch>
              </p:blipFill>
              <p:spPr>
                <a:xfrm>
                  <a:off x="19504680" y="7849152"/>
                  <a:ext cx="10474267" cy="8934974"/>
                </a:xfrm>
                <a:prstGeom prst="rect">
                  <a:avLst/>
                </a:prstGeom>
              </p:spPr>
            </p:pic>
            <p:sp>
              <p:nvSpPr>
                <p:cNvPr id="19" name="TextBox 18"/>
                <p:cNvSpPr txBox="1"/>
                <p:nvPr/>
              </p:nvSpPr>
              <p:spPr>
                <a:xfrm>
                  <a:off x="19507442" y="6036987"/>
                  <a:ext cx="23153881" cy="1160758"/>
                </a:xfrm>
                <a:prstGeom prst="rect">
                  <a:avLst/>
                </a:prstGeom>
                <a:noFill/>
              </p:spPr>
              <p:txBody>
                <a:bodyPr wrap="square" rtlCol="0">
                  <a:spAutoFit/>
                </a:bodyPr>
                <a:lstStyle/>
                <a:p>
                  <a:r>
                    <a:rPr lang="en-US" sz="6000" b="1" dirty="0" smtClean="0"/>
                    <a:t>3. Inferring surface height functions and roughness metrics from VPSEM</a:t>
                  </a:r>
                  <a:endParaRPr lang="en-US" sz="6000" b="1" dirty="0"/>
                </a:p>
              </p:txBody>
            </p:sp>
          </p:grpSp>
          <p:sp>
            <p:nvSpPr>
              <p:cNvPr id="43" name="TextBox 42"/>
              <p:cNvSpPr txBox="1"/>
              <p:nvPr/>
            </p:nvSpPr>
            <p:spPr>
              <a:xfrm>
                <a:off x="18870090" y="17139286"/>
                <a:ext cx="6583869" cy="1512502"/>
              </a:xfrm>
              <a:prstGeom prst="rect">
                <a:avLst/>
              </a:prstGeom>
              <a:noFill/>
              <a:ln>
                <a:solidFill>
                  <a:schemeClr val="tx1"/>
                </a:solidFill>
              </a:ln>
            </p:spPr>
            <p:txBody>
              <a:bodyPr wrap="square" rtlCol="0">
                <a:spAutoFit/>
              </a:bodyPr>
              <a:lstStyle/>
              <a:p>
                <a:r>
                  <a:rPr lang="en-US" sz="4000" dirty="0" smtClean="0"/>
                  <a:t>Surface height function for deep roughening.</a:t>
                </a:r>
                <a:endParaRPr lang="en-US" sz="4000" dirty="0"/>
              </a:p>
            </p:txBody>
          </p:sp>
        </p:grpSp>
        <p:sp>
          <p:nvSpPr>
            <p:cNvPr id="60" name="TextBox 59"/>
            <p:cNvSpPr txBox="1"/>
            <p:nvPr/>
          </p:nvSpPr>
          <p:spPr>
            <a:xfrm>
              <a:off x="20666082" y="7052463"/>
              <a:ext cx="5075314" cy="3622970"/>
            </a:xfrm>
            <a:prstGeom prst="rect">
              <a:avLst/>
            </a:prstGeom>
            <a:solidFill>
              <a:schemeClr val="bg1"/>
            </a:solidFill>
            <a:ln>
              <a:solidFill>
                <a:schemeClr val="tx1"/>
              </a:solidFill>
            </a:ln>
          </p:spPr>
          <p:txBody>
            <a:bodyPr wrap="square" rtlCol="0">
              <a:spAutoFit/>
            </a:bodyPr>
            <a:lstStyle/>
            <a:p>
              <a:r>
                <a:rPr lang="en-US" sz="4000" dirty="0" smtClean="0"/>
                <a:t>VPSEM images of</a:t>
              </a:r>
              <a:r>
                <a:rPr lang="en-US" sz="4000" b="1" dirty="0" smtClean="0"/>
                <a:t> deep-roughened</a:t>
              </a:r>
              <a:r>
                <a:rPr lang="en-US" sz="4000" dirty="0" smtClean="0"/>
                <a:t> prismatic facets resulting from ablation </a:t>
              </a:r>
              <a:r>
                <a:rPr lang="en-US" sz="4000" dirty="0"/>
                <a:t>(</a:t>
              </a:r>
              <a:r>
                <a:rPr lang="en-US" sz="4000" dirty="0" err="1"/>
                <a:t>σ</a:t>
              </a:r>
              <a:r>
                <a:rPr lang="en-US" sz="4000" dirty="0"/>
                <a:t>&lt;0) </a:t>
              </a:r>
              <a:r>
                <a:rPr lang="en-US" sz="4000" dirty="0" smtClean="0"/>
                <a:t>conditions</a:t>
              </a:r>
              <a:endParaRPr lang="en-US" sz="4000" dirty="0"/>
            </a:p>
          </p:txBody>
        </p:sp>
      </p:grpSp>
      <p:pic>
        <p:nvPicPr>
          <p:cNvPr id="18" name="Picture 17"/>
          <p:cNvPicPr/>
          <p:nvPr/>
        </p:nvPicPr>
        <p:blipFill>
          <a:blip r:embed="rId14">
            <a:extLst>
              <a:ext uri="{28A0092B-C50C-407E-A947-70E740481C1C}">
                <a14:useLocalDpi xmlns:a14="http://schemas.microsoft.com/office/drawing/2010/main" val="0"/>
              </a:ext>
            </a:extLst>
          </a:blip>
          <a:stretch>
            <a:fillRect/>
          </a:stretch>
        </p:blipFill>
        <p:spPr>
          <a:xfrm>
            <a:off x="28408182" y="5396906"/>
            <a:ext cx="11959730" cy="8415603"/>
          </a:xfrm>
          <a:prstGeom prst="rect">
            <a:avLst/>
          </a:prstGeom>
        </p:spPr>
      </p:pic>
      <p:pic>
        <p:nvPicPr>
          <p:cNvPr id="22" name="Picture 21"/>
          <p:cNvPicPr/>
          <p:nvPr/>
        </p:nvPicPr>
        <p:blipFill>
          <a:blip r:embed="rId15">
            <a:extLst>
              <a:ext uri="{28A0092B-C50C-407E-A947-70E740481C1C}">
                <a14:useLocalDpi xmlns:a14="http://schemas.microsoft.com/office/drawing/2010/main" val="0"/>
              </a:ext>
            </a:extLst>
          </a:blip>
          <a:stretch>
            <a:fillRect/>
          </a:stretch>
        </p:blipFill>
        <p:spPr>
          <a:xfrm>
            <a:off x="28810791" y="5139794"/>
            <a:ext cx="5429004" cy="3830321"/>
          </a:xfrm>
          <a:prstGeom prst="rect">
            <a:avLst/>
          </a:prstGeom>
          <a:ln>
            <a:solidFill>
              <a:schemeClr val="tx1"/>
            </a:solidFill>
          </a:ln>
        </p:spPr>
      </p:pic>
      <p:sp>
        <p:nvSpPr>
          <p:cNvPr id="44" name="TextBox 43"/>
          <p:cNvSpPr txBox="1"/>
          <p:nvPr/>
        </p:nvSpPr>
        <p:spPr>
          <a:xfrm>
            <a:off x="35370799" y="14326621"/>
            <a:ext cx="6601857" cy="1323439"/>
          </a:xfrm>
          <a:prstGeom prst="rect">
            <a:avLst/>
          </a:prstGeom>
          <a:noFill/>
          <a:ln>
            <a:solidFill>
              <a:schemeClr val="tx1"/>
            </a:solidFill>
          </a:ln>
        </p:spPr>
        <p:txBody>
          <a:bodyPr wrap="square" rtlCol="0">
            <a:spAutoFit/>
          </a:bodyPr>
          <a:lstStyle/>
          <a:p>
            <a:r>
              <a:rPr lang="en-US" sz="4000" dirty="0" smtClean="0"/>
              <a:t>Surface height function for shallow roughening. </a:t>
            </a:r>
            <a:endParaRPr lang="en-US" sz="4000" dirty="0"/>
          </a:p>
        </p:txBody>
      </p:sp>
      <p:sp>
        <p:nvSpPr>
          <p:cNvPr id="61" name="TextBox 60"/>
          <p:cNvSpPr txBox="1"/>
          <p:nvPr/>
        </p:nvSpPr>
        <p:spPr>
          <a:xfrm>
            <a:off x="35763629" y="5213614"/>
            <a:ext cx="4604287" cy="3785652"/>
          </a:xfrm>
          <a:prstGeom prst="rect">
            <a:avLst/>
          </a:prstGeom>
          <a:solidFill>
            <a:schemeClr val="bg1"/>
          </a:solidFill>
          <a:ln>
            <a:solidFill>
              <a:schemeClr val="tx1"/>
            </a:solidFill>
          </a:ln>
        </p:spPr>
        <p:txBody>
          <a:bodyPr wrap="square" rtlCol="0">
            <a:spAutoFit/>
          </a:bodyPr>
          <a:lstStyle/>
          <a:p>
            <a:r>
              <a:rPr lang="en-US" sz="4000" dirty="0" smtClean="0"/>
              <a:t>VPSEM image of </a:t>
            </a:r>
            <a:r>
              <a:rPr lang="en-US" sz="4000" b="1" dirty="0" smtClean="0"/>
              <a:t>shallow-roughened </a:t>
            </a:r>
            <a:r>
              <a:rPr lang="en-US" sz="4000" dirty="0" smtClean="0"/>
              <a:t>prismatic facets </a:t>
            </a:r>
            <a:r>
              <a:rPr lang="en-US" sz="4000" dirty="0"/>
              <a:t>resulting from </a:t>
            </a:r>
            <a:r>
              <a:rPr lang="en-US" sz="4000" dirty="0" smtClean="0"/>
              <a:t>near-equilibrium (σ</a:t>
            </a:r>
            <a:r>
              <a:rPr lang="en-US" sz="4000" dirty="0"/>
              <a:t>≈</a:t>
            </a:r>
            <a:r>
              <a:rPr lang="en-US" sz="4000" dirty="0" smtClean="0"/>
              <a:t>0</a:t>
            </a:r>
            <a:r>
              <a:rPr lang="en-US" sz="4000" dirty="0"/>
              <a:t>) </a:t>
            </a:r>
            <a:r>
              <a:rPr lang="en-US" sz="4000" dirty="0" smtClean="0"/>
              <a:t>conditions</a:t>
            </a:r>
            <a:endParaRPr lang="en-US" sz="4000" dirty="0"/>
          </a:p>
        </p:txBody>
      </p:sp>
      <p:sp>
        <p:nvSpPr>
          <p:cNvPr id="65" name="TextBox 64"/>
          <p:cNvSpPr txBox="1"/>
          <p:nvPr/>
        </p:nvSpPr>
        <p:spPr>
          <a:xfrm>
            <a:off x="31002959" y="32645882"/>
            <a:ext cx="13166062" cy="5324535"/>
          </a:xfrm>
          <a:prstGeom prst="rect">
            <a:avLst/>
          </a:prstGeom>
          <a:noFill/>
        </p:spPr>
        <p:txBody>
          <a:bodyPr wrap="square" rtlCol="0">
            <a:spAutoFit/>
          </a:bodyPr>
          <a:lstStyle/>
          <a:p>
            <a:r>
              <a:rPr lang="en-US" sz="6000" b="1" dirty="0" smtClean="0"/>
              <a:t>6. References</a:t>
            </a:r>
            <a:endParaRPr lang="en-US" sz="4000" b="1" dirty="0"/>
          </a:p>
          <a:p>
            <a:pPr marL="742950" indent="-742950">
              <a:buAutoNum type="arabicPeriod"/>
            </a:pPr>
            <a:r>
              <a:rPr lang="en-US" sz="4000" dirty="0" smtClean="0"/>
              <a:t>Macke et al </a:t>
            </a:r>
            <a:r>
              <a:rPr lang="en-US" sz="4000" dirty="0"/>
              <a:t>(1996), </a:t>
            </a:r>
            <a:r>
              <a:rPr lang="en-US" sz="4000" i="1" dirty="0" smtClean="0"/>
              <a:t>J. Atmos. Sci. 53</a:t>
            </a:r>
            <a:r>
              <a:rPr lang="en-US" sz="4000" dirty="0" smtClean="0"/>
              <a:t>, </a:t>
            </a:r>
            <a:r>
              <a:rPr lang="en-US" sz="4000" dirty="0"/>
              <a:t>2813–</a:t>
            </a:r>
            <a:r>
              <a:rPr lang="en-US" sz="4000" dirty="0" smtClean="0"/>
              <a:t>2825. </a:t>
            </a:r>
          </a:p>
          <a:p>
            <a:pPr marL="742950" indent="-742950">
              <a:buFontTx/>
              <a:buAutoNum type="arabicPeriod"/>
            </a:pPr>
            <a:r>
              <a:rPr lang="en-US" sz="4000" dirty="0" smtClean="0"/>
              <a:t>Yang</a:t>
            </a:r>
            <a:r>
              <a:rPr lang="en-US" sz="4000" dirty="0"/>
              <a:t> </a:t>
            </a:r>
            <a:r>
              <a:rPr lang="en-US" sz="4000" dirty="0" smtClean="0"/>
              <a:t>and </a:t>
            </a:r>
            <a:r>
              <a:rPr lang="en-US" sz="4000" dirty="0" err="1" smtClean="0"/>
              <a:t>Liou</a:t>
            </a:r>
            <a:r>
              <a:rPr lang="en-US" sz="4000" dirty="0" smtClean="0"/>
              <a:t> </a:t>
            </a:r>
            <a:r>
              <a:rPr lang="en-US" sz="4000" dirty="0"/>
              <a:t>(1998), </a:t>
            </a:r>
            <a:r>
              <a:rPr lang="en-US" sz="4000" i="1" dirty="0" err="1" smtClean="0"/>
              <a:t>Beitrage</a:t>
            </a:r>
            <a:r>
              <a:rPr lang="en-US" sz="4000" i="1" dirty="0" smtClean="0"/>
              <a:t> </a:t>
            </a:r>
            <a:r>
              <a:rPr lang="en-US" sz="4000" i="1" dirty="0" err="1"/>
              <a:t>zur</a:t>
            </a:r>
            <a:r>
              <a:rPr lang="en-US" sz="4000" i="1" dirty="0"/>
              <a:t> </a:t>
            </a:r>
            <a:r>
              <a:rPr lang="en-US" sz="4000" i="1" dirty="0" err="1" smtClean="0"/>
              <a:t>Physik</a:t>
            </a:r>
            <a:r>
              <a:rPr lang="en-US" sz="4000" dirty="0" smtClean="0"/>
              <a:t>, </a:t>
            </a:r>
            <a:r>
              <a:rPr lang="en-US" sz="4000" i="1" dirty="0" smtClean="0"/>
              <a:t>71</a:t>
            </a:r>
            <a:r>
              <a:rPr lang="en-US" sz="4000" dirty="0" smtClean="0"/>
              <a:t>, </a:t>
            </a:r>
            <a:r>
              <a:rPr lang="en-US" sz="4000" dirty="0"/>
              <a:t>223–</a:t>
            </a:r>
            <a:r>
              <a:rPr lang="en-US" sz="4000" dirty="0" smtClean="0"/>
              <a:t>248.</a:t>
            </a:r>
          </a:p>
          <a:p>
            <a:pPr marL="742950" indent="-742950">
              <a:buFontTx/>
              <a:buAutoNum type="arabicPeriod"/>
            </a:pPr>
            <a:r>
              <a:rPr lang="en-US" sz="4000" dirty="0" smtClean="0"/>
              <a:t>Yang et al (1998), </a:t>
            </a:r>
            <a:r>
              <a:rPr lang="en-US" sz="4000" i="1" dirty="0" smtClean="0"/>
              <a:t>Geos. Rem. Sens.</a:t>
            </a:r>
            <a:r>
              <a:rPr lang="en-US" sz="4000" dirty="0" smtClean="0"/>
              <a:t>, </a:t>
            </a:r>
            <a:r>
              <a:rPr lang="en-US" sz="4000" i="1" dirty="0" smtClean="0"/>
              <a:t>46</a:t>
            </a:r>
            <a:r>
              <a:rPr lang="en-US" sz="4000" dirty="0" smtClean="0"/>
              <a:t>, </a:t>
            </a:r>
            <a:r>
              <a:rPr lang="en-US" sz="4000" dirty="0"/>
              <a:t>1940–</a:t>
            </a:r>
            <a:r>
              <a:rPr lang="en-US" sz="4000" dirty="0" smtClean="0"/>
              <a:t>1947.  </a:t>
            </a:r>
          </a:p>
          <a:p>
            <a:pPr marL="742950" indent="-742950">
              <a:buFontTx/>
              <a:buAutoNum type="arabicPeriod"/>
            </a:pPr>
            <a:r>
              <a:rPr lang="en-US" sz="4000" dirty="0" smtClean="0"/>
              <a:t>Shcherbakov et al (</a:t>
            </a:r>
            <a:r>
              <a:rPr lang="en-US" sz="4000" dirty="0"/>
              <a:t>2006)</a:t>
            </a:r>
            <a:r>
              <a:rPr lang="en-US" sz="4000" dirty="0" smtClean="0"/>
              <a:t>, </a:t>
            </a:r>
            <a:r>
              <a:rPr lang="en-US" sz="4000" i="1" dirty="0"/>
              <a:t>J. Atmos. Sci. </a:t>
            </a:r>
            <a:r>
              <a:rPr lang="en-US" sz="4000" dirty="0" smtClean="0"/>
              <a:t>, </a:t>
            </a:r>
            <a:r>
              <a:rPr lang="en-US" sz="4000" i="1" dirty="0" smtClean="0"/>
              <a:t>63</a:t>
            </a:r>
            <a:r>
              <a:rPr lang="en-US" sz="4000" dirty="0" smtClean="0"/>
              <a:t>, </a:t>
            </a:r>
            <a:r>
              <a:rPr lang="en-US" sz="4000" dirty="0"/>
              <a:t>1513–</a:t>
            </a:r>
            <a:r>
              <a:rPr lang="en-US" sz="4000" dirty="0" smtClean="0"/>
              <a:t>1525. </a:t>
            </a:r>
          </a:p>
          <a:p>
            <a:pPr marL="742950" indent="-742950">
              <a:buFontTx/>
              <a:buAutoNum type="arabicPeriod"/>
            </a:pPr>
            <a:r>
              <a:rPr lang="en-US" sz="4000" dirty="0" smtClean="0"/>
              <a:t>Walden</a:t>
            </a:r>
            <a:r>
              <a:rPr lang="en-US" sz="4000" dirty="0"/>
              <a:t>, personal communication</a:t>
            </a:r>
            <a:r>
              <a:rPr lang="en-US" sz="4000" dirty="0" smtClean="0"/>
              <a:t>.</a:t>
            </a:r>
          </a:p>
          <a:p>
            <a:pPr marL="742950" indent="-742950">
              <a:buFontTx/>
              <a:buAutoNum type="arabicPeriod"/>
            </a:pPr>
            <a:r>
              <a:rPr lang="en-US" sz="4000" dirty="0" smtClean="0"/>
              <a:t>Pfalzgraff et al (</a:t>
            </a:r>
            <a:r>
              <a:rPr lang="en-US" sz="4000" dirty="0"/>
              <a:t>2010</a:t>
            </a:r>
            <a:r>
              <a:rPr lang="en-US" sz="4000" dirty="0" smtClean="0"/>
              <a:t>), </a:t>
            </a:r>
            <a:r>
              <a:rPr lang="en-US" sz="4000" i="1" dirty="0"/>
              <a:t>Atmos. Chem. </a:t>
            </a:r>
            <a:r>
              <a:rPr lang="en-US" sz="4000" i="1" dirty="0" err="1"/>
              <a:t>Phys</a:t>
            </a:r>
            <a:r>
              <a:rPr lang="en-US" sz="4000" dirty="0"/>
              <a:t>, </a:t>
            </a:r>
            <a:r>
              <a:rPr lang="en-US" sz="4000" i="1" dirty="0"/>
              <a:t>10</a:t>
            </a:r>
            <a:r>
              <a:rPr lang="en-US" sz="4000" dirty="0"/>
              <a:t>, 2927–</a:t>
            </a:r>
            <a:r>
              <a:rPr lang="en-US" sz="4000" dirty="0" smtClean="0"/>
              <a:t>2935. </a:t>
            </a:r>
            <a:endParaRPr lang="en-US" sz="4000" dirty="0"/>
          </a:p>
          <a:p>
            <a:pPr marL="742950" indent="-742950">
              <a:buAutoNum type="arabicPeriod"/>
            </a:pPr>
            <a:r>
              <a:rPr lang="en-US" sz="4000" dirty="0" smtClean="0"/>
              <a:t>Walden</a:t>
            </a:r>
            <a:r>
              <a:rPr lang="en-US" sz="4000" dirty="0"/>
              <a:t> </a:t>
            </a:r>
            <a:r>
              <a:rPr lang="en-US" sz="4000" dirty="0" smtClean="0"/>
              <a:t>et al (</a:t>
            </a:r>
            <a:r>
              <a:rPr lang="en-US" sz="4000" dirty="0"/>
              <a:t>2003</a:t>
            </a:r>
            <a:r>
              <a:rPr lang="en-US" sz="4000" dirty="0" smtClean="0"/>
              <a:t>), </a:t>
            </a:r>
            <a:r>
              <a:rPr lang="en-US" sz="4000" i="1" dirty="0" smtClean="0"/>
              <a:t>J. Appl. Met.</a:t>
            </a:r>
            <a:r>
              <a:rPr lang="en-US" sz="4000" dirty="0" smtClean="0"/>
              <a:t>, </a:t>
            </a:r>
            <a:r>
              <a:rPr lang="en-US" sz="4000" i="1" dirty="0" smtClean="0"/>
              <a:t>42</a:t>
            </a:r>
            <a:r>
              <a:rPr lang="en-US" sz="4000" dirty="0" smtClean="0"/>
              <a:t>, </a:t>
            </a:r>
            <a:r>
              <a:rPr lang="en-US" sz="4000" dirty="0"/>
              <a:t>1391–1405 </a:t>
            </a:r>
            <a:r>
              <a:rPr lang="en-US" sz="4000" dirty="0" smtClean="0"/>
              <a:t>.</a:t>
            </a:r>
            <a:endParaRPr lang="en-US" sz="4000" dirty="0"/>
          </a:p>
        </p:txBody>
      </p:sp>
      <p:sp>
        <p:nvSpPr>
          <p:cNvPr id="3" name="Rectangle 2"/>
          <p:cNvSpPr/>
          <p:nvPr/>
        </p:nvSpPr>
        <p:spPr>
          <a:xfrm>
            <a:off x="31012201" y="28222045"/>
            <a:ext cx="12742923" cy="4093428"/>
          </a:xfrm>
          <a:prstGeom prst="rect">
            <a:avLst/>
          </a:prstGeom>
        </p:spPr>
        <p:txBody>
          <a:bodyPr wrap="square">
            <a:spAutoFit/>
          </a:bodyPr>
          <a:lstStyle/>
          <a:p>
            <a:r>
              <a:rPr lang="en-US" sz="6000" b="1" dirty="0" smtClean="0"/>
              <a:t>5. Future work</a:t>
            </a:r>
          </a:p>
          <a:p>
            <a:r>
              <a:rPr lang="en-US" sz="4000" dirty="0"/>
              <a:t>It is </a:t>
            </a:r>
            <a:r>
              <a:rPr lang="en-US" sz="4000" dirty="0" smtClean="0"/>
              <a:t>not </a:t>
            </a:r>
            <a:r>
              <a:rPr lang="en-US" sz="4000" dirty="0"/>
              <a:t>understood why prismatic surfaces </a:t>
            </a:r>
            <a:r>
              <a:rPr lang="en-US" sz="4000" dirty="0" smtClean="0"/>
              <a:t>exhibit the strongly anisotropic, annular </a:t>
            </a:r>
            <a:r>
              <a:rPr lang="en-US" sz="4000" dirty="0"/>
              <a:t>roughening </a:t>
            </a:r>
            <a:r>
              <a:rPr lang="en-US" sz="4000" dirty="0" smtClean="0"/>
              <a:t>pattern seen here, in contrast to roughening on basal </a:t>
            </a:r>
            <a:r>
              <a:rPr lang="en-US" sz="4000" dirty="0"/>
              <a:t>and pyramidal facets</a:t>
            </a:r>
            <a:r>
              <a:rPr lang="en-US" sz="4000" dirty="0" smtClean="0"/>
              <a:t>. Exploratory theoretical work, using a Burton-Cabrera-Frank formalism for the quasi-liquid layer, is under way.</a:t>
            </a:r>
            <a:endParaRPr lang="en-US" sz="4000" dirty="0"/>
          </a:p>
        </p:txBody>
      </p:sp>
      <p:sp>
        <p:nvSpPr>
          <p:cNvPr id="40" name="TextBox 39"/>
          <p:cNvSpPr txBox="1"/>
          <p:nvPr/>
        </p:nvSpPr>
        <p:spPr>
          <a:xfrm>
            <a:off x="35370799" y="16607934"/>
            <a:ext cx="6601857" cy="707886"/>
          </a:xfrm>
          <a:prstGeom prst="rect">
            <a:avLst/>
          </a:prstGeom>
          <a:noFill/>
          <a:ln>
            <a:solidFill>
              <a:schemeClr val="tx1"/>
            </a:solidFill>
          </a:ln>
        </p:spPr>
        <p:txBody>
          <a:bodyPr wrap="square" rtlCol="0">
            <a:spAutoFit/>
          </a:bodyPr>
          <a:lstStyle/>
          <a:p>
            <a:r>
              <a:rPr lang="en-US" sz="4000" dirty="0" smtClean="0"/>
              <a:t>Roughness metric &lt;r&gt;= 0.04. </a:t>
            </a:r>
            <a:endParaRPr lang="en-US" sz="4000" dirty="0"/>
          </a:p>
        </p:txBody>
      </p:sp>
      <p:sp>
        <p:nvSpPr>
          <p:cNvPr id="41" name="TextBox 40"/>
          <p:cNvSpPr txBox="1"/>
          <p:nvPr/>
        </p:nvSpPr>
        <p:spPr>
          <a:xfrm>
            <a:off x="21097248" y="16558561"/>
            <a:ext cx="6583869" cy="707886"/>
          </a:xfrm>
          <a:prstGeom prst="rect">
            <a:avLst/>
          </a:prstGeom>
          <a:noFill/>
          <a:ln>
            <a:solidFill>
              <a:schemeClr val="tx1"/>
            </a:solidFill>
          </a:ln>
        </p:spPr>
        <p:txBody>
          <a:bodyPr wrap="square" rtlCol="0">
            <a:spAutoFit/>
          </a:bodyPr>
          <a:lstStyle/>
          <a:p>
            <a:r>
              <a:rPr lang="en-US" sz="4000" dirty="0" smtClean="0"/>
              <a:t>Roughness metric &lt;r&gt;= 0.05.</a:t>
            </a:r>
            <a:endParaRPr lang="en-US" sz="4000" dirty="0"/>
          </a:p>
        </p:txBody>
      </p:sp>
    </p:spTree>
    <p:extLst>
      <p:ext uri="{BB962C8B-B14F-4D97-AF65-F5344CB8AC3E}">
        <p14:creationId xmlns:p14="http://schemas.microsoft.com/office/powerpoint/2010/main" val="1591616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1431</TotalTime>
  <Words>1035</Words>
  <Application>Microsoft Macintosh PowerPoint</Application>
  <PresentationFormat>Custom</PresentationFormat>
  <Paragraphs>39</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Document</vt:lpstr>
      <vt:lpstr>Quantitative characterization of rough prismatic facets of ice by scanning electron microscopy Steven Neshyba1*, Mitch Benning1, Becca Lowen1, Penny Rowe2, Martina Roeselova3, and Ivan Gladich3 1Univ. of Puget Sound, Tacoma, WA, USA; 2Univ. of Idaho, Moscow, ID, USA; 3Inst. of Organic Chemistry and Biochemistry, Prague, CR</vt:lpstr>
    </vt:vector>
  </TitlesOfParts>
  <Company>University of Puget Sound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Neshyba</dc:creator>
  <cp:lastModifiedBy>Steve Neshyba</cp:lastModifiedBy>
  <cp:revision>107</cp:revision>
  <cp:lastPrinted>2012-08-09T19:35:24Z</cp:lastPrinted>
  <dcterms:created xsi:type="dcterms:W3CDTF">2012-08-08T16:01:59Z</dcterms:created>
  <dcterms:modified xsi:type="dcterms:W3CDTF">2012-08-09T19:37:27Z</dcterms:modified>
</cp:coreProperties>
</file>