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embeddings/Microsoft_Equation8.bin" ContentType="application/vnd.openxmlformats-officedocument.oleObject"/>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embeddings/Microsoft_Equation2.bin" ContentType="application/vnd.openxmlformats-officedocument.oleObject"/>
  <Override PartName="/ppt/embeddings/Microsoft_Equation4.bin" ContentType="application/vnd.openxmlformats-officedocument.oleObject"/>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embeddings/Microsoft_Equation5.bin" ContentType="application/vnd.openxmlformats-officedocument.oleObject"/>
  <Override PartName="/ppt/notesSlides/notesSlide12.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Microsoft_Equation7.bin" ContentType="application/vnd.openxmlformats-officedocument.oleObject"/>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embeddings/Microsoft_Equation1.bin" ContentType="application/vnd.openxmlformats-officedocument.oleObject"/>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embeddings/Microsoft_Equation6.bin" ContentType="application/vnd.openxmlformats-officedocument.oleObject"/>
  <Override PartName="/ppt/notesSlides/notesSlide10.xml" ContentType="application/vnd.openxmlformats-officedocument.presentationml.notesSlide+xml"/>
  <Override PartName="/ppt/slides/slide9.xml" ContentType="application/vnd.openxmlformats-officedocument.presentationml.slide+xml"/>
  <Override PartName="/ppt/embeddings/Microsoft_Equation3.bin" ContentType="application/vnd.openxmlformats-officedocument.oleObject"/>
  <Default Extension="rels" ContentType="application/vnd.openxmlformats-package.relationships+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22"/>
  </p:notesMasterIdLst>
  <p:sldIdLst>
    <p:sldId id="386" r:id="rId2"/>
    <p:sldId id="388" r:id="rId3"/>
    <p:sldId id="389" r:id="rId4"/>
    <p:sldId id="390" r:id="rId5"/>
    <p:sldId id="391" r:id="rId6"/>
    <p:sldId id="392" r:id="rId7"/>
    <p:sldId id="348" r:id="rId8"/>
    <p:sldId id="371" r:id="rId9"/>
    <p:sldId id="393" r:id="rId10"/>
    <p:sldId id="394" r:id="rId11"/>
    <p:sldId id="395" r:id="rId12"/>
    <p:sldId id="404" r:id="rId13"/>
    <p:sldId id="396" r:id="rId14"/>
    <p:sldId id="402" r:id="rId15"/>
    <p:sldId id="401" r:id="rId16"/>
    <p:sldId id="398" r:id="rId17"/>
    <p:sldId id="399" r:id="rId18"/>
    <p:sldId id="400" r:id="rId19"/>
    <p:sldId id="359" r:id="rId20"/>
    <p:sldId id="366" r:id="rId21"/>
  </p:sldIdLst>
  <p:sldSz cx="9144000" cy="6858000" type="screen4x3"/>
  <p:notesSz cx="6858000" cy="9144000"/>
  <p:defaultTextStyle>
    <a:defPPr>
      <a:defRPr lang="en-GB"/>
    </a:defPPr>
    <a:lvl1pPr algn="l" defTabSz="457200" rtl="0" fontAlgn="base">
      <a:spcBef>
        <a:spcPct val="0"/>
      </a:spcBef>
      <a:spcAft>
        <a:spcPct val="0"/>
      </a:spcAft>
      <a:defRPr sz="2400" kern="1200">
        <a:solidFill>
          <a:schemeClr val="tx1"/>
        </a:solidFill>
        <a:latin typeface="Arial" pitchFamily="-65" charset="0"/>
        <a:ea typeface="Arial" pitchFamily="-65" charset="0"/>
        <a:cs typeface="Arial" pitchFamily="-65" charset="0"/>
      </a:defRPr>
    </a:lvl1pPr>
    <a:lvl2pPr marL="742950" indent="-285750" algn="l" defTabSz="457200" rtl="0" fontAlgn="base">
      <a:spcBef>
        <a:spcPct val="0"/>
      </a:spcBef>
      <a:spcAft>
        <a:spcPct val="0"/>
      </a:spcAft>
      <a:defRPr sz="2400" kern="1200">
        <a:solidFill>
          <a:schemeClr val="tx1"/>
        </a:solidFill>
        <a:latin typeface="Arial" pitchFamily="-65" charset="0"/>
        <a:ea typeface="Arial" pitchFamily="-65" charset="0"/>
        <a:cs typeface="Arial" pitchFamily="-65" charset="0"/>
      </a:defRPr>
    </a:lvl2pPr>
    <a:lvl3pPr marL="1143000" indent="-228600" algn="l" defTabSz="457200" rtl="0" fontAlgn="base">
      <a:spcBef>
        <a:spcPct val="0"/>
      </a:spcBef>
      <a:spcAft>
        <a:spcPct val="0"/>
      </a:spcAft>
      <a:defRPr sz="2400" kern="1200">
        <a:solidFill>
          <a:schemeClr val="tx1"/>
        </a:solidFill>
        <a:latin typeface="Arial" pitchFamily="-65" charset="0"/>
        <a:ea typeface="Arial" pitchFamily="-65" charset="0"/>
        <a:cs typeface="Arial" pitchFamily="-65" charset="0"/>
      </a:defRPr>
    </a:lvl3pPr>
    <a:lvl4pPr marL="1600200" indent="-228600" algn="l" defTabSz="457200" rtl="0" fontAlgn="base">
      <a:spcBef>
        <a:spcPct val="0"/>
      </a:spcBef>
      <a:spcAft>
        <a:spcPct val="0"/>
      </a:spcAft>
      <a:defRPr sz="2400" kern="1200">
        <a:solidFill>
          <a:schemeClr val="tx1"/>
        </a:solidFill>
        <a:latin typeface="Arial" pitchFamily="-65" charset="0"/>
        <a:ea typeface="Arial" pitchFamily="-65" charset="0"/>
        <a:cs typeface="Arial" pitchFamily="-65" charset="0"/>
      </a:defRPr>
    </a:lvl4pPr>
    <a:lvl5pPr marL="2057400" indent="-228600" algn="l" defTabSz="457200" rtl="0" fontAlgn="base">
      <a:spcBef>
        <a:spcPct val="0"/>
      </a:spcBef>
      <a:spcAft>
        <a:spcPct val="0"/>
      </a:spcAft>
      <a:defRPr sz="2400" kern="1200">
        <a:solidFill>
          <a:schemeClr val="tx1"/>
        </a:solidFill>
        <a:latin typeface="Arial"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Arial"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Arial"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Arial"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Arial" pitchFamily="-65" charset="0"/>
        <a:ea typeface="Arial" pitchFamily="-65" charset="0"/>
        <a:cs typeface="Arial" pitchFamily="-65"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13C2FF"/>
    <a:srgbClr val="26A8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0747" autoAdjust="0"/>
    <p:restoredTop sz="82137" autoAdjust="0"/>
  </p:normalViewPr>
  <p:slideViewPr>
    <p:cSldViewPr>
      <p:cViewPr varScale="1">
        <p:scale>
          <a:sx n="88" d="100"/>
          <a:sy n="88" d="100"/>
        </p:scale>
        <p:origin x="-1144" y="-1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pict"/><Relationship Id="rId1" Type="http://schemas.openxmlformats.org/officeDocument/2006/relationships/image" Target="../media/image13.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Rot="1" noChangeAspect="1" noChangeArrowheads="1"/>
          </p:cNvSpPr>
          <p:nvPr>
            <p:ph type="sldImg"/>
          </p:nvPr>
        </p:nvSpPr>
        <p:spPr bwMode="auto">
          <a:xfrm>
            <a:off x="1371600" y="763588"/>
            <a:ext cx="5027613" cy="3770312"/>
          </a:xfrm>
          <a:prstGeom prst="rect">
            <a:avLst/>
          </a:prstGeom>
          <a:noFill/>
          <a:ln w="9525">
            <a:noFill/>
            <a:round/>
            <a:headEnd/>
            <a:tailEnd/>
          </a:ln>
        </p:spPr>
      </p:sp>
      <p:sp>
        <p:nvSpPr>
          <p:cNvPr id="3074"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it-IT" noProof="0"/>
          </a:p>
        </p:txBody>
      </p:sp>
      <p:sp>
        <p:nvSpPr>
          <p:cNvPr id="3075"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pitchFamily="-65" charset="0"/>
              <a:buNone/>
              <a:tabLst>
                <a:tab pos="723900" algn="l"/>
                <a:tab pos="1447800" algn="l"/>
                <a:tab pos="2171700" algn="l"/>
                <a:tab pos="2895600" algn="l"/>
              </a:tabLst>
              <a:defRPr sz="1400">
                <a:solidFill>
                  <a:srgbClr val="000000"/>
                </a:solidFill>
                <a:latin typeface="Times New Roman" pitchFamily="-65" charset="0"/>
                <a:ea typeface="Arial" pitchFamily="-65" charset="0"/>
                <a:cs typeface="Arial" pitchFamily="-65" charset="0"/>
              </a:defRPr>
            </a:lvl1pPr>
          </a:lstStyle>
          <a:p>
            <a:pPr>
              <a:defRPr/>
            </a:pPr>
            <a:endParaRPr lang="en-US"/>
          </a:p>
        </p:txBody>
      </p:sp>
      <p:sp>
        <p:nvSpPr>
          <p:cNvPr id="3076"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pitchFamily="-65" charset="0"/>
              <a:buNone/>
              <a:tabLst>
                <a:tab pos="723900" algn="l"/>
                <a:tab pos="1447800" algn="l"/>
                <a:tab pos="2171700" algn="l"/>
                <a:tab pos="2895600" algn="l"/>
              </a:tabLst>
              <a:defRPr sz="1400">
                <a:solidFill>
                  <a:srgbClr val="000000"/>
                </a:solidFill>
                <a:latin typeface="Times New Roman" pitchFamily="-65" charset="0"/>
                <a:ea typeface="Arial" pitchFamily="-65" charset="0"/>
                <a:cs typeface="Arial" pitchFamily="-65" charset="0"/>
              </a:defRPr>
            </a:lvl1pPr>
          </a:lstStyle>
          <a:p>
            <a:pPr>
              <a:defRPr/>
            </a:pPr>
            <a:endParaRPr lang="en-US"/>
          </a:p>
        </p:txBody>
      </p:sp>
      <p:sp>
        <p:nvSpPr>
          <p:cNvPr id="3077"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93000"/>
              </a:lnSpc>
              <a:buClr>
                <a:srgbClr val="000000"/>
              </a:buClr>
              <a:buSzPct val="100000"/>
              <a:buFont typeface="Times New Roman" pitchFamily="-65" charset="0"/>
              <a:buNone/>
              <a:tabLst>
                <a:tab pos="723900" algn="l"/>
                <a:tab pos="1447800" algn="l"/>
                <a:tab pos="2171700" algn="l"/>
                <a:tab pos="2895600" algn="l"/>
              </a:tabLst>
              <a:defRPr sz="1400">
                <a:solidFill>
                  <a:srgbClr val="000000"/>
                </a:solidFill>
                <a:latin typeface="Times New Roman" pitchFamily="-65" charset="0"/>
                <a:ea typeface="Arial" pitchFamily="-65" charset="0"/>
                <a:cs typeface="Arial" pitchFamily="-65" charset="0"/>
              </a:defRPr>
            </a:lvl1pPr>
          </a:lstStyle>
          <a:p>
            <a:pPr>
              <a:defRPr/>
            </a:pPr>
            <a:endParaRPr lang="en-US"/>
          </a:p>
        </p:txBody>
      </p:sp>
      <p:sp>
        <p:nvSpPr>
          <p:cNvPr id="3078"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93000"/>
              </a:lnSpc>
              <a:buClr>
                <a:srgbClr val="000000"/>
              </a:buClr>
              <a:buSzPct val="100000"/>
              <a:buFont typeface="Times New Roman" pitchFamily="-65" charset="0"/>
              <a:buNone/>
              <a:tabLst>
                <a:tab pos="723900" algn="l"/>
                <a:tab pos="1447800" algn="l"/>
                <a:tab pos="2171700" algn="l"/>
                <a:tab pos="2895600" algn="l"/>
              </a:tabLst>
              <a:defRPr sz="1400">
                <a:solidFill>
                  <a:srgbClr val="000000"/>
                </a:solidFill>
                <a:latin typeface="Times New Roman" pitchFamily="-65" charset="0"/>
                <a:ea typeface="Arial" pitchFamily="-65" charset="0"/>
                <a:cs typeface="Arial" pitchFamily="-65" charset="0"/>
              </a:defRPr>
            </a:lvl1pPr>
          </a:lstStyle>
          <a:p>
            <a:pPr>
              <a:defRPr/>
            </a:pPr>
            <a:fld id="{86ED9716-54A8-2746-8829-2AAA8185EBB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65" charset="0"/>
      <a:defRPr sz="1200" kern="1200">
        <a:solidFill>
          <a:srgbClr val="000000"/>
        </a:solidFill>
        <a:latin typeface="Times New Roman" pitchFamily="16" charset="0"/>
        <a:ea typeface="ＭＳ Ｐゴシック" charset="-128"/>
        <a:cs typeface="ＭＳ Ｐゴシック" charset="-128"/>
      </a:defRPr>
    </a:lvl1pPr>
    <a:lvl2pPr marL="37931725" indent="-37474525" algn="l" defTabSz="457200" rtl="0" eaLnBrk="0" fontAlgn="base" hangingPunct="0">
      <a:spcBef>
        <a:spcPct val="30000"/>
      </a:spcBef>
      <a:spcAft>
        <a:spcPct val="0"/>
      </a:spcAft>
      <a:buClr>
        <a:srgbClr val="000000"/>
      </a:buClr>
      <a:buSzPct val="100000"/>
      <a:buFont typeface="Times New Roman" pitchFamily="-65" charset="0"/>
      <a:defRPr sz="1200" kern="1200">
        <a:solidFill>
          <a:srgbClr val="000000"/>
        </a:solidFill>
        <a:latin typeface="Times New Roman" pitchFamily="16" charset="0"/>
        <a:ea typeface="ＭＳ Ｐゴシック" pitchFamily="-65"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65" charset="0"/>
      <a:defRPr sz="1200" kern="1200">
        <a:solidFill>
          <a:srgbClr val="000000"/>
        </a:solidFill>
        <a:latin typeface="Times New Roman" pitchFamily="16" charset="0"/>
        <a:ea typeface="ＭＳ Ｐゴシック" pitchFamily="-65"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65" charset="0"/>
      <a:defRPr sz="1200" kern="1200">
        <a:solidFill>
          <a:srgbClr val="000000"/>
        </a:solidFill>
        <a:latin typeface="Times New Roman" pitchFamily="16" charset="0"/>
        <a:ea typeface="ＭＳ Ｐゴシック" pitchFamily="-65"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65" charset="0"/>
      <a:defRPr sz="1200" kern="1200">
        <a:solidFill>
          <a:srgbClr val="000000"/>
        </a:solidFill>
        <a:latin typeface="Times New Roman" pitchFamily="16"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fld id="{2D6C91DB-5DF3-CF45-BCB9-7B4E42C6169B}" type="slidenum">
              <a:rPr lang="en-US"/>
              <a:pPr/>
              <a:t>1</a:t>
            </a:fld>
            <a:endParaRPr lang="en-US"/>
          </a:p>
        </p:txBody>
      </p:sp>
      <p:sp>
        <p:nvSpPr>
          <p:cNvPr id="2765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round/>
            <a:headEnd/>
            <a:tailEnd/>
          </a:ln>
        </p:spPr>
        <p:txBody>
          <a:bodyPr wrap="none" anchor="ctr">
            <a:prstTxWarp prst="textNoShape">
              <a:avLst/>
            </a:prstTxWarp>
          </a:bodyPr>
          <a:lstStyle/>
          <a:p>
            <a:endParaRPr lang="it-IT"/>
          </a:p>
        </p:txBody>
      </p:sp>
      <p:sp>
        <p:nvSpPr>
          <p:cNvPr id="2765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endParaRPr lang="it-IT">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fld id="{3EEA14D6-B24D-3245-8834-F6DC5AA5D9E5}" type="slidenum">
              <a:rPr lang="en-US"/>
              <a:pPr/>
              <a:t>10</a:t>
            </a:fld>
            <a:endParaRPr lang="en-US"/>
          </a:p>
        </p:txBody>
      </p:sp>
      <p:sp>
        <p:nvSpPr>
          <p:cNvPr id="3789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3789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fld id="{3EEA14D6-B24D-3245-8834-F6DC5AA5D9E5}" type="slidenum">
              <a:rPr lang="en-US"/>
              <a:pPr/>
              <a:t>11</a:t>
            </a:fld>
            <a:endParaRPr lang="en-US"/>
          </a:p>
        </p:txBody>
      </p:sp>
      <p:sp>
        <p:nvSpPr>
          <p:cNvPr id="3789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3789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r>
              <a:rPr lang="it-IT" dirty="0" err="1" smtClean="0">
                <a:latin typeface="Times New Roman" pitchFamily="-65" charset="0"/>
                <a:ea typeface="ＭＳ Ｐゴシック" pitchFamily="-65" charset="-128"/>
                <a:cs typeface="ＭＳ Ｐゴシック" pitchFamily="-65" charset="-128"/>
              </a:rPr>
              <a:t>Review</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definition</a:t>
            </a:r>
            <a:r>
              <a:rPr lang="en-US" baseline="0" dirty="0" smtClean="0">
                <a:latin typeface="Times New Roman" pitchFamily="-65" charset="0"/>
                <a:ea typeface="ＭＳ Ｐゴシック" pitchFamily="-65" charset="-128"/>
                <a:cs typeface="ＭＳ Ｐゴシック" pitchFamily="-65" charset="-128"/>
              </a:rPr>
              <a:t>…</a:t>
            </a:r>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fld id="{3EEA14D6-B24D-3245-8834-F6DC5AA5D9E5}" type="slidenum">
              <a:rPr lang="en-US"/>
              <a:pPr/>
              <a:t>12</a:t>
            </a:fld>
            <a:endParaRPr lang="en-US"/>
          </a:p>
        </p:txBody>
      </p:sp>
      <p:sp>
        <p:nvSpPr>
          <p:cNvPr id="3789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3789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fld id="{3EEA14D6-B24D-3245-8834-F6DC5AA5D9E5}" type="slidenum">
              <a:rPr lang="en-US"/>
              <a:pPr/>
              <a:t>13</a:t>
            </a:fld>
            <a:endParaRPr lang="en-US"/>
          </a:p>
        </p:txBody>
      </p:sp>
      <p:sp>
        <p:nvSpPr>
          <p:cNvPr id="3789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3789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fld id="{3EEA14D6-B24D-3245-8834-F6DC5AA5D9E5}" type="slidenum">
              <a:rPr lang="en-US"/>
              <a:pPr/>
              <a:t>14</a:t>
            </a:fld>
            <a:endParaRPr lang="en-US"/>
          </a:p>
        </p:txBody>
      </p:sp>
      <p:sp>
        <p:nvSpPr>
          <p:cNvPr id="3789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3789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fld id="{3EEA14D6-B24D-3245-8834-F6DC5AA5D9E5}" type="slidenum">
              <a:rPr lang="en-US"/>
              <a:pPr/>
              <a:t>15</a:t>
            </a:fld>
            <a:endParaRPr lang="en-US"/>
          </a:p>
        </p:txBody>
      </p:sp>
      <p:sp>
        <p:nvSpPr>
          <p:cNvPr id="3789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3789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fld id="{3EEA14D6-B24D-3245-8834-F6DC5AA5D9E5}" type="slidenum">
              <a:rPr lang="en-US"/>
              <a:pPr/>
              <a:t>16</a:t>
            </a:fld>
            <a:endParaRPr lang="en-US"/>
          </a:p>
        </p:txBody>
      </p:sp>
      <p:sp>
        <p:nvSpPr>
          <p:cNvPr id="3789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3789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fld id="{3EEA14D6-B24D-3245-8834-F6DC5AA5D9E5}" type="slidenum">
              <a:rPr lang="en-US"/>
              <a:pPr/>
              <a:t>17</a:t>
            </a:fld>
            <a:endParaRPr lang="en-US"/>
          </a:p>
        </p:txBody>
      </p:sp>
      <p:sp>
        <p:nvSpPr>
          <p:cNvPr id="3789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3789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r>
              <a:rPr lang="it-IT" dirty="0" smtClean="0">
                <a:latin typeface="Times New Roman" pitchFamily="-65" charset="0"/>
                <a:ea typeface="ＭＳ Ｐゴシック" pitchFamily="-65" charset="-128"/>
                <a:cs typeface="ＭＳ Ｐゴシック" pitchFamily="-65" charset="-128"/>
              </a:rPr>
              <a:t>The </a:t>
            </a:r>
            <a:r>
              <a:rPr lang="it-IT" dirty="0" err="1" smtClean="0">
                <a:latin typeface="Times New Roman" pitchFamily="-65" charset="0"/>
                <a:ea typeface="ＭＳ Ｐゴシック" pitchFamily="-65" charset="-128"/>
                <a:cs typeface="ＭＳ Ｐゴシック" pitchFamily="-65" charset="-128"/>
              </a:rPr>
              <a:t>Arrhenius</a:t>
            </a:r>
            <a:r>
              <a:rPr lang="it-IT" baseline="0" dirty="0" smtClean="0">
                <a:latin typeface="Times New Roman" pitchFamily="-65" charset="0"/>
                <a:ea typeface="ＭＳ Ｐゴシック" pitchFamily="-65" charset="-128"/>
                <a:cs typeface="ＭＳ Ｐゴシック" pitchFamily="-65" charset="-128"/>
              </a:rPr>
              <a:t> plot display the </a:t>
            </a:r>
            <a:r>
              <a:rPr lang="it-IT" baseline="0" dirty="0" err="1" smtClean="0">
                <a:latin typeface="Times New Roman" pitchFamily="-65" charset="0"/>
                <a:ea typeface="ＭＳ Ｐゴシック" pitchFamily="-65" charset="-128"/>
                <a:cs typeface="ＭＳ Ｐゴシック" pitchFamily="-65" charset="-128"/>
              </a:rPr>
              <a:t>ln</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of</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D</a:t>
            </a:r>
            <a:r>
              <a:rPr lang="it-IT" baseline="0" dirty="0" smtClean="0">
                <a:latin typeface="Times New Roman" pitchFamily="-65" charset="0"/>
                <a:ea typeface="ＭＳ Ｐゴシック" pitchFamily="-65" charset="-128"/>
                <a:cs typeface="ＭＳ Ｐゴシック" pitchFamily="-65" charset="-128"/>
              </a:rPr>
              <a:t> vs. the </a:t>
            </a:r>
            <a:r>
              <a:rPr lang="it-IT" baseline="0" dirty="0" err="1" smtClean="0">
                <a:latin typeface="Times New Roman" pitchFamily="-65" charset="0"/>
                <a:ea typeface="ＭＳ Ｐゴシック" pitchFamily="-65" charset="-128"/>
                <a:cs typeface="ＭＳ Ｐゴシック" pitchFamily="-65" charset="-128"/>
              </a:rPr>
              <a:t>1</a:t>
            </a:r>
            <a:r>
              <a:rPr lang="it-IT" baseline="0" dirty="0" smtClean="0">
                <a:latin typeface="Times New Roman" pitchFamily="-65" charset="0"/>
                <a:ea typeface="ＭＳ Ｐゴシック" pitchFamily="-65" charset="-128"/>
                <a:cs typeface="ＭＳ Ｐゴシック" pitchFamily="-65" charset="-128"/>
              </a:rPr>
              <a:t>/</a:t>
            </a:r>
            <a:r>
              <a:rPr lang="it-IT" baseline="0" dirty="0" err="1" smtClean="0">
                <a:latin typeface="Times New Roman" pitchFamily="-65" charset="0"/>
                <a:ea typeface="ＭＳ Ｐゴシック" pitchFamily="-65" charset="-128"/>
                <a:cs typeface="ＭＳ Ｐゴシック" pitchFamily="-65" charset="-128"/>
              </a:rPr>
              <a:t>T</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gives</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you</a:t>
            </a:r>
            <a:r>
              <a:rPr lang="it-IT" baseline="0" dirty="0" smtClean="0">
                <a:latin typeface="Times New Roman" pitchFamily="-65" charset="0"/>
                <a:ea typeface="ＭＳ Ｐゴシック" pitchFamily="-65" charset="-128"/>
                <a:cs typeface="ＭＳ Ｐゴシック" pitchFamily="-65" charset="-128"/>
              </a:rPr>
              <a:t> the RATE CONSTANT</a:t>
            </a:r>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fld id="{3EEA14D6-B24D-3245-8834-F6DC5AA5D9E5}" type="slidenum">
              <a:rPr lang="en-US"/>
              <a:pPr/>
              <a:t>18</a:t>
            </a:fld>
            <a:endParaRPr lang="en-US"/>
          </a:p>
        </p:txBody>
      </p:sp>
      <p:sp>
        <p:nvSpPr>
          <p:cNvPr id="3789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3789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65" charset="0"/>
              <a:buNone/>
              <a:tabLst/>
              <a:defRPr/>
            </a:pPr>
            <a:r>
              <a:rPr lang="en-US" sz="1200" b="1" i="1" dirty="0" smtClean="0">
                <a:solidFill>
                  <a:srgbClr val="000000"/>
                </a:solidFill>
              </a:rPr>
              <a:t>In the QLL, the </a:t>
            </a:r>
            <a:r>
              <a:rPr lang="en-US" sz="1200" b="1" i="1" u="sng" dirty="0" smtClean="0">
                <a:solidFill>
                  <a:srgbClr val="000000"/>
                </a:solidFill>
              </a:rPr>
              <a:t>facet-proximate diffusion (low T)</a:t>
            </a:r>
            <a:r>
              <a:rPr lang="en-US" sz="1200" dirty="0" smtClean="0">
                <a:solidFill>
                  <a:srgbClr val="000000"/>
                </a:solidFill>
              </a:rPr>
              <a:t> may be expected to have an smaller activation energy than the </a:t>
            </a:r>
            <a:r>
              <a:rPr lang="en-US" sz="1200" b="1" i="1" u="sng" dirty="0" smtClean="0">
                <a:solidFill>
                  <a:srgbClr val="000000"/>
                </a:solidFill>
              </a:rPr>
              <a:t>facet-distant diffusion (high T) </a:t>
            </a:r>
            <a:r>
              <a:rPr lang="en-US" sz="1200" dirty="0" smtClean="0">
                <a:solidFill>
                  <a:srgbClr val="000000"/>
                </a:solidFill>
              </a:rPr>
              <a:t>because the vertical motion takes a molecule from a more hydrated environment closer to the surface where fewer hydrogen bonding partners are available.</a:t>
            </a:r>
            <a:endParaRPr lang="en-GB" sz="1400" dirty="0" smtClean="0">
              <a:solidFill>
                <a:srgbClr val="000000"/>
              </a:solidFill>
              <a:latin typeface="Calibri" pitchFamily="-65" charset="0"/>
            </a:endParaRPr>
          </a:p>
          <a:p>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p:spPr>
        <p:txBody>
          <a:bodyPr/>
          <a:lstStyle/>
          <a:p>
            <a:fld id="{542C89B6-BBC0-864D-87ED-DAA3499CD71D}" type="slidenum">
              <a:rPr lang="en-US"/>
              <a:pPr/>
              <a:t>19</a:t>
            </a:fld>
            <a:endParaRPr lang="en-US"/>
          </a:p>
        </p:txBody>
      </p:sp>
      <p:sp>
        <p:nvSpPr>
          <p:cNvPr id="4813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29700" name="Rectangle 2"/>
          <p:cNvSpPr>
            <a:spLocks noGrp="1" noChangeArrowheads="1"/>
          </p:cNvSpPr>
          <p:nvPr>
            <p:ph type="body"/>
          </p:nvPr>
        </p:nvSpPr>
        <p:spPr>
          <a:xfrm>
            <a:off x="685800" y="4343400"/>
            <a:ext cx="5443538" cy="4114800"/>
          </a:xfrm>
          <a:ln>
            <a:solidFill>
              <a:srgbClr val="000000"/>
            </a:solidFill>
          </a:ln>
        </p:spPr>
        <p:txBody>
          <a:bodyPr wrap="none" anchor="ctr"/>
          <a:lstStyle/>
          <a:p>
            <a:pPr>
              <a:defRPr/>
            </a:pPr>
            <a:r>
              <a:rPr lang="en-US" sz="1050" dirty="0" smtClean="0"/>
              <a:t>A </a:t>
            </a:r>
            <a:r>
              <a:rPr lang="en-US" dirty="0" smtClean="0"/>
              <a:t>covalent bond is a form of chemical bonding that is characterized by the sharing of pairs electrons between atoms. The stable balance of attractive and repulsive forces between atoms when they share electrons is known as covalent bond.</a:t>
            </a:r>
          </a:p>
          <a:p>
            <a:pPr>
              <a:defRPr/>
            </a:pPr>
            <a:endParaRPr lang="en-US" dirty="0" smtClean="0"/>
          </a:p>
          <a:p>
            <a:pPr>
              <a:defRPr/>
            </a:pPr>
            <a:r>
              <a:rPr lang="en-US" sz="1050" dirty="0" smtClean="0"/>
              <a:t>A </a:t>
            </a:r>
            <a:r>
              <a:rPr lang="en-US" sz="1050" dirty="0" err="1" smtClean="0"/>
              <a:t>noncovalent</a:t>
            </a:r>
            <a:r>
              <a:rPr lang="en-US" sz="1050" dirty="0" smtClean="0"/>
              <a:t> bond is a type of that does not involve the sharing of pair electron but rather involves more dispersed </a:t>
            </a:r>
            <a:r>
              <a:rPr lang="en-US" sz="1050" dirty="0" err="1" smtClean="0"/>
              <a:t>variotions</a:t>
            </a:r>
            <a:r>
              <a:rPr lang="en-US" sz="1050" dirty="0" smtClean="0"/>
              <a:t> of </a:t>
            </a:r>
            <a:r>
              <a:rPr lang="en-US" sz="1050" dirty="0" err="1" smtClean="0"/>
              <a:t>elctromagnetic</a:t>
            </a:r>
            <a:r>
              <a:rPr lang="en-US" sz="1050" dirty="0" smtClean="0"/>
              <a:t> interactions</a:t>
            </a:r>
            <a:endParaRPr lang="it-IT" dirty="0" smtClean="0">
              <a:ea typeface="ＭＳ Ｐゴシック" pitchFamily="-65" charset="-128"/>
              <a:cs typeface="ＭＳ Ｐゴシック" pitchFamily="-65" charset="-128"/>
            </a:endParaRPr>
          </a:p>
          <a:p>
            <a:pPr>
              <a:defRPr/>
            </a:pPr>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p:spPr>
        <p:txBody>
          <a:bodyPr/>
          <a:lstStyle/>
          <a:p>
            <a:fld id="{387235F8-30FA-0443-94A9-699D4AC6D422}" type="slidenum">
              <a:rPr lang="en-US"/>
              <a:pPr/>
              <a:t>2</a:t>
            </a:fld>
            <a:endParaRPr lang="en-US"/>
          </a:p>
        </p:txBody>
      </p:sp>
      <p:sp>
        <p:nvSpPr>
          <p:cNvPr id="1741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1741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r>
              <a:rPr lang="en-US" dirty="0" smtClean="0">
                <a:latin typeface="Times New Roman" pitchFamily="-65" charset="0"/>
                <a:ea typeface="ＭＳ Ｐゴシック" pitchFamily="-65" charset="-128"/>
                <a:cs typeface="ＭＳ Ｐゴシック" pitchFamily="-65" charset="-128"/>
              </a:rPr>
              <a:t>D</a:t>
            </a:r>
            <a:r>
              <a:rPr lang="it-IT" dirty="0" err="1" smtClean="0">
                <a:latin typeface="Times New Roman" pitchFamily="-65" charset="0"/>
                <a:ea typeface="ＭＳ Ｐゴシック" pitchFamily="-65" charset="-128"/>
                <a:cs typeface="ＭＳ Ｐゴシック" pitchFamily="-65" charset="-128"/>
              </a:rPr>
              <a:t>ue</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to</a:t>
            </a:r>
            <a:r>
              <a:rPr lang="en-US" dirty="0" smtClean="0">
                <a:latin typeface="Times New Roman" pitchFamily="-65" charset="0"/>
                <a:ea typeface="ＭＳ Ｐゴシック" pitchFamily="-65" charset="-128"/>
                <a:cs typeface="ＭＳ Ｐゴシック" pitchFamily="-65" charset="-128"/>
              </a:rPr>
              <a:t>…</a:t>
            </a:r>
          </a:p>
          <a:p>
            <a:r>
              <a:rPr lang="en-US" dirty="0" smtClean="0">
                <a:latin typeface="Times New Roman" pitchFamily="-65" charset="0"/>
                <a:ea typeface="ＭＳ Ｐゴシック" pitchFamily="-65" charset="-128"/>
                <a:cs typeface="ＭＳ Ｐゴシック" pitchFamily="-65" charset="-128"/>
              </a:rPr>
              <a:t>Parallel displaced…</a:t>
            </a:r>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p:spPr>
        <p:txBody>
          <a:bodyPr/>
          <a:lstStyle/>
          <a:p>
            <a:fld id="{16F04A09-774A-6C46-84B1-D6B1B2D032B9}" type="slidenum">
              <a:rPr lang="en-US"/>
              <a:pPr/>
              <a:t>20</a:t>
            </a:fld>
            <a:endParaRPr lang="en-US"/>
          </a:p>
        </p:txBody>
      </p:sp>
      <p:sp>
        <p:nvSpPr>
          <p:cNvPr id="50179"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50180"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endParaRPr lang="it-IT">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p:spPr>
        <p:txBody>
          <a:bodyPr/>
          <a:lstStyle/>
          <a:p>
            <a:fld id="{387235F8-30FA-0443-94A9-699D4AC6D422}" type="slidenum">
              <a:rPr lang="en-US"/>
              <a:pPr/>
              <a:t>3</a:t>
            </a:fld>
            <a:endParaRPr lang="en-US"/>
          </a:p>
        </p:txBody>
      </p:sp>
      <p:sp>
        <p:nvSpPr>
          <p:cNvPr id="1741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1741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r>
              <a:rPr lang="it-IT" dirty="0" err="1" smtClean="0">
                <a:latin typeface="Times New Roman" pitchFamily="-65" charset="0"/>
                <a:ea typeface="ＭＳ Ｐゴシック" pitchFamily="-65" charset="-128"/>
                <a:cs typeface="ＭＳ Ｐゴシック" pitchFamily="-65" charset="-128"/>
              </a:rPr>
              <a:t>Cirrus</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clouds</a:t>
            </a:r>
            <a:r>
              <a:rPr lang="it-IT" baseline="0" dirty="0" smtClean="0">
                <a:latin typeface="Times New Roman" pitchFamily="-65" charset="0"/>
                <a:ea typeface="ＭＳ Ｐゴシック" pitchFamily="-65" charset="-128"/>
                <a:cs typeface="ＭＳ Ｐゴシック" pitchFamily="-65" charset="-128"/>
              </a:rPr>
              <a:t> can cover a </a:t>
            </a:r>
            <a:r>
              <a:rPr lang="it-IT" baseline="0" dirty="0" err="1" smtClean="0">
                <a:latin typeface="Times New Roman" pitchFamily="-65" charset="0"/>
                <a:ea typeface="ＭＳ Ｐゴシック" pitchFamily="-65" charset="-128"/>
                <a:cs typeface="ＭＳ Ｐゴシック" pitchFamily="-65" charset="-128"/>
              </a:rPr>
              <a:t>large</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portion</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of</a:t>
            </a:r>
            <a:r>
              <a:rPr lang="it-IT" baseline="0" dirty="0" smtClean="0">
                <a:latin typeface="Times New Roman" pitchFamily="-65" charset="0"/>
                <a:ea typeface="ＭＳ Ｐゴシック" pitchFamily="-65" charset="-128"/>
                <a:cs typeface="ＭＳ Ｐゴシック" pitchFamily="-65" charset="-128"/>
              </a:rPr>
              <a:t> the </a:t>
            </a:r>
            <a:r>
              <a:rPr lang="it-IT" baseline="0" dirty="0" err="1" smtClean="0">
                <a:latin typeface="Times New Roman" pitchFamily="-65" charset="0"/>
                <a:ea typeface="ＭＳ Ｐゴシック" pitchFamily="-65" charset="-128"/>
                <a:cs typeface="ＭＳ Ｐゴシック" pitchFamily="-65" charset="-128"/>
              </a:rPr>
              <a:t>Earth</a:t>
            </a:r>
            <a:r>
              <a:rPr lang="it-IT" baseline="0" dirty="0" smtClean="0">
                <a:latin typeface="Times New Roman" pitchFamily="-65" charset="0"/>
                <a:ea typeface="ＭＳ Ｐゴシック" pitchFamily="-65" charset="-128"/>
                <a:cs typeface="ＭＳ Ｐゴシック" pitchFamily="-65" charset="-128"/>
              </a:rPr>
              <a:t> atmosphere.</a:t>
            </a:r>
          </a:p>
          <a:p>
            <a:r>
              <a:rPr lang="it-IT" baseline="0" dirty="0" err="1" smtClean="0">
                <a:latin typeface="Times New Roman" pitchFamily="-65" charset="0"/>
                <a:ea typeface="ＭＳ Ｐゴシック" pitchFamily="-65" charset="-128"/>
                <a:cs typeface="ＭＳ Ｐゴシック" pitchFamily="-65" charset="-128"/>
              </a:rPr>
              <a:t>They</a:t>
            </a:r>
            <a:r>
              <a:rPr lang="it-IT" baseline="0" dirty="0" smtClean="0">
                <a:latin typeface="Times New Roman" pitchFamily="-65" charset="0"/>
                <a:ea typeface="ＭＳ Ｐゴシック" pitchFamily="-65" charset="-128"/>
                <a:cs typeface="ＭＳ Ｐゴシック" pitchFamily="-65" charset="-128"/>
              </a:rPr>
              <a:t> live </a:t>
            </a:r>
            <a:r>
              <a:rPr lang="it-IT" baseline="0" dirty="0" err="1" smtClean="0">
                <a:latin typeface="Times New Roman" pitchFamily="-65" charset="0"/>
                <a:ea typeface="ＭＳ Ｐゴシック" pitchFamily="-65" charset="-128"/>
                <a:cs typeface="ＭＳ Ｐゴシック" pitchFamily="-65" charset="-128"/>
              </a:rPr>
              <a:t>above</a:t>
            </a:r>
            <a:r>
              <a:rPr lang="it-IT" baseline="0" dirty="0" smtClean="0">
                <a:latin typeface="Times New Roman" pitchFamily="-65" charset="0"/>
                <a:ea typeface="ＭＳ Ｐゴシック" pitchFamily="-65" charset="-128"/>
                <a:cs typeface="ＭＳ Ｐゴシック" pitchFamily="-65" charset="-128"/>
              </a:rPr>
              <a:t> 5000m and </a:t>
            </a:r>
            <a:r>
              <a:rPr lang="it-IT" baseline="0" dirty="0" err="1" smtClean="0">
                <a:latin typeface="Times New Roman" pitchFamily="-65" charset="0"/>
                <a:ea typeface="ＭＳ Ｐゴシック" pitchFamily="-65" charset="-128"/>
                <a:cs typeface="ＭＳ Ｐゴシック" pitchFamily="-65" charset="-128"/>
              </a:rPr>
              <a:t>they</a:t>
            </a:r>
            <a:r>
              <a:rPr lang="it-IT" baseline="0" dirty="0" smtClean="0">
                <a:latin typeface="Times New Roman" pitchFamily="-65" charset="0"/>
                <a:ea typeface="ＭＳ Ｐゴシック" pitchFamily="-65" charset="-128"/>
                <a:cs typeface="ＭＳ Ｐゴシック" pitchFamily="-65" charset="-128"/>
              </a:rPr>
              <a:t> are </a:t>
            </a:r>
            <a:r>
              <a:rPr lang="it-IT" baseline="0" dirty="0" err="1" smtClean="0">
                <a:latin typeface="Times New Roman" pitchFamily="-65" charset="0"/>
                <a:ea typeface="ＭＳ Ｐゴシック" pitchFamily="-65" charset="-128"/>
                <a:cs typeface="ＭＳ Ｐゴシック" pitchFamily="-65" charset="-128"/>
              </a:rPr>
              <a:t>formed</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of</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ice</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crystals</a:t>
            </a:r>
            <a:r>
              <a:rPr lang="it-IT" baseline="0" dirty="0" smtClean="0">
                <a:latin typeface="Times New Roman" pitchFamily="-65" charset="0"/>
                <a:ea typeface="ＭＳ Ｐゴシック" pitchFamily="-65" charset="-128"/>
                <a:cs typeface="ＭＳ Ｐゴシック" pitchFamily="-65" charset="-128"/>
              </a:rPr>
              <a:t>.</a:t>
            </a:r>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p:spPr>
        <p:txBody>
          <a:bodyPr/>
          <a:lstStyle/>
          <a:p>
            <a:fld id="{387235F8-30FA-0443-94A9-699D4AC6D422}" type="slidenum">
              <a:rPr lang="en-US"/>
              <a:pPr/>
              <a:t>4</a:t>
            </a:fld>
            <a:endParaRPr lang="en-US"/>
          </a:p>
        </p:txBody>
      </p:sp>
      <p:sp>
        <p:nvSpPr>
          <p:cNvPr id="1741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1741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r>
              <a:rPr lang="en-US" dirty="0" smtClean="0">
                <a:latin typeface="Times New Roman" pitchFamily="-65" charset="0"/>
                <a:ea typeface="ＭＳ Ｐゴシック" pitchFamily="-65" charset="-128"/>
                <a:cs typeface="ＭＳ Ｐゴシック" pitchFamily="-65" charset="-128"/>
              </a:rPr>
              <a:t>V</a:t>
            </a:r>
            <a:r>
              <a:rPr lang="it-IT" dirty="0" err="1" smtClean="0">
                <a:latin typeface="Times New Roman" pitchFamily="-65" charset="0"/>
                <a:ea typeface="ＭＳ Ｐゴシック" pitchFamily="-65" charset="-128"/>
                <a:cs typeface="ＭＳ Ｐゴシック" pitchFamily="-65" charset="-128"/>
              </a:rPr>
              <a:t>ariable</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Pressure</a:t>
            </a:r>
            <a:r>
              <a:rPr lang="it-IT" dirty="0" smtClean="0">
                <a:latin typeface="Times New Roman" pitchFamily="-65" charset="0"/>
                <a:ea typeface="ＭＳ Ｐゴシック" pitchFamily="-65" charset="-128"/>
                <a:cs typeface="ＭＳ Ｐゴシック" pitchFamily="-65" charset="-128"/>
              </a:rPr>
              <a:t> Scanning Electron Microscope (VP-SEM) </a:t>
            </a:r>
            <a:r>
              <a:rPr lang="it-IT" dirty="0" err="1" smtClean="0">
                <a:latin typeface="Times New Roman" pitchFamily="-65" charset="0"/>
                <a:ea typeface="ＭＳ Ｐゴシック" pitchFamily="-65" charset="-128"/>
                <a:cs typeface="ＭＳ Ｐゴシック" pitchFamily="-65" charset="-128"/>
              </a:rPr>
              <a:t>works</a:t>
            </a:r>
            <a:r>
              <a:rPr lang="it-IT" dirty="0" smtClean="0">
                <a:latin typeface="Times New Roman" pitchFamily="-65" charset="0"/>
                <a:ea typeface="ＭＳ Ｐゴシック" pitchFamily="-65" charset="-128"/>
                <a:cs typeface="ＭＳ Ｐゴシック" pitchFamily="-65" charset="-128"/>
              </a:rPr>
              <a:t> at ~100 Pa &lt;&lt; </a:t>
            </a:r>
            <a:r>
              <a:rPr lang="it-IT" dirty="0" err="1" smtClean="0">
                <a:latin typeface="Times New Roman" pitchFamily="-65" charset="0"/>
                <a:ea typeface="ＭＳ Ｐゴシック" pitchFamily="-65" charset="-128"/>
                <a:cs typeface="ＭＳ Ｐゴシック" pitchFamily="-65" charset="-128"/>
              </a:rPr>
              <a:t>normal</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atmospheric</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condition</a:t>
            </a:r>
            <a:r>
              <a:rPr lang="it-IT" dirty="0" smtClean="0">
                <a:latin typeface="Times New Roman" pitchFamily="-65" charset="0"/>
                <a:ea typeface="ＭＳ Ｐゴシック" pitchFamily="-65" charset="-128"/>
                <a:cs typeface="ＭＳ Ｐゴシック" pitchFamily="-65" charset="-128"/>
              </a:rPr>
              <a:t> in </a:t>
            </a:r>
            <a:r>
              <a:rPr lang="it-IT" dirty="0" err="1" smtClean="0">
                <a:latin typeface="Times New Roman" pitchFamily="-65" charset="0"/>
                <a:ea typeface="ＭＳ Ｐゴシック" pitchFamily="-65" charset="-128"/>
                <a:cs typeface="ＭＳ Ｐゴシック" pitchFamily="-65" charset="-128"/>
              </a:rPr>
              <a:t>cirrus</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clouds</a:t>
            </a:r>
            <a:r>
              <a:rPr lang="it-IT" dirty="0" smtClean="0">
                <a:latin typeface="Times New Roman" pitchFamily="-65" charset="0"/>
                <a:ea typeface="ＭＳ Ｐゴシック" pitchFamily="-65" charset="-128"/>
                <a:cs typeface="ＭＳ Ｐゴシック" pitchFamily="-65" charset="-128"/>
              </a:rPr>
              <a:t>(~200 </a:t>
            </a:r>
            <a:r>
              <a:rPr lang="it-IT" dirty="0" err="1" smtClean="0">
                <a:latin typeface="Times New Roman" pitchFamily="-65" charset="0"/>
                <a:ea typeface="ＭＳ Ｐゴシック" pitchFamily="-65" charset="-128"/>
                <a:cs typeface="ＭＳ Ｐゴシック" pitchFamily="-65" charset="-128"/>
              </a:rPr>
              <a:t>hPa</a:t>
            </a:r>
            <a:r>
              <a:rPr lang="it-IT" dirty="0" smtClean="0">
                <a:latin typeface="Times New Roman" pitchFamily="-65" charset="0"/>
                <a:ea typeface="ＭＳ Ｐゴシック" pitchFamily="-65" charset="-128"/>
                <a:cs typeface="ＭＳ Ｐゴシック" pitchFamily="-65" charset="-128"/>
              </a:rPr>
              <a:t>) &lt;&lt;</a:t>
            </a:r>
            <a:r>
              <a:rPr lang="it-IT" dirty="0" err="1" smtClean="0">
                <a:latin typeface="Times New Roman" pitchFamily="-65" charset="0"/>
                <a:ea typeface="ＭＳ Ｐゴシック" pitchFamily="-65" charset="-128"/>
                <a:cs typeface="ＭＳ Ｐゴシック" pitchFamily="-65" charset="-128"/>
              </a:rPr>
              <a:t>atm</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pressure</a:t>
            </a:r>
            <a:r>
              <a:rPr lang="it-IT" dirty="0" smtClean="0">
                <a:latin typeface="Times New Roman" pitchFamily="-65" charset="0"/>
                <a:ea typeface="ＭＳ Ｐゴシック" pitchFamily="-65" charset="-128"/>
                <a:cs typeface="ＭＳ Ｐゴシック" pitchFamily="-65" charset="-128"/>
              </a:rPr>
              <a:t> at the </a:t>
            </a:r>
            <a:r>
              <a:rPr lang="it-IT" dirty="0" err="1" smtClean="0">
                <a:latin typeface="Times New Roman" pitchFamily="-65" charset="0"/>
                <a:ea typeface="ＭＳ Ｐゴシック" pitchFamily="-65" charset="-128"/>
                <a:cs typeface="ＭＳ Ｐゴシック" pitchFamily="-65" charset="-128"/>
              </a:rPr>
              <a:t>ground</a:t>
            </a:r>
            <a:r>
              <a:rPr lang="it-IT" baseline="0" dirty="0" smtClean="0">
                <a:latin typeface="Times New Roman" pitchFamily="-65" charset="0"/>
                <a:ea typeface="ＭＳ Ｐゴシック" pitchFamily="-65" charset="-128"/>
                <a:cs typeface="ＭＳ Ｐゴシック" pitchFamily="-65" charset="-128"/>
              </a:rPr>
              <a:t> (1000 </a:t>
            </a:r>
            <a:r>
              <a:rPr lang="it-IT" baseline="0" dirty="0" err="1" smtClean="0">
                <a:latin typeface="Times New Roman" pitchFamily="-65" charset="0"/>
                <a:ea typeface="ＭＳ Ｐゴシック" pitchFamily="-65" charset="-128"/>
                <a:cs typeface="ＭＳ Ｐゴシック" pitchFamily="-65" charset="-128"/>
              </a:rPr>
              <a:t>hPa</a:t>
            </a:r>
            <a:r>
              <a:rPr lang="it-IT" baseline="0" dirty="0" smtClean="0">
                <a:latin typeface="Times New Roman" pitchFamily="-65" charset="0"/>
                <a:ea typeface="ＭＳ Ｐゴシック" pitchFamily="-65" charset="-128"/>
                <a:cs typeface="ＭＳ Ｐゴシック" pitchFamily="-65" charset="-128"/>
              </a:rPr>
              <a:t>)</a:t>
            </a:r>
            <a:r>
              <a:rPr lang="it-IT" dirty="0" smtClean="0">
                <a:latin typeface="Times New Roman" pitchFamily="-65" charset="0"/>
                <a:ea typeface="ＭＳ Ｐゴシック" pitchFamily="-65" charset="-128"/>
                <a:cs typeface="ＭＳ Ｐゴシック" pitchFamily="-65" charset="-128"/>
              </a:rPr>
              <a:t>=&gt; the </a:t>
            </a:r>
            <a:r>
              <a:rPr lang="it-IT" dirty="0" err="1" smtClean="0">
                <a:latin typeface="Times New Roman" pitchFamily="-65" charset="0"/>
                <a:ea typeface="ＭＳ Ｐゴシック" pitchFamily="-65" charset="-128"/>
                <a:cs typeface="ＭＳ Ｐゴシック" pitchFamily="-65" charset="-128"/>
              </a:rPr>
              <a:t>implication</a:t>
            </a:r>
            <a:r>
              <a:rPr lang="it-IT" dirty="0" smtClean="0">
                <a:latin typeface="Times New Roman" pitchFamily="-65" charset="0"/>
                <a:ea typeface="ＭＳ Ｐゴシック" pitchFamily="-65" charset="-128"/>
                <a:cs typeface="ＭＳ Ｐゴシック" pitchFamily="-65" charset="-128"/>
              </a:rPr>
              <a:t> on </a:t>
            </a:r>
            <a:r>
              <a:rPr lang="it-IT" dirty="0" err="1" smtClean="0">
                <a:latin typeface="Times New Roman" pitchFamily="-65" charset="0"/>
                <a:ea typeface="ＭＳ Ｐゴシック" pitchFamily="-65" charset="-128"/>
                <a:cs typeface="ＭＳ Ｐゴシック" pitchFamily="-65" charset="-128"/>
              </a:rPr>
              <a:t>real</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clouds</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must</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be</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carefully</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evaluated</a:t>
            </a:r>
            <a:r>
              <a:rPr lang="it-IT" baseline="0" dirty="0" smtClean="0">
                <a:latin typeface="Times New Roman" pitchFamily="-65" charset="0"/>
                <a:ea typeface="ＭＳ Ｐゴシック" pitchFamily="-65" charset="-128"/>
                <a:cs typeface="ＭＳ Ｐゴシック" pitchFamily="-65" charset="-128"/>
              </a:rPr>
              <a:t>.</a:t>
            </a:r>
          </a:p>
          <a:p>
            <a:r>
              <a:rPr lang="it-IT" baseline="0" dirty="0" smtClean="0">
                <a:latin typeface="Times New Roman" pitchFamily="-65" charset="0"/>
                <a:ea typeface="ＭＳ Ｐゴシック" pitchFamily="-65" charset="-128"/>
                <a:cs typeface="ＭＳ Ｐゴシック" pitchFamily="-65" charset="-128"/>
              </a:rPr>
              <a:t>-45 </a:t>
            </a:r>
            <a:r>
              <a:rPr lang="it-IT" baseline="0" dirty="0" err="1" smtClean="0">
                <a:latin typeface="Times New Roman" pitchFamily="-65" charset="0"/>
                <a:ea typeface="ＭＳ Ｐゴシック" pitchFamily="-65" charset="-128"/>
                <a:cs typeface="ＭＳ Ｐゴシック" pitchFamily="-65" charset="-128"/>
              </a:rPr>
              <a:t>C</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taken</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every</a:t>
            </a:r>
            <a:r>
              <a:rPr lang="it-IT" baseline="0" dirty="0" smtClean="0">
                <a:latin typeface="Times New Roman" pitchFamily="-65" charset="0"/>
                <a:ea typeface="ＭＳ Ｐゴシック" pitchFamily="-65" charset="-128"/>
                <a:cs typeface="ＭＳ Ｐゴシック" pitchFamily="-65" charset="-128"/>
              </a:rPr>
              <a:t> 30 </a:t>
            </a:r>
            <a:r>
              <a:rPr lang="it-IT" baseline="0" dirty="0" err="1" smtClean="0">
                <a:latin typeface="Times New Roman" pitchFamily="-65" charset="0"/>
                <a:ea typeface="ＭＳ Ｐゴシック" pitchFamily="-65" charset="-128"/>
                <a:cs typeface="ＭＳ Ｐゴシック" pitchFamily="-65" charset="-128"/>
              </a:rPr>
              <a:t>s</a:t>
            </a:r>
            <a:r>
              <a:rPr lang="it-IT" baseline="0" dirty="0" smtClean="0">
                <a:latin typeface="Times New Roman" pitchFamily="-65" charset="0"/>
                <a:ea typeface="ＭＳ Ｐゴシック" pitchFamily="-65" charset="-128"/>
                <a:cs typeface="ＭＳ Ｐゴシック" pitchFamily="-65" charset="-128"/>
              </a:rPr>
              <a:t> in the </a:t>
            </a:r>
            <a:r>
              <a:rPr lang="it-IT" baseline="0" dirty="0" err="1" smtClean="0">
                <a:latin typeface="Times New Roman" pitchFamily="-65" charset="0"/>
                <a:ea typeface="ＭＳ Ｐゴシック" pitchFamily="-65" charset="-128"/>
                <a:cs typeface="ＭＳ Ｐゴシック" pitchFamily="-65" charset="-128"/>
              </a:rPr>
              <a:t>growing</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process</a:t>
            </a:r>
            <a:r>
              <a:rPr lang="it-IT" baseline="0" dirty="0" smtClean="0">
                <a:latin typeface="Times New Roman" pitchFamily="-65" charset="0"/>
                <a:ea typeface="ＭＳ Ｐゴシック" pitchFamily="-65" charset="-128"/>
                <a:cs typeface="ＭＳ Ｐゴシック" pitchFamily="-65" charset="-128"/>
              </a:rPr>
              <a:t>.</a:t>
            </a:r>
          </a:p>
          <a:p>
            <a:r>
              <a:rPr lang="it-IT" baseline="0" dirty="0" smtClean="0">
                <a:latin typeface="Times New Roman" pitchFamily="-65" charset="0"/>
                <a:ea typeface="ＭＳ Ｐゴシック" pitchFamily="-65" charset="-128"/>
                <a:cs typeface="ＭＳ Ｐゴシック" pitchFamily="-65" charset="-128"/>
              </a:rPr>
              <a:t>30 </a:t>
            </a:r>
            <a:r>
              <a:rPr lang="it-IT" baseline="0" dirty="0" err="1" smtClean="0">
                <a:latin typeface="Times New Roman" pitchFamily="-65" charset="0"/>
                <a:ea typeface="ＭＳ Ｐゴシック" pitchFamily="-65" charset="-128"/>
                <a:cs typeface="ＭＳ Ｐゴシック" pitchFamily="-65" charset="-128"/>
              </a:rPr>
              <a:t>s</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interval</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also</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for</a:t>
            </a:r>
            <a:r>
              <a:rPr lang="it-IT" baseline="0" dirty="0" smtClean="0">
                <a:latin typeface="Times New Roman" pitchFamily="-65" charset="0"/>
                <a:ea typeface="ＭＳ Ｐゴシック" pitchFamily="-65" charset="-128"/>
                <a:cs typeface="ＭＳ Ｐゴシック" pitchFamily="-65" charset="-128"/>
              </a:rPr>
              <a:t> the </a:t>
            </a:r>
            <a:r>
              <a:rPr lang="it-IT" baseline="0" dirty="0" err="1" smtClean="0">
                <a:latin typeface="Times New Roman" pitchFamily="-65" charset="0"/>
                <a:ea typeface="ＭＳ Ｐゴシック" pitchFamily="-65" charset="-128"/>
                <a:cs typeface="ＭＳ Ｐゴシック" pitchFamily="-65" charset="-128"/>
              </a:rPr>
              <a:t>ablation</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process</a:t>
            </a:r>
            <a:r>
              <a:rPr lang="it-IT" baseline="0" dirty="0" smtClean="0">
                <a:latin typeface="Times New Roman" pitchFamily="-65" charset="0"/>
                <a:ea typeface="ＭＳ Ｐゴシック" pitchFamily="-65" charset="-128"/>
                <a:cs typeface="ＭＳ Ｐゴシック" pitchFamily="-65" charset="-128"/>
              </a:rPr>
              <a:t>. </a:t>
            </a:r>
          </a:p>
          <a:p>
            <a:r>
              <a:rPr lang="it-IT" baseline="0" dirty="0" smtClean="0">
                <a:latin typeface="Times New Roman" pitchFamily="-65" charset="0"/>
                <a:ea typeface="ＭＳ Ｐゴシック" pitchFamily="-65" charset="-128"/>
                <a:cs typeface="ＭＳ Ｐゴシック" pitchFamily="-65" charset="-128"/>
              </a:rPr>
              <a:t>The </a:t>
            </a:r>
            <a:r>
              <a:rPr lang="it-IT" baseline="0" dirty="0" err="1" smtClean="0">
                <a:latin typeface="Times New Roman" pitchFamily="-65" charset="0"/>
                <a:ea typeface="ＭＳ Ｐゴシック" pitchFamily="-65" charset="-128"/>
                <a:cs typeface="ＭＳ Ｐゴシック" pitchFamily="-65" charset="-128"/>
              </a:rPr>
              <a:t>scal</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of</a:t>
            </a:r>
            <a:r>
              <a:rPr lang="it-IT" baseline="0" dirty="0" smtClean="0">
                <a:latin typeface="Times New Roman" pitchFamily="-65" charset="0"/>
                <a:ea typeface="ＭＳ Ｐゴシック" pitchFamily="-65" charset="-128"/>
                <a:cs typeface="ＭＳ Ｐゴシック" pitchFamily="-65" charset="-128"/>
              </a:rPr>
              <a:t> the </a:t>
            </a:r>
            <a:r>
              <a:rPr lang="it-IT" baseline="0" dirty="0" err="1" smtClean="0">
                <a:latin typeface="Times New Roman" pitchFamily="-65" charset="0"/>
                <a:ea typeface="ＭＳ Ｐゴシック" pitchFamily="-65" charset="-128"/>
                <a:cs typeface="ＭＳ Ｐゴシック" pitchFamily="-65" charset="-128"/>
              </a:rPr>
              <a:t>pictures</a:t>
            </a:r>
            <a:r>
              <a:rPr lang="it-IT" baseline="0" dirty="0" smtClean="0">
                <a:latin typeface="Times New Roman" pitchFamily="-65" charset="0"/>
                <a:ea typeface="ＭＳ Ｐゴシック" pitchFamily="-65" charset="-128"/>
                <a:cs typeface="ＭＳ Ｐゴシック" pitchFamily="-65" charset="-128"/>
              </a:rPr>
              <a:t> ~ 50 </a:t>
            </a:r>
            <a:r>
              <a:rPr lang="it-IT" baseline="0" dirty="0" err="1" smtClean="0">
                <a:latin typeface="Times New Roman" pitchFamily="-65" charset="0"/>
                <a:ea typeface="ＭＳ Ｐゴシック" pitchFamily="-65" charset="-128"/>
                <a:cs typeface="ＭＳ Ｐゴシック" pitchFamily="-65" charset="-128"/>
              </a:rPr>
              <a:t>micro-meter</a:t>
            </a:r>
            <a:r>
              <a:rPr lang="it-IT" baseline="0" dirty="0" smtClean="0">
                <a:latin typeface="Times New Roman" pitchFamily="-65" charset="0"/>
                <a:ea typeface="ＭＳ Ｐゴシック" pitchFamily="-65" charset="-128"/>
                <a:cs typeface="ＭＳ Ｐゴシック" pitchFamily="-65" charset="-128"/>
              </a:rPr>
              <a:t>.</a:t>
            </a:r>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p:spPr>
        <p:txBody>
          <a:bodyPr/>
          <a:lstStyle/>
          <a:p>
            <a:fld id="{387235F8-30FA-0443-94A9-699D4AC6D422}" type="slidenum">
              <a:rPr lang="en-US"/>
              <a:pPr/>
              <a:t>5</a:t>
            </a:fld>
            <a:endParaRPr lang="en-US"/>
          </a:p>
        </p:txBody>
      </p:sp>
      <p:sp>
        <p:nvSpPr>
          <p:cNvPr id="1741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1741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r>
              <a:rPr lang="it-IT" dirty="0" err="1" smtClean="0">
                <a:latin typeface="Times New Roman" pitchFamily="-65" charset="0"/>
                <a:ea typeface="ＭＳ Ｐゴシック" pitchFamily="-65" charset="-128"/>
                <a:cs typeface="ＭＳ Ｐゴシック" pitchFamily="-65" charset="-128"/>
              </a:rPr>
              <a:t>Basal</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Plane</a:t>
            </a:r>
            <a:r>
              <a:rPr lang="it-IT" dirty="0" smtClean="0">
                <a:latin typeface="Times New Roman" pitchFamily="-65" charset="0"/>
                <a:ea typeface="ＭＳ Ｐゴシック" pitchFamily="-65" charset="-128"/>
                <a:cs typeface="ＭＳ Ｐゴシック" pitchFamily="-65" charset="-128"/>
              </a:rPr>
              <a:t>              =  0001</a:t>
            </a:r>
          </a:p>
          <a:p>
            <a:r>
              <a:rPr lang="en-US" dirty="0" smtClean="0">
                <a:latin typeface="Times New Roman" pitchFamily="-65" charset="0"/>
                <a:ea typeface="ＭＳ Ｐゴシック" pitchFamily="-65" charset="-128"/>
                <a:cs typeface="ＭＳ Ｐゴシック" pitchFamily="-65" charset="-128"/>
              </a:rPr>
              <a:t>P</a:t>
            </a:r>
            <a:r>
              <a:rPr lang="it-IT" dirty="0" err="1" smtClean="0">
                <a:latin typeface="Times New Roman" pitchFamily="-65" charset="0"/>
                <a:ea typeface="ＭＳ Ｐゴシック" pitchFamily="-65" charset="-128"/>
                <a:cs typeface="ＭＳ Ｐゴシック" pitchFamily="-65" charset="-128"/>
              </a:rPr>
              <a:t>rimary</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prismatic</a:t>
            </a:r>
            <a:r>
              <a:rPr lang="it-IT" dirty="0" smtClean="0">
                <a:latin typeface="Times New Roman" pitchFamily="-65" charset="0"/>
                <a:ea typeface="ＭＳ Ｐゴシック" pitchFamily="-65" charset="-128"/>
                <a:cs typeface="ＭＳ Ｐゴシック" pitchFamily="-65" charset="-128"/>
              </a:rPr>
              <a:t>      = 10-10</a:t>
            </a:r>
          </a:p>
          <a:p>
            <a:r>
              <a:rPr lang="en-US" dirty="0" smtClean="0">
                <a:latin typeface="Times New Roman" pitchFamily="-65" charset="0"/>
                <a:ea typeface="ＭＳ Ｐゴシック" pitchFamily="-65" charset="-128"/>
                <a:cs typeface="ＭＳ Ｐゴシック" pitchFamily="-65" charset="-128"/>
              </a:rPr>
              <a:t>S</a:t>
            </a:r>
            <a:r>
              <a:rPr lang="it-IT" dirty="0" err="1" smtClean="0">
                <a:latin typeface="Times New Roman" pitchFamily="-65" charset="0"/>
                <a:ea typeface="ＭＳ Ｐゴシック" pitchFamily="-65" charset="-128"/>
                <a:cs typeface="ＭＳ Ｐゴシック" pitchFamily="-65" charset="-128"/>
              </a:rPr>
              <a:t>econdary</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prismatic</a:t>
            </a:r>
            <a:r>
              <a:rPr lang="it-IT" dirty="0" smtClean="0">
                <a:latin typeface="Times New Roman" pitchFamily="-65" charset="0"/>
                <a:ea typeface="ＭＳ Ｐゴシック" pitchFamily="-65" charset="-128"/>
                <a:cs typeface="ＭＳ Ｐゴシック" pitchFamily="-65" charset="-128"/>
              </a:rPr>
              <a:t> =  11-20</a:t>
            </a:r>
          </a:p>
          <a:p>
            <a:endParaRPr lang="it-IT" dirty="0" smtClean="0">
              <a:latin typeface="Times New Roman" pitchFamily="-65" charset="0"/>
              <a:ea typeface="ＭＳ Ｐゴシック" pitchFamily="-65" charset="-128"/>
              <a:cs typeface="ＭＳ Ｐゴシック" pitchFamily="-65" charset="-128"/>
            </a:endParaRPr>
          </a:p>
          <a:p>
            <a:r>
              <a:rPr lang="it-IT" dirty="0" err="1" smtClean="0">
                <a:latin typeface="Times New Roman" pitchFamily="-65" charset="0"/>
                <a:ea typeface="ＭＳ Ｐゴシック" pitchFamily="-65" charset="-128"/>
                <a:cs typeface="ＭＳ Ｐゴシック" pitchFamily="-65" charset="-128"/>
              </a:rPr>
              <a:t>Bales=</a:t>
            </a:r>
            <a:r>
              <a:rPr lang="it-IT" dirty="0" smtClean="0">
                <a:latin typeface="Times New Roman" pitchFamily="-65" charset="0"/>
                <a:ea typeface="ＭＳ Ｐゴシック" pitchFamily="-65" charset="-128"/>
                <a:cs typeface="ＭＳ Ｐゴシック" pitchFamily="-65" charset="-128"/>
              </a:rPr>
              <a:t>&gt;</a:t>
            </a:r>
            <a:r>
              <a:rPr lang="it-IT" dirty="0" err="1" smtClean="0">
                <a:latin typeface="Times New Roman" pitchFamily="-65" charset="0"/>
                <a:ea typeface="ＭＳ Ｐゴシック" pitchFamily="-65" charset="-128"/>
                <a:cs typeface="ＭＳ Ｐゴシック" pitchFamily="-65" charset="-128"/>
              </a:rPr>
              <a:t>empirical</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model</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to</a:t>
            </a:r>
            <a:r>
              <a:rPr lang="it-IT" dirty="0" smtClean="0">
                <a:latin typeface="Times New Roman" pitchFamily="-65" charset="0"/>
                <a:ea typeface="ＭＳ Ｐゴシック" pitchFamily="-65" charset="-128"/>
                <a:cs typeface="ＭＳ Ｐゴシック" pitchFamily="-65" charset="-128"/>
              </a:rPr>
              <a:t> investigate</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sformation</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of</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step</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of</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crystal</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growth.Since</a:t>
            </a:r>
            <a:r>
              <a:rPr lang="it-IT" baseline="0" dirty="0" smtClean="0">
                <a:latin typeface="Times New Roman" pitchFamily="-65" charset="0"/>
                <a:ea typeface="ＭＳ Ｐゴシック" pitchFamily="-65" charset="-128"/>
                <a:cs typeface="ＭＳ Ｐゴシック" pitchFamily="-65" charset="-128"/>
              </a:rPr>
              <a:t> the </a:t>
            </a:r>
            <a:r>
              <a:rPr lang="it-IT" baseline="0" dirty="0" err="1" smtClean="0">
                <a:latin typeface="Times New Roman" pitchFamily="-65" charset="0"/>
                <a:ea typeface="ＭＳ Ｐゴシック" pitchFamily="-65" charset="-128"/>
                <a:cs typeface="ＭＳ Ｐゴシック" pitchFamily="-65" charset="-128"/>
              </a:rPr>
              <a:t>dimension</a:t>
            </a:r>
            <a:r>
              <a:rPr lang="it-IT" baseline="0" dirty="0" smtClean="0">
                <a:latin typeface="Times New Roman" pitchFamily="-65" charset="0"/>
                <a:ea typeface="ＭＳ Ｐゴシック" pitchFamily="-65" charset="-128"/>
                <a:cs typeface="ＭＳ Ｐゴシック" pitchFamily="-65" charset="-128"/>
              </a:rPr>
              <a:t>, the </a:t>
            </a:r>
            <a:r>
              <a:rPr lang="it-IT" baseline="0" dirty="0" err="1" smtClean="0">
                <a:latin typeface="Times New Roman" pitchFamily="-65" charset="0"/>
                <a:ea typeface="ＭＳ Ｐゴシック" pitchFamily="-65" charset="-128"/>
                <a:cs typeface="ＭＳ Ｐゴシック" pitchFamily="-65" charset="-128"/>
              </a:rPr>
              <a:t>model</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is</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empirical</a:t>
            </a:r>
            <a:r>
              <a:rPr lang="it-IT" baseline="0" dirty="0" smtClean="0">
                <a:latin typeface="Times New Roman" pitchFamily="-65" charset="0"/>
                <a:ea typeface="ＭＳ Ｐゴシック" pitchFamily="-65" charset="-128"/>
                <a:cs typeface="ＭＳ Ｐゴシック" pitchFamily="-65" charset="-128"/>
              </a:rPr>
              <a:t>.</a:t>
            </a:r>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p:spPr>
        <p:txBody>
          <a:bodyPr/>
          <a:lstStyle/>
          <a:p>
            <a:fld id="{387235F8-30FA-0443-94A9-699D4AC6D422}" type="slidenum">
              <a:rPr lang="en-US"/>
              <a:pPr/>
              <a:t>6</a:t>
            </a:fld>
            <a:endParaRPr lang="en-US"/>
          </a:p>
        </p:txBody>
      </p:sp>
      <p:sp>
        <p:nvSpPr>
          <p:cNvPr id="1741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1741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r>
              <a:rPr lang="it-IT" dirty="0" err="1" smtClean="0">
                <a:latin typeface="Times New Roman" pitchFamily="-65" charset="0"/>
                <a:ea typeface="ＭＳ Ｐゴシック" pitchFamily="-65" charset="-128"/>
                <a:cs typeface="ＭＳ Ｐゴシック" pitchFamily="-65" charset="-128"/>
              </a:rPr>
              <a:t>Cirrus</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clouds</a:t>
            </a:r>
            <a:r>
              <a:rPr lang="it-IT" baseline="0" dirty="0" smtClean="0">
                <a:latin typeface="Times New Roman" pitchFamily="-65" charset="0"/>
                <a:ea typeface="ＭＳ Ｐゴシック" pitchFamily="-65" charset="-128"/>
                <a:cs typeface="ＭＳ Ｐゴシック" pitchFamily="-65" charset="-128"/>
              </a:rPr>
              <a:t> can cover a </a:t>
            </a:r>
            <a:r>
              <a:rPr lang="it-IT" baseline="0" dirty="0" err="1" smtClean="0">
                <a:latin typeface="Times New Roman" pitchFamily="-65" charset="0"/>
                <a:ea typeface="ＭＳ Ｐゴシック" pitchFamily="-65" charset="-128"/>
                <a:cs typeface="ＭＳ Ｐゴシック" pitchFamily="-65" charset="-128"/>
              </a:rPr>
              <a:t>large</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portion</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of</a:t>
            </a:r>
            <a:r>
              <a:rPr lang="it-IT" baseline="0" dirty="0" smtClean="0">
                <a:latin typeface="Times New Roman" pitchFamily="-65" charset="0"/>
                <a:ea typeface="ＭＳ Ｐゴシック" pitchFamily="-65" charset="-128"/>
                <a:cs typeface="ＭＳ Ｐゴシック" pitchFamily="-65" charset="-128"/>
              </a:rPr>
              <a:t> the </a:t>
            </a:r>
            <a:r>
              <a:rPr lang="it-IT" baseline="0" dirty="0" err="1" smtClean="0">
                <a:latin typeface="Times New Roman" pitchFamily="-65" charset="0"/>
                <a:ea typeface="ＭＳ Ｐゴシック" pitchFamily="-65" charset="-128"/>
                <a:cs typeface="ＭＳ Ｐゴシック" pitchFamily="-65" charset="-128"/>
              </a:rPr>
              <a:t>Earth</a:t>
            </a:r>
            <a:r>
              <a:rPr lang="it-IT" baseline="0" smtClean="0">
                <a:latin typeface="Times New Roman" pitchFamily="-65" charset="0"/>
                <a:ea typeface="ＭＳ Ｐゴシック" pitchFamily="-65" charset="-128"/>
                <a:cs typeface="ＭＳ Ｐゴシック" pitchFamily="-65" charset="-128"/>
              </a:rPr>
              <a:t> atmosphere.</a:t>
            </a:r>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fld id="{BFB5A170-07EB-8D4D-9667-63762E99E5FA}" type="slidenum">
              <a:rPr lang="en-US"/>
              <a:pPr/>
              <a:t>7</a:t>
            </a:fld>
            <a:endParaRPr lang="en-US"/>
          </a:p>
        </p:txBody>
      </p:sp>
      <p:sp>
        <p:nvSpPr>
          <p:cNvPr id="25603"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25604"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r>
              <a:rPr lang="it-IT" dirty="0" err="1" smtClean="0">
                <a:latin typeface="Times New Roman" pitchFamily="-65" charset="0"/>
                <a:ea typeface="ＭＳ Ｐゴシック" pitchFamily="-65" charset="-128"/>
                <a:cs typeface="ＭＳ Ｐゴシック" pitchFamily="-65" charset="-128"/>
              </a:rPr>
              <a:t>We</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want</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to</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achive</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that</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using</a:t>
            </a:r>
            <a:r>
              <a:rPr lang="en-US" dirty="0" smtClean="0">
                <a:latin typeface="Times New Roman" pitchFamily="-65" charset="0"/>
                <a:ea typeface="ＭＳ Ｐゴシック" pitchFamily="-65" charset="-128"/>
                <a:cs typeface="ＭＳ Ｐゴシック" pitchFamily="-65" charset="-128"/>
              </a:rPr>
              <a:t>…</a:t>
            </a:r>
            <a:endParaRPr lang="it-IT" dirty="0" smtClean="0">
              <a:latin typeface="Times New Roman" pitchFamily="-65" charset="0"/>
              <a:ea typeface="ＭＳ Ｐゴシック" pitchFamily="-65" charset="-128"/>
              <a:cs typeface="ＭＳ Ｐゴシック" pitchFamily="-65" charset="-128"/>
            </a:endParaRPr>
          </a:p>
          <a:p>
            <a:r>
              <a:rPr lang="it-IT" dirty="0" err="1" smtClean="0">
                <a:latin typeface="Times New Roman" pitchFamily="-65" charset="0"/>
                <a:ea typeface="ＭＳ Ｐゴシック" pitchFamily="-65" charset="-128"/>
                <a:cs typeface="ＭＳ Ｐゴシック" pitchFamily="-65" charset="-128"/>
              </a:rPr>
              <a:t>Roughly</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speaking</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we</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would</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like</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to</a:t>
            </a:r>
            <a:r>
              <a:rPr lang="it-IT" dirty="0" smtClean="0">
                <a:latin typeface="Times New Roman" pitchFamily="-65" charset="0"/>
                <a:ea typeface="ＭＳ Ｐゴシック" pitchFamily="-65" charset="-128"/>
                <a:cs typeface="ＭＳ Ｐゴシック" pitchFamily="-65" charset="-128"/>
              </a:rPr>
              <a:t> put </a:t>
            </a:r>
            <a:r>
              <a:rPr lang="it-IT" dirty="0" err="1" smtClean="0">
                <a:latin typeface="Times New Roman" pitchFamily="-65" charset="0"/>
                <a:ea typeface="ＭＳ Ｐゴシック" pitchFamily="-65" charset="-128"/>
                <a:cs typeface="ＭＳ Ｐゴシック" pitchFamily="-65" charset="-128"/>
              </a:rPr>
              <a:t>our</a:t>
            </a:r>
            <a:r>
              <a:rPr lang="it-IT" dirty="0" smtClean="0">
                <a:latin typeface="Times New Roman" pitchFamily="-65" charset="0"/>
                <a:ea typeface="ＭＳ Ｐゴシック" pitchFamily="-65" charset="-128"/>
                <a:cs typeface="ＭＳ Ｐゴシック" pitchFamily="-65" charset="-128"/>
              </a:rPr>
              <a:t> PAH on the top </a:t>
            </a:r>
            <a:r>
              <a:rPr lang="it-IT" dirty="0" err="1" smtClean="0">
                <a:latin typeface="Times New Roman" pitchFamily="-65" charset="0"/>
                <a:ea typeface="ＭＳ Ｐゴシック" pitchFamily="-65" charset="-128"/>
                <a:cs typeface="ＭＳ Ｐゴシック" pitchFamily="-65" charset="-128"/>
              </a:rPr>
              <a:t>of</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ice</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surface</a:t>
            </a:r>
            <a:r>
              <a:rPr lang="en-US" dirty="0" smtClean="0">
                <a:latin typeface="Times New Roman" pitchFamily="-65" charset="0"/>
                <a:ea typeface="ＭＳ Ｐゴシック" pitchFamily="-65" charset="-128"/>
                <a:cs typeface="ＭＳ Ｐゴシック" pitchFamily="-65" charset="-128"/>
              </a:rPr>
              <a:t>…</a:t>
            </a:r>
          </a:p>
          <a:p>
            <a:r>
              <a:rPr lang="en-US" baseline="0" dirty="0" smtClean="0">
                <a:latin typeface="Times New Roman" pitchFamily="-65" charset="0"/>
                <a:ea typeface="ＭＳ Ｐゴシック" pitchFamily="-65" charset="-128"/>
                <a:cs typeface="ＭＳ Ｐゴシック" pitchFamily="-65" charset="-128"/>
              </a:rPr>
              <a:t>We are working at lower temperature =&gt; we need an appropriate force-field (</a:t>
            </a:r>
            <a:r>
              <a:rPr lang="en-US" baseline="0" dirty="0" err="1" smtClean="0">
                <a:latin typeface="Times New Roman" pitchFamily="-65" charset="0"/>
                <a:ea typeface="ＭＳ Ｐゴシック" pitchFamily="-65" charset="-128"/>
                <a:cs typeface="ＭＳ Ｐゴシック" pitchFamily="-65" charset="-128"/>
              </a:rPr>
              <a:t>i,.e</a:t>
            </a:r>
            <a:r>
              <a:rPr lang="en-US" baseline="0" dirty="0" smtClean="0">
                <a:latin typeface="Times New Roman" pitchFamily="-65" charset="0"/>
                <a:ea typeface="ＭＳ Ｐゴシック" pitchFamily="-65" charset="-128"/>
                <a:cs typeface="ＭＳ Ｐゴシック" pitchFamily="-65" charset="-128"/>
              </a:rPr>
              <a:t> set of parameters)</a:t>
            </a:r>
          </a:p>
          <a:p>
            <a:r>
              <a:rPr lang="en-US" dirty="0" smtClean="0">
                <a:latin typeface="Times New Roman" pitchFamily="-65" charset="0"/>
                <a:ea typeface="ＭＳ Ｐゴシック" pitchFamily="-65" charset="-128"/>
                <a:cs typeface="ＭＳ Ｐゴシック" pitchFamily="-65" charset="-128"/>
              </a:rPr>
              <a:t>it</a:t>
            </a:r>
            <a:r>
              <a:rPr lang="en-US" baseline="0" dirty="0" smtClean="0">
                <a:latin typeface="Times New Roman" pitchFamily="-65" charset="0"/>
                <a:ea typeface="ＭＳ Ｐゴシック" pitchFamily="-65" charset="-128"/>
                <a:cs typeface="ＭＳ Ｐゴシック" pitchFamily="-65" charset="-128"/>
              </a:rPr>
              <a:t> is important to reproduce the correct solvent-solute ….</a:t>
            </a:r>
          </a:p>
          <a:p>
            <a:r>
              <a:rPr lang="it-IT" dirty="0" err="1" smtClean="0">
                <a:latin typeface="Times New Roman" pitchFamily="-65" charset="0"/>
                <a:ea typeface="ＭＳ Ｐゴシック" pitchFamily="-65" charset="-128"/>
                <a:cs typeface="ＭＳ Ｐゴシック" pitchFamily="-65" charset="-128"/>
              </a:rPr>
              <a:t>There</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is</a:t>
            </a:r>
            <a:r>
              <a:rPr lang="it-IT" dirty="0" smtClean="0">
                <a:latin typeface="Times New Roman" pitchFamily="-65" charset="0"/>
                <a:ea typeface="ＭＳ Ｐゴシック" pitchFamily="-65" charset="-128"/>
                <a:cs typeface="ＭＳ Ｐゴシック" pitchFamily="-65" charset="-128"/>
              </a:rPr>
              <a:t> a </a:t>
            </a:r>
            <a:r>
              <a:rPr lang="it-IT" dirty="0" err="1" smtClean="0">
                <a:latin typeface="Times New Roman" pitchFamily="-65" charset="0"/>
                <a:ea typeface="ＭＳ Ｐゴシック" pitchFamily="-65" charset="-128"/>
                <a:cs typeface="ＭＳ Ｐゴシック" pitchFamily="-65" charset="-128"/>
              </a:rPr>
              <a:t>double</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aspect</a:t>
            </a:r>
            <a:r>
              <a:rPr lang="it-IT" dirty="0" smtClean="0">
                <a:latin typeface="Times New Roman" pitchFamily="-65" charset="0"/>
                <a:ea typeface="ＭＳ Ｐゴシック" pitchFamily="-65" charset="-128"/>
                <a:cs typeface="ＭＳ Ｐゴシック" pitchFamily="-65" charset="-128"/>
              </a:rPr>
              <a:t> </a:t>
            </a:r>
            <a:r>
              <a:rPr lang="it-IT" dirty="0" err="1" smtClean="0">
                <a:latin typeface="Times New Roman" pitchFamily="-65" charset="0"/>
                <a:ea typeface="ＭＳ Ｐゴシック" pitchFamily="-65" charset="-128"/>
                <a:cs typeface="ＭＳ Ｐゴシック" pitchFamily="-65" charset="-128"/>
              </a:rPr>
              <a:t>to</a:t>
            </a:r>
            <a:r>
              <a:rPr lang="it-IT" dirty="0" smtClean="0">
                <a:latin typeface="Times New Roman" pitchFamily="-65" charset="0"/>
                <a:ea typeface="ＭＳ Ｐゴシック" pitchFamily="-65" charset="-128"/>
                <a:cs typeface="ＭＳ Ｐゴシック" pitchFamily="-65" charset="-128"/>
              </a:rPr>
              <a:t> take on mind</a:t>
            </a:r>
            <a:r>
              <a:rPr lang="en-US" dirty="0" smtClean="0">
                <a:latin typeface="Times New Roman" pitchFamily="-65" charset="0"/>
                <a:ea typeface="ＭＳ Ｐゴシック" pitchFamily="-65" charset="-128"/>
                <a:cs typeface="ＭＳ Ｐゴシック" pitchFamily="-65" charset="-128"/>
              </a:rPr>
              <a:t>…</a:t>
            </a:r>
            <a:endParaRPr lang="it-IT" dirty="0" smtClean="0">
              <a:latin typeface="Times New Roman" pitchFamily="-65" charset="0"/>
              <a:ea typeface="ＭＳ Ｐゴシック" pitchFamily="-65" charset="-128"/>
              <a:cs typeface="ＭＳ Ｐゴシック" pitchFamily="-65" charset="-128"/>
            </a:endParaRPr>
          </a:p>
          <a:p>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fld id="{3EEA14D6-B24D-3245-8834-F6DC5AA5D9E5}" type="slidenum">
              <a:rPr lang="en-US"/>
              <a:pPr/>
              <a:t>8</a:t>
            </a:fld>
            <a:endParaRPr lang="en-US"/>
          </a:p>
        </p:txBody>
      </p:sp>
      <p:sp>
        <p:nvSpPr>
          <p:cNvPr id="3789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3789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r>
              <a:rPr lang="it-IT" dirty="0" smtClean="0">
                <a:latin typeface="Times New Roman" pitchFamily="-65" charset="0"/>
                <a:ea typeface="ＭＳ Ｐゴシック" pitchFamily="-65" charset="-128"/>
                <a:cs typeface="ＭＳ Ｐゴシック" pitchFamily="-65" charset="-128"/>
              </a:rPr>
              <a:t>In</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order</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to</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study</a:t>
            </a:r>
            <a:r>
              <a:rPr lang="it-IT" baseline="0" dirty="0" smtClean="0">
                <a:latin typeface="Times New Roman" pitchFamily="-65" charset="0"/>
                <a:ea typeface="ＭＳ Ｐゴシック" pitchFamily="-65" charset="-128"/>
                <a:cs typeface="ＭＳ Ｐゴシック" pitchFamily="-65" charset="-128"/>
              </a:rPr>
              <a:t> the water </a:t>
            </a:r>
            <a:r>
              <a:rPr lang="it-IT" baseline="0" dirty="0" err="1" smtClean="0">
                <a:latin typeface="Times New Roman" pitchFamily="-65" charset="0"/>
                <a:ea typeface="ＭＳ Ｐゴシック" pitchFamily="-65" charset="-128"/>
                <a:cs typeface="ＭＳ Ｐゴシック" pitchFamily="-65" charset="-128"/>
              </a:rPr>
              <a:t>surface</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diffusivity</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we</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have</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to</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determine</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what</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belongs</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to</a:t>
            </a:r>
            <a:r>
              <a:rPr lang="it-IT" baseline="0" dirty="0" smtClean="0">
                <a:latin typeface="Times New Roman" pitchFamily="-65" charset="0"/>
                <a:ea typeface="ＭＳ Ｐゴシック" pitchFamily="-65" charset="-128"/>
                <a:cs typeface="ＭＳ Ｐゴシック" pitchFamily="-65" charset="-128"/>
              </a:rPr>
              <a:t> the </a:t>
            </a:r>
            <a:r>
              <a:rPr lang="it-IT" baseline="0" dirty="0" err="1" smtClean="0">
                <a:latin typeface="Times New Roman" pitchFamily="-65" charset="0"/>
                <a:ea typeface="ＭＳ Ｐゴシック" pitchFamily="-65" charset="-128"/>
                <a:cs typeface="ＭＳ Ｐゴシック" pitchFamily="-65" charset="-128"/>
              </a:rPr>
              <a:t>liquid</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phase</a:t>
            </a:r>
            <a:r>
              <a:rPr lang="it-IT" baseline="0" dirty="0" smtClean="0">
                <a:latin typeface="Times New Roman" pitchFamily="-65" charset="0"/>
                <a:ea typeface="ＭＳ Ｐゴシック" pitchFamily="-65" charset="-128"/>
                <a:cs typeface="ＭＳ Ｐゴシック" pitchFamily="-65" charset="-128"/>
              </a:rPr>
              <a:t> (=&gt; mobile) and </a:t>
            </a:r>
            <a:r>
              <a:rPr lang="it-IT" baseline="0" dirty="0" err="1" smtClean="0">
                <a:latin typeface="Times New Roman" pitchFamily="-65" charset="0"/>
                <a:ea typeface="ＭＳ Ｐゴシック" pitchFamily="-65" charset="-128"/>
                <a:cs typeface="ＭＳ Ｐゴシック" pitchFamily="-65" charset="-128"/>
              </a:rPr>
              <a:t>what</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belong</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to</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solid</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phase</a:t>
            </a:r>
            <a:r>
              <a:rPr lang="it-IT" baseline="0" dirty="0" smtClean="0">
                <a:latin typeface="Times New Roman" pitchFamily="-65" charset="0"/>
                <a:ea typeface="ＭＳ Ｐゴシック" pitchFamily="-65" charset="-128"/>
                <a:cs typeface="ＭＳ Ｐゴシック" pitchFamily="-65" charset="-128"/>
              </a:rPr>
              <a:t> (immobile)</a:t>
            </a:r>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fld id="{3EEA14D6-B24D-3245-8834-F6DC5AA5D9E5}" type="slidenum">
              <a:rPr lang="en-US"/>
              <a:pPr/>
              <a:t>9</a:t>
            </a:fld>
            <a:endParaRPr lang="en-US"/>
          </a:p>
        </p:txBody>
      </p:sp>
      <p:sp>
        <p:nvSpPr>
          <p:cNvPr id="37891" name="AutoShape 1"/>
          <p:cNvSpPr>
            <a:spLocks noChangeArrowheads="1"/>
          </p:cNvSpPr>
          <p:nvPr/>
        </p:nvSpPr>
        <p:spPr bwMode="auto">
          <a:xfrm>
            <a:off x="1209675" y="693738"/>
            <a:ext cx="4437063" cy="3429000"/>
          </a:xfrm>
          <a:prstGeom prst="roundRect">
            <a:avLst>
              <a:gd name="adj" fmla="val 16667"/>
            </a:avLst>
          </a:prstGeom>
          <a:solidFill>
            <a:srgbClr val="FFFFFF"/>
          </a:solidFill>
          <a:ln w="9360">
            <a:solidFill>
              <a:srgbClr val="000000"/>
            </a:solidFill>
            <a:miter lim="800000"/>
            <a:headEnd/>
            <a:tailEnd/>
          </a:ln>
        </p:spPr>
        <p:txBody>
          <a:bodyPr wrap="none" anchor="ctr">
            <a:prstTxWarp prst="textNoShape">
              <a:avLst/>
            </a:prstTxWarp>
          </a:bodyPr>
          <a:lstStyle/>
          <a:p>
            <a:pPr hangingPunct="0">
              <a:lnSpc>
                <a:spcPct val="93000"/>
              </a:lnSpc>
              <a:buClr>
                <a:srgbClr val="000000"/>
              </a:buClr>
              <a:buSzPct val="100000"/>
              <a:buFont typeface="Times New Roman" pitchFamily="-65" charset="0"/>
              <a:buNone/>
            </a:pPr>
            <a:endParaRPr lang="it-IT" sz="1800"/>
          </a:p>
        </p:txBody>
      </p:sp>
      <p:sp>
        <p:nvSpPr>
          <p:cNvPr id="37892" name="Rectangle 2"/>
          <p:cNvSpPr>
            <a:spLocks noGrp="1" noChangeArrowheads="1"/>
          </p:cNvSpPr>
          <p:nvPr>
            <p:ph type="body"/>
          </p:nvPr>
        </p:nvSpPr>
        <p:spPr>
          <a:xfrm>
            <a:off x="685800" y="4343400"/>
            <a:ext cx="5443538" cy="4114800"/>
          </a:xfrm>
          <a:noFill/>
          <a:ln>
            <a:solidFill>
              <a:srgbClr val="000000"/>
            </a:solidFill>
          </a:ln>
        </p:spPr>
        <p:txBody>
          <a:bodyPr wrap="none" anchor="ctr"/>
          <a:lstStyle/>
          <a:p>
            <a:r>
              <a:rPr lang="it-IT" dirty="0" err="1" smtClean="0">
                <a:latin typeface="Times New Roman" pitchFamily="-65" charset="0"/>
                <a:ea typeface="ＭＳ Ｐゴシック" pitchFamily="-65" charset="-128"/>
                <a:cs typeface="ＭＳ Ｐゴシック" pitchFamily="-65" charset="-128"/>
              </a:rPr>
              <a:t>qt</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such</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that</a:t>
            </a:r>
            <a:r>
              <a:rPr lang="it-IT" baseline="0" dirty="0" smtClean="0">
                <a:latin typeface="Times New Roman" pitchFamily="-65" charset="0"/>
                <a:ea typeface="ＭＳ Ｐゴシック" pitchFamily="-65" charset="-128"/>
                <a:cs typeface="ＭＳ Ｐゴシック" pitchFamily="-65" charset="-128"/>
              </a:rPr>
              <a:t> the </a:t>
            </a:r>
            <a:r>
              <a:rPr lang="it-IT" baseline="0" dirty="0" err="1" smtClean="0">
                <a:latin typeface="Times New Roman" pitchFamily="-65" charset="0"/>
                <a:ea typeface="ＭＳ Ｐゴシック" pitchFamily="-65" charset="-128"/>
                <a:cs typeface="ＭＳ Ｐゴシック" pitchFamily="-65" charset="-128"/>
              </a:rPr>
              <a:t>probability</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of</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incorrectly</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assign</a:t>
            </a:r>
            <a:r>
              <a:rPr lang="it-IT" baseline="0" dirty="0" smtClean="0">
                <a:latin typeface="Times New Roman" pitchFamily="-65" charset="0"/>
                <a:ea typeface="ＭＳ Ｐゴシック" pitchFamily="-65" charset="-128"/>
                <a:cs typeface="ＭＳ Ｐゴシック" pitchFamily="-65" charset="-128"/>
              </a:rPr>
              <a:t> a </a:t>
            </a:r>
            <a:r>
              <a:rPr lang="it-IT" baseline="0" dirty="0" err="1" smtClean="0">
                <a:latin typeface="Times New Roman" pitchFamily="-65" charset="0"/>
                <a:ea typeface="ＭＳ Ｐゴシック" pitchFamily="-65" charset="-128"/>
                <a:cs typeface="ＭＳ Ｐゴシック" pitchFamily="-65" charset="-128"/>
              </a:rPr>
              <a:t>liquid-like</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molecule</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as</a:t>
            </a:r>
            <a:r>
              <a:rPr lang="it-IT" baseline="0" dirty="0" smtClean="0">
                <a:latin typeface="Times New Roman" pitchFamily="-65" charset="0"/>
                <a:ea typeface="ＭＳ Ｐゴシック" pitchFamily="-65" charset="-128"/>
                <a:cs typeface="ＭＳ Ｐゴシック" pitchFamily="-65" charset="-128"/>
              </a:rPr>
              <a:t> ice-like=probability </a:t>
            </a:r>
            <a:r>
              <a:rPr lang="it-IT" baseline="0" dirty="0" err="1" smtClean="0">
                <a:latin typeface="Times New Roman" pitchFamily="-65" charset="0"/>
                <a:ea typeface="ＭＳ Ｐゴシック" pitchFamily="-65" charset="-128"/>
                <a:cs typeface="ＭＳ Ｐゴシック" pitchFamily="-65" charset="-128"/>
              </a:rPr>
              <a:t>of</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assign</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an</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ice-like</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molecule</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to</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liquid</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like</a:t>
            </a:r>
            <a:r>
              <a:rPr lang="it-IT" baseline="0" dirty="0" smtClean="0">
                <a:latin typeface="Times New Roman" pitchFamily="-65" charset="0"/>
                <a:ea typeface="ＭＳ Ｐゴシック" pitchFamily="-65" charset="-128"/>
                <a:cs typeface="ＭＳ Ｐゴシック" pitchFamily="-65" charset="-128"/>
              </a:rPr>
              <a:t>.</a:t>
            </a:r>
          </a:p>
          <a:p>
            <a:r>
              <a:rPr lang="it-IT" baseline="0" dirty="0" err="1" smtClean="0">
                <a:latin typeface="Times New Roman" pitchFamily="-65" charset="0"/>
                <a:ea typeface="ＭＳ Ｐゴシック" pitchFamily="-65" charset="-128"/>
                <a:cs typeface="ＭＳ Ｐゴシック" pitchFamily="-65" charset="-128"/>
              </a:rPr>
              <a:t>Definition</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of</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Conde</a:t>
            </a:r>
            <a:r>
              <a:rPr lang="it-IT" baseline="0" dirty="0" smtClean="0">
                <a:latin typeface="Times New Roman" pitchFamily="-65" charset="0"/>
                <a:ea typeface="ＭＳ Ｐゴシック" pitchFamily="-65" charset="-128"/>
                <a:cs typeface="ＭＳ Ｐゴシック" pitchFamily="-65" charset="-128"/>
              </a:rPr>
              <a:t> and Vega </a:t>
            </a:r>
            <a:r>
              <a:rPr lang="it-IT" baseline="0" dirty="0" err="1" smtClean="0">
                <a:latin typeface="Times New Roman" pitchFamily="-65" charset="0"/>
                <a:ea typeface="ＭＳ Ｐゴシック" pitchFamily="-65" charset="-128"/>
                <a:cs typeface="ＭＳ Ｐゴシック" pitchFamily="-65" charset="-128"/>
              </a:rPr>
              <a:t>J.Chem</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Phys</a:t>
            </a:r>
            <a:r>
              <a:rPr lang="it-IT" baseline="0" dirty="0" smtClean="0">
                <a:latin typeface="Times New Roman" pitchFamily="-65" charset="0"/>
                <a:ea typeface="ＭＳ Ｐゴシック" pitchFamily="-65" charset="-128"/>
                <a:cs typeface="ＭＳ Ｐゴシック" pitchFamily="-65" charset="-128"/>
              </a:rPr>
              <a:t>. 2008.</a:t>
            </a:r>
          </a:p>
          <a:p>
            <a:r>
              <a:rPr lang="it-IT" baseline="0" dirty="0" err="1" smtClean="0">
                <a:latin typeface="Times New Roman" pitchFamily="-65" charset="0"/>
                <a:ea typeface="ＭＳ Ｐゴシック" pitchFamily="-65" charset="-128"/>
                <a:cs typeface="ＭＳ Ｐゴシック" pitchFamily="-65" charset="-128"/>
              </a:rPr>
              <a:t>Definition</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of</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Errington</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J</a:t>
            </a:r>
            <a:r>
              <a:rPr lang="it-IT" baseline="0" dirty="0" smtClean="0">
                <a:latin typeface="Times New Roman" pitchFamily="-65" charset="0"/>
                <a:ea typeface="ＭＳ Ｐゴシック" pitchFamily="-65" charset="-128"/>
                <a:cs typeface="ＭＳ Ｐゴシック" pitchFamily="-65" charset="-128"/>
              </a:rPr>
              <a:t>. R. and Debenedetti P. G.,  Nature, 2001</a:t>
            </a:r>
          </a:p>
          <a:p>
            <a:r>
              <a:rPr lang="it-IT" baseline="0" dirty="0" err="1" smtClean="0">
                <a:latin typeface="Times New Roman" pitchFamily="-65" charset="0"/>
                <a:ea typeface="ＭＳ Ｐゴシック" pitchFamily="-65" charset="-128"/>
                <a:cs typeface="ＭＳ Ｐゴシック" pitchFamily="-65" charset="-128"/>
              </a:rPr>
              <a:t>This</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order</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parameters</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takes</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one</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for</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tethraedral</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arrangment</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smaller</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than</a:t>
            </a:r>
            <a:r>
              <a:rPr lang="it-IT" baseline="0" dirty="0" smtClean="0">
                <a:latin typeface="Times New Roman" pitchFamily="-65" charset="0"/>
                <a:ea typeface="ＭＳ Ｐゴシック" pitchFamily="-65" charset="-128"/>
                <a:cs typeface="ＭＳ Ｐゴシック" pitchFamily="-65" charset="-128"/>
              </a:rPr>
              <a:t> </a:t>
            </a:r>
            <a:r>
              <a:rPr lang="it-IT" baseline="0" dirty="0" err="1" smtClean="0">
                <a:latin typeface="Times New Roman" pitchFamily="-65" charset="0"/>
                <a:ea typeface="ＭＳ Ｐゴシック" pitchFamily="-65" charset="-128"/>
                <a:cs typeface="ＭＳ Ｐゴシック" pitchFamily="-65" charset="-128"/>
              </a:rPr>
              <a:t>one</a:t>
            </a:r>
            <a:r>
              <a:rPr lang="it-IT" baseline="0" dirty="0" smtClean="0">
                <a:latin typeface="Times New Roman" pitchFamily="-65" charset="0"/>
                <a:ea typeface="ＭＳ Ｐゴシック" pitchFamily="-65" charset="-128"/>
                <a:cs typeface="ＭＳ Ｐゴシック" pitchFamily="-65" charset="-128"/>
              </a:rPr>
              <a:t> in bulk water </a:t>
            </a:r>
            <a:endParaRPr lang="it-IT"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1"/>
          <p:cNvSpPr>
            <a:spLocks noGrp="1" noChangeArrowheads="1"/>
          </p:cNvSpPr>
          <p:nvPr>
            <p:ph type="dt" idx="10"/>
          </p:nvPr>
        </p:nvSpPr>
        <p:spPr>
          <a:ln/>
        </p:spPr>
        <p:txBody>
          <a:bodyPr/>
          <a:lstStyle>
            <a:lvl1pPr>
              <a:defRPr/>
            </a:lvl1pPr>
          </a:lstStyle>
          <a:p>
            <a:pPr>
              <a:defRPr/>
            </a:pPr>
            <a:r>
              <a:rPr lang="en-US"/>
              <a:t>5/19/09</a:t>
            </a:r>
          </a:p>
        </p:txBody>
      </p:sp>
      <p:sp>
        <p:nvSpPr>
          <p:cNvPr id="5" name="Rectangle 2"/>
          <p:cNvSpPr>
            <a:spLocks noGrp="1" noChangeArrowheads="1"/>
          </p:cNvSpPr>
          <p:nvPr>
            <p:ph type="ftr" idx="11"/>
          </p:nvPr>
        </p:nvSpPr>
        <p:spPr>
          <a:ln/>
        </p:spPr>
        <p:txBody>
          <a:bodyPr/>
          <a:lstStyle>
            <a:lvl1pPr>
              <a:defRPr/>
            </a:lvl1pPr>
          </a:lstStyle>
          <a:p>
            <a:pPr>
              <a:defRPr/>
            </a:pPr>
            <a:endParaRPr lang="en-US"/>
          </a:p>
        </p:txBody>
      </p:sp>
      <p:sp>
        <p:nvSpPr>
          <p:cNvPr id="6" name="Rectangle 3"/>
          <p:cNvSpPr>
            <a:spLocks noGrp="1" noChangeArrowheads="1"/>
          </p:cNvSpPr>
          <p:nvPr>
            <p:ph type="sldNum" idx="12"/>
          </p:nvPr>
        </p:nvSpPr>
        <p:spPr>
          <a:ln/>
        </p:spPr>
        <p:txBody>
          <a:bodyPr/>
          <a:lstStyle>
            <a:lvl1pPr>
              <a:defRPr/>
            </a:lvl1pPr>
          </a:lstStyle>
          <a:p>
            <a:pPr>
              <a:defRPr/>
            </a:pPr>
            <a:fld id="{CDBE57A8-3E1E-8447-BA55-942292ECD455}" type="slidenum">
              <a:rPr lang="en-US"/>
              <a:pPr>
                <a:defRPr/>
              </a:pPr>
              <a:t>‹#›</a:t>
            </a:fld>
            <a:fld id="{F01BB255-7237-CB42-BFBF-2DF3DB4FE0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
          <p:cNvSpPr>
            <a:spLocks noGrp="1" noChangeArrowheads="1"/>
          </p:cNvSpPr>
          <p:nvPr>
            <p:ph type="dt" idx="10"/>
          </p:nvPr>
        </p:nvSpPr>
        <p:spPr>
          <a:ln/>
        </p:spPr>
        <p:txBody>
          <a:bodyPr/>
          <a:lstStyle>
            <a:lvl1pPr>
              <a:defRPr/>
            </a:lvl1pPr>
          </a:lstStyle>
          <a:p>
            <a:pPr>
              <a:defRPr/>
            </a:pPr>
            <a:r>
              <a:rPr lang="en-US"/>
              <a:t>5/19/09</a:t>
            </a:r>
          </a:p>
        </p:txBody>
      </p:sp>
      <p:sp>
        <p:nvSpPr>
          <p:cNvPr id="5" name="Rectangle 2"/>
          <p:cNvSpPr>
            <a:spLocks noGrp="1" noChangeArrowheads="1"/>
          </p:cNvSpPr>
          <p:nvPr>
            <p:ph type="ftr" idx="11"/>
          </p:nvPr>
        </p:nvSpPr>
        <p:spPr>
          <a:ln/>
        </p:spPr>
        <p:txBody>
          <a:bodyPr/>
          <a:lstStyle>
            <a:lvl1pPr>
              <a:defRPr/>
            </a:lvl1pPr>
          </a:lstStyle>
          <a:p>
            <a:pPr>
              <a:defRPr/>
            </a:pPr>
            <a:endParaRPr lang="en-US"/>
          </a:p>
        </p:txBody>
      </p:sp>
      <p:sp>
        <p:nvSpPr>
          <p:cNvPr id="6" name="Rectangle 3"/>
          <p:cNvSpPr>
            <a:spLocks noGrp="1" noChangeArrowheads="1"/>
          </p:cNvSpPr>
          <p:nvPr>
            <p:ph type="sldNum" idx="12"/>
          </p:nvPr>
        </p:nvSpPr>
        <p:spPr>
          <a:ln/>
        </p:spPr>
        <p:txBody>
          <a:bodyPr/>
          <a:lstStyle>
            <a:lvl1pPr>
              <a:defRPr/>
            </a:lvl1pPr>
          </a:lstStyle>
          <a:p>
            <a:pPr>
              <a:defRPr/>
            </a:pPr>
            <a:fld id="{C2693162-2B63-5E4F-A4DD-BCBB614E3F13}" type="slidenum">
              <a:rPr lang="en-US"/>
              <a:pPr>
                <a:defRPr/>
              </a:pPr>
              <a:t>‹#›</a:t>
            </a:fld>
            <a:fld id="{135B78B6-9A09-E447-A36E-5AF6A61182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3050"/>
            <a:ext cx="2055813" cy="58562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3050"/>
            <a:ext cx="6019800" cy="58562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
          <p:cNvSpPr>
            <a:spLocks noGrp="1" noChangeArrowheads="1"/>
          </p:cNvSpPr>
          <p:nvPr>
            <p:ph type="dt" idx="10"/>
          </p:nvPr>
        </p:nvSpPr>
        <p:spPr>
          <a:ln/>
        </p:spPr>
        <p:txBody>
          <a:bodyPr/>
          <a:lstStyle>
            <a:lvl1pPr>
              <a:defRPr/>
            </a:lvl1pPr>
          </a:lstStyle>
          <a:p>
            <a:pPr>
              <a:defRPr/>
            </a:pPr>
            <a:r>
              <a:rPr lang="en-US"/>
              <a:t>5/19/09</a:t>
            </a:r>
          </a:p>
        </p:txBody>
      </p:sp>
      <p:sp>
        <p:nvSpPr>
          <p:cNvPr id="5" name="Rectangle 2"/>
          <p:cNvSpPr>
            <a:spLocks noGrp="1" noChangeArrowheads="1"/>
          </p:cNvSpPr>
          <p:nvPr>
            <p:ph type="ftr" idx="11"/>
          </p:nvPr>
        </p:nvSpPr>
        <p:spPr>
          <a:ln/>
        </p:spPr>
        <p:txBody>
          <a:bodyPr/>
          <a:lstStyle>
            <a:lvl1pPr>
              <a:defRPr/>
            </a:lvl1pPr>
          </a:lstStyle>
          <a:p>
            <a:pPr>
              <a:defRPr/>
            </a:pPr>
            <a:endParaRPr lang="en-US"/>
          </a:p>
        </p:txBody>
      </p:sp>
      <p:sp>
        <p:nvSpPr>
          <p:cNvPr id="6" name="Rectangle 3"/>
          <p:cNvSpPr>
            <a:spLocks noGrp="1" noChangeArrowheads="1"/>
          </p:cNvSpPr>
          <p:nvPr>
            <p:ph type="sldNum" idx="12"/>
          </p:nvPr>
        </p:nvSpPr>
        <p:spPr>
          <a:ln/>
        </p:spPr>
        <p:txBody>
          <a:bodyPr/>
          <a:lstStyle>
            <a:lvl1pPr>
              <a:defRPr/>
            </a:lvl1pPr>
          </a:lstStyle>
          <a:p>
            <a:pPr>
              <a:defRPr/>
            </a:pPr>
            <a:fld id="{9E632A2D-6134-B743-85C3-987DE72636DC}" type="slidenum">
              <a:rPr lang="en-US"/>
              <a:pPr>
                <a:defRPr/>
              </a:pPr>
              <a:t>‹#›</a:t>
            </a:fld>
            <a:fld id="{BC0D72CE-AD63-2C40-933F-89CD709A1F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
          <p:cNvSpPr>
            <a:spLocks noGrp="1" noChangeArrowheads="1"/>
          </p:cNvSpPr>
          <p:nvPr>
            <p:ph type="dt" idx="10"/>
          </p:nvPr>
        </p:nvSpPr>
        <p:spPr>
          <a:ln/>
        </p:spPr>
        <p:txBody>
          <a:bodyPr/>
          <a:lstStyle>
            <a:lvl1pPr>
              <a:defRPr/>
            </a:lvl1pPr>
          </a:lstStyle>
          <a:p>
            <a:pPr>
              <a:defRPr/>
            </a:pPr>
            <a:r>
              <a:rPr lang="en-US"/>
              <a:t>5/19/09</a:t>
            </a:r>
          </a:p>
        </p:txBody>
      </p:sp>
      <p:sp>
        <p:nvSpPr>
          <p:cNvPr id="5" name="Rectangle 2"/>
          <p:cNvSpPr>
            <a:spLocks noGrp="1" noChangeArrowheads="1"/>
          </p:cNvSpPr>
          <p:nvPr>
            <p:ph type="ftr" idx="11"/>
          </p:nvPr>
        </p:nvSpPr>
        <p:spPr>
          <a:ln/>
        </p:spPr>
        <p:txBody>
          <a:bodyPr/>
          <a:lstStyle>
            <a:lvl1pPr>
              <a:defRPr/>
            </a:lvl1pPr>
          </a:lstStyle>
          <a:p>
            <a:pPr>
              <a:defRPr/>
            </a:pPr>
            <a:endParaRPr lang="en-US"/>
          </a:p>
        </p:txBody>
      </p:sp>
      <p:sp>
        <p:nvSpPr>
          <p:cNvPr id="6" name="Rectangle 3"/>
          <p:cNvSpPr>
            <a:spLocks noGrp="1" noChangeArrowheads="1"/>
          </p:cNvSpPr>
          <p:nvPr>
            <p:ph type="sldNum" idx="12"/>
          </p:nvPr>
        </p:nvSpPr>
        <p:spPr>
          <a:ln/>
        </p:spPr>
        <p:txBody>
          <a:bodyPr/>
          <a:lstStyle>
            <a:lvl1pPr>
              <a:defRPr/>
            </a:lvl1pPr>
          </a:lstStyle>
          <a:p>
            <a:pPr>
              <a:defRPr/>
            </a:pPr>
            <a:fld id="{AB5A27D3-EFB1-3641-8450-FDB9D755C446}" type="slidenum">
              <a:rPr lang="en-US"/>
              <a:pPr>
                <a:defRPr/>
              </a:pPr>
              <a:t>‹#›</a:t>
            </a:fld>
            <a:fld id="{939E218C-0C04-C144-89DE-75936D2231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
          <p:cNvSpPr>
            <a:spLocks noGrp="1" noChangeArrowheads="1"/>
          </p:cNvSpPr>
          <p:nvPr>
            <p:ph type="dt" idx="10"/>
          </p:nvPr>
        </p:nvSpPr>
        <p:spPr>
          <a:ln/>
        </p:spPr>
        <p:txBody>
          <a:bodyPr/>
          <a:lstStyle>
            <a:lvl1pPr>
              <a:defRPr/>
            </a:lvl1pPr>
          </a:lstStyle>
          <a:p>
            <a:pPr>
              <a:defRPr/>
            </a:pPr>
            <a:r>
              <a:rPr lang="en-US"/>
              <a:t>5/19/09</a:t>
            </a:r>
          </a:p>
        </p:txBody>
      </p:sp>
      <p:sp>
        <p:nvSpPr>
          <p:cNvPr id="5" name="Rectangle 2"/>
          <p:cNvSpPr>
            <a:spLocks noGrp="1" noChangeArrowheads="1"/>
          </p:cNvSpPr>
          <p:nvPr>
            <p:ph type="ftr" idx="11"/>
          </p:nvPr>
        </p:nvSpPr>
        <p:spPr>
          <a:ln/>
        </p:spPr>
        <p:txBody>
          <a:bodyPr/>
          <a:lstStyle>
            <a:lvl1pPr>
              <a:defRPr/>
            </a:lvl1pPr>
          </a:lstStyle>
          <a:p>
            <a:pPr>
              <a:defRPr/>
            </a:pPr>
            <a:endParaRPr lang="en-US"/>
          </a:p>
        </p:txBody>
      </p:sp>
      <p:sp>
        <p:nvSpPr>
          <p:cNvPr id="6" name="Rectangle 3"/>
          <p:cNvSpPr>
            <a:spLocks noGrp="1" noChangeArrowheads="1"/>
          </p:cNvSpPr>
          <p:nvPr>
            <p:ph type="sldNum" idx="12"/>
          </p:nvPr>
        </p:nvSpPr>
        <p:spPr>
          <a:ln/>
        </p:spPr>
        <p:txBody>
          <a:bodyPr/>
          <a:lstStyle>
            <a:lvl1pPr>
              <a:defRPr/>
            </a:lvl1pPr>
          </a:lstStyle>
          <a:p>
            <a:pPr>
              <a:defRPr/>
            </a:pPr>
            <a:fld id="{95669077-D7A4-AD43-AC09-41901BBB3B78}" type="slidenum">
              <a:rPr lang="en-US"/>
              <a:pPr>
                <a:defRPr/>
              </a:pPr>
              <a:t>‹#›</a:t>
            </a:fld>
            <a:fld id="{262486A6-AA12-A347-A2DB-73166535FA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
          <p:cNvSpPr>
            <a:spLocks noGrp="1" noChangeArrowheads="1"/>
          </p:cNvSpPr>
          <p:nvPr>
            <p:ph type="dt" idx="10"/>
          </p:nvPr>
        </p:nvSpPr>
        <p:spPr>
          <a:ln/>
        </p:spPr>
        <p:txBody>
          <a:bodyPr/>
          <a:lstStyle>
            <a:lvl1pPr>
              <a:defRPr/>
            </a:lvl1pPr>
          </a:lstStyle>
          <a:p>
            <a:pPr>
              <a:defRPr/>
            </a:pPr>
            <a:r>
              <a:rPr lang="en-US"/>
              <a:t>5/19/09</a:t>
            </a:r>
          </a:p>
        </p:txBody>
      </p:sp>
      <p:sp>
        <p:nvSpPr>
          <p:cNvPr id="6" name="Rectangle 2"/>
          <p:cNvSpPr>
            <a:spLocks noGrp="1" noChangeArrowheads="1"/>
          </p:cNvSpPr>
          <p:nvPr>
            <p:ph type="ftr" idx="11"/>
          </p:nvPr>
        </p:nvSpPr>
        <p:spPr>
          <a:ln/>
        </p:spPr>
        <p:txBody>
          <a:bodyPr/>
          <a:lstStyle>
            <a:lvl1pPr>
              <a:defRPr/>
            </a:lvl1pPr>
          </a:lstStyle>
          <a:p>
            <a:pPr>
              <a:defRPr/>
            </a:pPr>
            <a:endParaRPr lang="en-US"/>
          </a:p>
        </p:txBody>
      </p:sp>
      <p:sp>
        <p:nvSpPr>
          <p:cNvPr id="7" name="Rectangle 3"/>
          <p:cNvSpPr>
            <a:spLocks noGrp="1" noChangeArrowheads="1"/>
          </p:cNvSpPr>
          <p:nvPr>
            <p:ph type="sldNum" idx="12"/>
          </p:nvPr>
        </p:nvSpPr>
        <p:spPr>
          <a:ln/>
        </p:spPr>
        <p:txBody>
          <a:bodyPr/>
          <a:lstStyle>
            <a:lvl1pPr>
              <a:defRPr/>
            </a:lvl1pPr>
          </a:lstStyle>
          <a:p>
            <a:pPr>
              <a:defRPr/>
            </a:pPr>
            <a:fld id="{CFBA480C-B5FF-5543-B41F-70AB26722543}" type="slidenum">
              <a:rPr lang="en-US"/>
              <a:pPr>
                <a:defRPr/>
              </a:pPr>
              <a:t>‹#›</a:t>
            </a:fld>
            <a:fld id="{6C63DD0A-2BD4-8644-A6A3-17A538A39B2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
          <p:cNvSpPr>
            <a:spLocks noGrp="1" noChangeArrowheads="1"/>
          </p:cNvSpPr>
          <p:nvPr>
            <p:ph type="dt" idx="10"/>
          </p:nvPr>
        </p:nvSpPr>
        <p:spPr>
          <a:ln/>
        </p:spPr>
        <p:txBody>
          <a:bodyPr/>
          <a:lstStyle>
            <a:lvl1pPr>
              <a:defRPr/>
            </a:lvl1pPr>
          </a:lstStyle>
          <a:p>
            <a:pPr>
              <a:defRPr/>
            </a:pPr>
            <a:r>
              <a:rPr lang="en-US"/>
              <a:t>5/19/09</a:t>
            </a:r>
          </a:p>
        </p:txBody>
      </p:sp>
      <p:sp>
        <p:nvSpPr>
          <p:cNvPr id="8" name="Rectangle 2"/>
          <p:cNvSpPr>
            <a:spLocks noGrp="1" noChangeArrowheads="1"/>
          </p:cNvSpPr>
          <p:nvPr>
            <p:ph type="ftr" idx="11"/>
          </p:nvPr>
        </p:nvSpPr>
        <p:spPr>
          <a:ln/>
        </p:spPr>
        <p:txBody>
          <a:bodyPr/>
          <a:lstStyle>
            <a:lvl1pPr>
              <a:defRPr/>
            </a:lvl1pPr>
          </a:lstStyle>
          <a:p>
            <a:pPr>
              <a:defRPr/>
            </a:pPr>
            <a:endParaRPr lang="en-US"/>
          </a:p>
        </p:txBody>
      </p:sp>
      <p:sp>
        <p:nvSpPr>
          <p:cNvPr id="9" name="Rectangle 3"/>
          <p:cNvSpPr>
            <a:spLocks noGrp="1" noChangeArrowheads="1"/>
          </p:cNvSpPr>
          <p:nvPr>
            <p:ph type="sldNum" idx="12"/>
          </p:nvPr>
        </p:nvSpPr>
        <p:spPr>
          <a:ln/>
        </p:spPr>
        <p:txBody>
          <a:bodyPr/>
          <a:lstStyle>
            <a:lvl1pPr>
              <a:defRPr/>
            </a:lvl1pPr>
          </a:lstStyle>
          <a:p>
            <a:pPr>
              <a:defRPr/>
            </a:pPr>
            <a:fld id="{DDFA0A31-C085-BA48-8399-61CD56CD7045}" type="slidenum">
              <a:rPr lang="en-US"/>
              <a:pPr>
                <a:defRPr/>
              </a:pPr>
              <a:t>‹#›</a:t>
            </a:fld>
            <a:fld id="{82A58CB6-03A4-084A-A153-A5C6AAC0A72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
          <p:cNvSpPr>
            <a:spLocks noGrp="1" noChangeArrowheads="1"/>
          </p:cNvSpPr>
          <p:nvPr>
            <p:ph type="dt" idx="10"/>
          </p:nvPr>
        </p:nvSpPr>
        <p:spPr>
          <a:ln/>
        </p:spPr>
        <p:txBody>
          <a:bodyPr/>
          <a:lstStyle>
            <a:lvl1pPr>
              <a:defRPr/>
            </a:lvl1pPr>
          </a:lstStyle>
          <a:p>
            <a:pPr>
              <a:defRPr/>
            </a:pPr>
            <a:r>
              <a:rPr lang="en-US"/>
              <a:t>5/19/09</a:t>
            </a:r>
          </a:p>
        </p:txBody>
      </p:sp>
      <p:sp>
        <p:nvSpPr>
          <p:cNvPr id="4" name="Rectangle 2"/>
          <p:cNvSpPr>
            <a:spLocks noGrp="1" noChangeArrowheads="1"/>
          </p:cNvSpPr>
          <p:nvPr>
            <p:ph type="ftr" idx="11"/>
          </p:nvPr>
        </p:nvSpPr>
        <p:spPr>
          <a:ln/>
        </p:spPr>
        <p:txBody>
          <a:bodyPr/>
          <a:lstStyle>
            <a:lvl1pPr>
              <a:defRPr/>
            </a:lvl1pPr>
          </a:lstStyle>
          <a:p>
            <a:pPr>
              <a:defRPr/>
            </a:pPr>
            <a:endParaRPr lang="en-US"/>
          </a:p>
        </p:txBody>
      </p:sp>
      <p:sp>
        <p:nvSpPr>
          <p:cNvPr id="5" name="Rectangle 3"/>
          <p:cNvSpPr>
            <a:spLocks noGrp="1" noChangeArrowheads="1"/>
          </p:cNvSpPr>
          <p:nvPr>
            <p:ph type="sldNum" idx="12"/>
          </p:nvPr>
        </p:nvSpPr>
        <p:spPr>
          <a:ln/>
        </p:spPr>
        <p:txBody>
          <a:bodyPr/>
          <a:lstStyle>
            <a:lvl1pPr>
              <a:defRPr/>
            </a:lvl1pPr>
          </a:lstStyle>
          <a:p>
            <a:pPr>
              <a:defRPr/>
            </a:pPr>
            <a:fld id="{44C58122-FCA8-DB47-A56F-6DD1C6135D4E}" type="slidenum">
              <a:rPr lang="en-US"/>
              <a:pPr>
                <a:defRPr/>
              </a:pPr>
              <a:t>‹#›</a:t>
            </a:fld>
            <a:fld id="{368BB076-59C0-104D-BE0E-7A627C7375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r>
              <a:rPr lang="en-US"/>
              <a:t>5/19/09</a:t>
            </a:r>
          </a:p>
        </p:txBody>
      </p:sp>
      <p:sp>
        <p:nvSpPr>
          <p:cNvPr id="3" name="Rectangle 2"/>
          <p:cNvSpPr>
            <a:spLocks noGrp="1" noChangeArrowheads="1"/>
          </p:cNvSpPr>
          <p:nvPr>
            <p:ph type="ftr" idx="11"/>
          </p:nvPr>
        </p:nvSpPr>
        <p:spPr>
          <a:ln/>
        </p:spPr>
        <p:txBody>
          <a:bodyPr/>
          <a:lstStyle>
            <a:lvl1pPr>
              <a:defRPr/>
            </a:lvl1pPr>
          </a:lstStyle>
          <a:p>
            <a:pPr>
              <a:defRPr/>
            </a:pPr>
            <a:endParaRPr lang="en-US"/>
          </a:p>
        </p:txBody>
      </p:sp>
      <p:sp>
        <p:nvSpPr>
          <p:cNvPr id="4" name="Rectangle 3"/>
          <p:cNvSpPr>
            <a:spLocks noGrp="1" noChangeArrowheads="1"/>
          </p:cNvSpPr>
          <p:nvPr>
            <p:ph type="sldNum" idx="12"/>
          </p:nvPr>
        </p:nvSpPr>
        <p:spPr>
          <a:ln/>
        </p:spPr>
        <p:txBody>
          <a:bodyPr/>
          <a:lstStyle>
            <a:lvl1pPr>
              <a:defRPr/>
            </a:lvl1pPr>
          </a:lstStyle>
          <a:p>
            <a:pPr>
              <a:defRPr/>
            </a:pPr>
            <a:fld id="{87718254-FA8B-1041-8212-253DA8FE3597}" type="slidenum">
              <a:rPr lang="en-US"/>
              <a:pPr>
                <a:defRPr/>
              </a:pPr>
              <a:t>‹#›</a:t>
            </a:fld>
            <a:fld id="{7F44C431-6270-2D47-A691-8C6AA306FF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
          <p:cNvSpPr>
            <a:spLocks noGrp="1" noChangeArrowheads="1"/>
          </p:cNvSpPr>
          <p:nvPr>
            <p:ph type="dt" idx="10"/>
          </p:nvPr>
        </p:nvSpPr>
        <p:spPr>
          <a:ln/>
        </p:spPr>
        <p:txBody>
          <a:bodyPr/>
          <a:lstStyle>
            <a:lvl1pPr>
              <a:defRPr/>
            </a:lvl1pPr>
          </a:lstStyle>
          <a:p>
            <a:pPr>
              <a:defRPr/>
            </a:pPr>
            <a:r>
              <a:rPr lang="en-US"/>
              <a:t>5/19/09</a:t>
            </a:r>
          </a:p>
        </p:txBody>
      </p:sp>
      <p:sp>
        <p:nvSpPr>
          <p:cNvPr id="6" name="Rectangle 2"/>
          <p:cNvSpPr>
            <a:spLocks noGrp="1" noChangeArrowheads="1"/>
          </p:cNvSpPr>
          <p:nvPr>
            <p:ph type="ftr" idx="11"/>
          </p:nvPr>
        </p:nvSpPr>
        <p:spPr>
          <a:ln/>
        </p:spPr>
        <p:txBody>
          <a:bodyPr/>
          <a:lstStyle>
            <a:lvl1pPr>
              <a:defRPr/>
            </a:lvl1pPr>
          </a:lstStyle>
          <a:p>
            <a:pPr>
              <a:defRPr/>
            </a:pPr>
            <a:endParaRPr lang="en-US"/>
          </a:p>
        </p:txBody>
      </p:sp>
      <p:sp>
        <p:nvSpPr>
          <p:cNvPr id="7" name="Rectangle 3"/>
          <p:cNvSpPr>
            <a:spLocks noGrp="1" noChangeArrowheads="1"/>
          </p:cNvSpPr>
          <p:nvPr>
            <p:ph type="sldNum" idx="12"/>
          </p:nvPr>
        </p:nvSpPr>
        <p:spPr>
          <a:ln/>
        </p:spPr>
        <p:txBody>
          <a:bodyPr/>
          <a:lstStyle>
            <a:lvl1pPr>
              <a:defRPr/>
            </a:lvl1pPr>
          </a:lstStyle>
          <a:p>
            <a:pPr>
              <a:defRPr/>
            </a:pPr>
            <a:fld id="{46E25BBE-D495-3A4D-8E55-FB9AC229175E}" type="slidenum">
              <a:rPr lang="en-US"/>
              <a:pPr>
                <a:defRPr/>
              </a:pPr>
              <a:t>‹#›</a:t>
            </a:fld>
            <a:fld id="{7A73A592-663F-024E-ADA8-260D3DE1B6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
          <p:cNvSpPr>
            <a:spLocks noGrp="1" noChangeArrowheads="1"/>
          </p:cNvSpPr>
          <p:nvPr>
            <p:ph type="dt" idx="10"/>
          </p:nvPr>
        </p:nvSpPr>
        <p:spPr>
          <a:ln/>
        </p:spPr>
        <p:txBody>
          <a:bodyPr/>
          <a:lstStyle>
            <a:lvl1pPr>
              <a:defRPr/>
            </a:lvl1pPr>
          </a:lstStyle>
          <a:p>
            <a:pPr>
              <a:defRPr/>
            </a:pPr>
            <a:r>
              <a:rPr lang="en-US"/>
              <a:t>5/19/09</a:t>
            </a:r>
          </a:p>
        </p:txBody>
      </p:sp>
      <p:sp>
        <p:nvSpPr>
          <p:cNvPr id="6" name="Rectangle 2"/>
          <p:cNvSpPr>
            <a:spLocks noGrp="1" noChangeArrowheads="1"/>
          </p:cNvSpPr>
          <p:nvPr>
            <p:ph type="ftr" idx="11"/>
          </p:nvPr>
        </p:nvSpPr>
        <p:spPr>
          <a:ln/>
        </p:spPr>
        <p:txBody>
          <a:bodyPr/>
          <a:lstStyle>
            <a:lvl1pPr>
              <a:defRPr/>
            </a:lvl1pPr>
          </a:lstStyle>
          <a:p>
            <a:pPr>
              <a:defRPr/>
            </a:pPr>
            <a:endParaRPr lang="en-US"/>
          </a:p>
        </p:txBody>
      </p:sp>
      <p:sp>
        <p:nvSpPr>
          <p:cNvPr id="7" name="Rectangle 3"/>
          <p:cNvSpPr>
            <a:spLocks noGrp="1" noChangeArrowheads="1"/>
          </p:cNvSpPr>
          <p:nvPr>
            <p:ph type="sldNum" idx="12"/>
          </p:nvPr>
        </p:nvSpPr>
        <p:spPr>
          <a:ln/>
        </p:spPr>
        <p:txBody>
          <a:bodyPr/>
          <a:lstStyle>
            <a:lvl1pPr>
              <a:defRPr/>
            </a:lvl1pPr>
          </a:lstStyle>
          <a:p>
            <a:pPr>
              <a:defRPr/>
            </a:pPr>
            <a:fld id="{F69CF7EC-D496-0442-85FC-AB4BFFA33C3D}" type="slidenum">
              <a:rPr lang="en-US"/>
              <a:pPr>
                <a:defRPr/>
              </a:pPr>
              <a:t>‹#›</a:t>
            </a:fld>
            <a:fld id="{F41F640B-365D-BA4D-B234-5A1F3BD62C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dt"/>
          </p:nvPr>
        </p:nvSpPr>
        <p:spPr bwMode="auto">
          <a:xfrm>
            <a:off x="457200" y="6356350"/>
            <a:ext cx="2132013" cy="363538"/>
          </a:xfrm>
          <a:prstGeom prst="rect">
            <a:avLst/>
          </a:prstGeom>
          <a:noFill/>
          <a:ln w="9525">
            <a:solidFill>
              <a:srgbClr val="000000"/>
            </a:solidFill>
            <a:round/>
            <a:headEnd/>
            <a:tailEnd/>
          </a:ln>
          <a:effectLst/>
        </p:spPr>
        <p:txBody>
          <a:bodyPr vert="horz" wrap="square" lIns="90000" tIns="45000" rIns="90000" bIns="45000" numCol="1" anchor="t" anchorCtr="0" compatLnSpc="1">
            <a:prstTxWarp prst="textNoShape">
              <a:avLst/>
            </a:prstTxWarp>
          </a:bodyPr>
          <a:lstStyle>
            <a:lvl1pPr hangingPunct="1">
              <a:lnSpc>
                <a:spcPct val="93000"/>
              </a:lnSpc>
              <a:buClr>
                <a:srgbClr val="000000"/>
              </a:buClr>
              <a:buSzPct val="100000"/>
              <a:buFont typeface="Times New Roman" pitchFamily="-65" charset="0"/>
              <a:buNone/>
              <a:defRPr sz="1800">
                <a:solidFill>
                  <a:srgbClr val="000000"/>
                </a:solidFill>
                <a:latin typeface="Calibri" pitchFamily="-65" charset="0"/>
                <a:ea typeface="Arial" pitchFamily="-65" charset="0"/>
                <a:cs typeface="Arial" pitchFamily="-65" charset="0"/>
              </a:defRPr>
            </a:lvl1pPr>
          </a:lstStyle>
          <a:p>
            <a:pPr>
              <a:defRPr/>
            </a:pPr>
            <a:r>
              <a:rPr lang="en-US"/>
              <a:t>5/19/09</a:t>
            </a:r>
          </a:p>
        </p:txBody>
      </p:sp>
      <p:sp>
        <p:nvSpPr>
          <p:cNvPr id="1026" name="Rectangle 2"/>
          <p:cNvSpPr>
            <a:spLocks noGrp="1" noChangeArrowheads="1"/>
          </p:cNvSpPr>
          <p:nvPr>
            <p:ph type="ftr"/>
          </p:nvPr>
        </p:nvSpPr>
        <p:spPr bwMode="auto">
          <a:xfrm>
            <a:off x="3124200" y="6356350"/>
            <a:ext cx="2894013" cy="363538"/>
          </a:xfrm>
          <a:prstGeom prst="rect">
            <a:avLst/>
          </a:prstGeom>
          <a:noFill/>
          <a:ln w="9525">
            <a:solidFill>
              <a:srgbClr val="000000"/>
            </a:solidFill>
            <a:round/>
            <a:headEnd/>
            <a:tailEnd/>
          </a:ln>
          <a:effectLst/>
        </p:spPr>
        <p:txBody>
          <a:bodyPr vert="horz" wrap="square" lIns="90000" tIns="45000" rIns="90000" bIns="45000" numCol="1" anchor="t" anchorCtr="0" compatLnSpc="1">
            <a:prstTxWarp prst="textNoShape">
              <a:avLst/>
            </a:prstTxWarp>
          </a:bodyPr>
          <a:lstStyle>
            <a:lvl1pPr hangingPunct="1">
              <a:lnSpc>
                <a:spcPct val="93000"/>
              </a:lnSpc>
              <a:buClr>
                <a:srgbClr val="000000"/>
              </a:buClr>
              <a:buSzPct val="100000"/>
              <a:buFont typeface="Times New Roman" pitchFamily="-65" charset="0"/>
              <a:buNone/>
              <a:defRPr sz="1800">
                <a:solidFill>
                  <a:srgbClr val="000000"/>
                </a:solidFill>
                <a:latin typeface="Times New Roman" pitchFamily="-65" charset="0"/>
                <a:ea typeface="Arial" pitchFamily="-65" charset="0"/>
                <a:cs typeface="Arial" pitchFamily="-65" charset="0"/>
              </a:defRPr>
            </a:lvl1pPr>
          </a:lstStyle>
          <a:p>
            <a:pPr>
              <a:defRPr/>
            </a:pPr>
            <a:endParaRPr lang="en-US"/>
          </a:p>
        </p:txBody>
      </p:sp>
      <p:sp>
        <p:nvSpPr>
          <p:cNvPr id="1027" name="Rectangle 3"/>
          <p:cNvSpPr>
            <a:spLocks noGrp="1" noChangeArrowheads="1"/>
          </p:cNvSpPr>
          <p:nvPr>
            <p:ph type="sldNum"/>
          </p:nvPr>
        </p:nvSpPr>
        <p:spPr bwMode="auto">
          <a:xfrm>
            <a:off x="6553200" y="6356350"/>
            <a:ext cx="2132013" cy="363538"/>
          </a:xfrm>
          <a:prstGeom prst="rect">
            <a:avLst/>
          </a:prstGeom>
          <a:noFill/>
          <a:ln w="9525">
            <a:solidFill>
              <a:srgbClr val="000000"/>
            </a:solidFill>
            <a:round/>
            <a:headEnd/>
            <a:tailEnd/>
          </a:ln>
          <a:effectLst/>
        </p:spPr>
        <p:txBody>
          <a:bodyPr vert="horz" wrap="square" lIns="90000" tIns="45000" rIns="90000" bIns="45000" numCol="1" anchor="t" anchorCtr="0" compatLnSpc="1">
            <a:prstTxWarp prst="textNoShape">
              <a:avLst/>
            </a:prstTxWarp>
          </a:bodyPr>
          <a:lstStyle>
            <a:lvl1pPr hangingPunct="1">
              <a:lnSpc>
                <a:spcPct val="93000"/>
              </a:lnSpc>
              <a:buClr>
                <a:srgbClr val="000000"/>
              </a:buClr>
              <a:buSzPct val="100000"/>
              <a:buFont typeface="Times New Roman" pitchFamily="-65" charset="0"/>
              <a:buNone/>
              <a:defRPr sz="1800">
                <a:solidFill>
                  <a:srgbClr val="000000"/>
                </a:solidFill>
                <a:latin typeface="Calibri" pitchFamily="-65" charset="0"/>
                <a:ea typeface="Arial" pitchFamily="-65" charset="0"/>
                <a:cs typeface="Arial" pitchFamily="-65" charset="0"/>
              </a:defRPr>
            </a:lvl1pPr>
          </a:lstStyle>
          <a:p>
            <a:pPr>
              <a:defRPr/>
            </a:pPr>
            <a:fld id="{AD265307-13EF-5644-8A6F-152B6B18B2EF}" type="slidenum">
              <a:rPr lang="en-US"/>
              <a:pPr>
                <a:defRPr/>
              </a:pPr>
              <a:t>‹#›</a:t>
            </a:fld>
            <a:fld id="{03F3072F-694E-8946-8203-550E09A38CF0}" type="slidenum">
              <a:rPr lang="en-US"/>
              <a:pPr>
                <a:defRPr/>
              </a:pPr>
              <a:t>‹#›</a:t>
            </a:fld>
            <a:endParaRPr lang="en-US"/>
          </a:p>
        </p:txBody>
      </p:sp>
      <p:sp>
        <p:nvSpPr>
          <p:cNvPr id="1029" name="Rectangle 4"/>
          <p:cNvSpPr>
            <a:spLocks noGrp="1" noChangeArrowheads="1"/>
          </p:cNvSpPr>
          <p:nvPr>
            <p:ph type="title"/>
          </p:nvPr>
        </p:nvSpPr>
        <p:spPr bwMode="auto">
          <a:xfrm>
            <a:off x="457200" y="273050"/>
            <a:ext cx="8228013" cy="11430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30" name="Rectangle 5"/>
          <p:cNvSpPr>
            <a:spLocks noGrp="1" noChangeArrowheads="1"/>
          </p:cNvSpPr>
          <p:nvPr>
            <p:ph type="body" idx="1"/>
          </p:nvPr>
        </p:nvSpPr>
        <p:spPr bwMode="auto">
          <a:xfrm>
            <a:off x="457200" y="1604963"/>
            <a:ext cx="8228013" cy="4524375"/>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457200" rtl="0" eaLnBrk="0" fontAlgn="base" hangingPunct="0">
        <a:lnSpc>
          <a:spcPct val="93000"/>
        </a:lnSpc>
        <a:spcBef>
          <a:spcPct val="0"/>
        </a:spcBef>
        <a:spcAft>
          <a:spcPct val="0"/>
        </a:spcAft>
        <a:buClr>
          <a:srgbClr val="000000"/>
        </a:buClr>
        <a:buSzPct val="100000"/>
        <a:buFont typeface="Times New Roman" pitchFamily="-65" charset="0"/>
        <a:defRPr sz="4400">
          <a:solidFill>
            <a:srgbClr val="000000"/>
          </a:solidFill>
          <a:latin typeface="+mj-lt"/>
          <a:ea typeface="Arial" pitchFamily="-65" charset="0"/>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65" charset="0"/>
        <a:defRPr sz="4400">
          <a:solidFill>
            <a:srgbClr val="000000"/>
          </a:solidFill>
          <a:latin typeface="Calibri" charset="0"/>
          <a:ea typeface="Arial" pitchFamily="-65" charset="0"/>
          <a:cs typeface="Arial"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65" charset="0"/>
        <a:defRPr sz="4400">
          <a:solidFill>
            <a:srgbClr val="000000"/>
          </a:solidFill>
          <a:latin typeface="Calibri" charset="0"/>
          <a:ea typeface="Arial" pitchFamily="-65" charset="0"/>
          <a:cs typeface="Arial"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65" charset="0"/>
        <a:defRPr sz="4400">
          <a:solidFill>
            <a:srgbClr val="000000"/>
          </a:solidFill>
          <a:latin typeface="Calibri" charset="0"/>
          <a:ea typeface="Arial" pitchFamily="-65" charset="0"/>
          <a:cs typeface="Arial"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65" charset="0"/>
        <a:defRPr sz="4400">
          <a:solidFill>
            <a:srgbClr val="000000"/>
          </a:solidFill>
          <a:latin typeface="Calibri" charset="0"/>
          <a:ea typeface="Arial" pitchFamily="-65" charset="0"/>
          <a:cs typeface="Arial" charset="0"/>
        </a:defRPr>
      </a:lvl5pPr>
      <a:lvl6pPr marL="2514600" indent="-228600" algn="l" defTabSz="457200"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6pPr>
      <a:lvl7pPr marL="2971800" indent="-228600" algn="l" defTabSz="457200"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7pPr>
      <a:lvl8pPr marL="3429000" indent="-228600" algn="l" defTabSz="457200"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8pPr>
      <a:lvl9pPr marL="3886200" indent="-228600" algn="l" defTabSz="457200"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65" charset="0"/>
        <a:buChar char="•"/>
        <a:defRPr sz="3200">
          <a:solidFill>
            <a:srgbClr val="000000"/>
          </a:solidFill>
          <a:latin typeface="+mn-lt"/>
          <a:ea typeface="Arial" pitchFamily="-65" charset="0"/>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65" charset="0"/>
        <a:buChar char="–"/>
        <a:defRPr sz="2400">
          <a:solidFill>
            <a:srgbClr val="000000"/>
          </a:solidFill>
          <a:latin typeface="+mn-lt"/>
          <a:ea typeface="Arial" pitchFamily="-65" charset="0"/>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65" charset="0"/>
        <a:buChar char="•"/>
        <a:defRPr sz="2000">
          <a:solidFill>
            <a:srgbClr val="000000"/>
          </a:solidFill>
          <a:latin typeface="+mn-lt"/>
          <a:ea typeface="Arial" pitchFamily="-65" charset="0"/>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65" charset="0"/>
        <a:buChar char="–"/>
        <a:defRPr sz="2000">
          <a:solidFill>
            <a:srgbClr val="000000"/>
          </a:solidFill>
          <a:latin typeface="+mn-lt"/>
          <a:ea typeface="Arial" pitchFamily="-65" charset="0"/>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65" charset="0"/>
        <a:buChar char="»"/>
        <a:defRPr sz="2000">
          <a:solidFill>
            <a:srgbClr val="000000"/>
          </a:solidFill>
          <a:latin typeface="+mn-lt"/>
          <a:ea typeface="Arial" pitchFamily="-65" charset="0"/>
          <a:cs typeface="+mn-cs"/>
        </a:defRPr>
      </a:lvl5pPr>
      <a:lvl6pPr marL="25146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eg"/><Relationship Id="rId5" Type="http://schemas.openxmlformats.org/officeDocument/2006/relationships/image" Target="../media/image18.jpeg"/></Relationships>
</file>

<file path=ppt/slides/_rels/slide11.xml.rels><?xml version="1.0" encoding="UTF-8" standalone="yes"?>
<Relationships xmlns="http://schemas.openxmlformats.org/package/2006/relationships"><Relationship Id="rId4" Type="http://schemas.openxmlformats.org/officeDocument/2006/relationships/oleObject" Target="../embeddings/Microsoft_Equation8.bin"/><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4" Type="http://schemas.openxmlformats.org/officeDocument/2006/relationships/oleObject" Target="Macintosh%20HD:Users:igladich:Documents:My_Papers:2011:Steven:Version2:Version3:Version4:Version6:Version12:draft_v13_2011-07-08.doc!OLE_LINK5" TargetMode="External"/><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notesSlide" Target="../notesSlides/notesSlide12.xml"/><Relationship Id="rId5" Type="http://schemas.openxmlformats.org/officeDocument/2006/relationships/image" Target="../media/image21.jpeg"/></Relationships>
</file>

<file path=ppt/slides/_rels/slide13.xml.rels><?xml version="1.0" encoding="UTF-8" standalone="yes"?>
<Relationships xmlns="http://schemas.openxmlformats.org/package/2006/relationships"><Relationship Id="rId4" Type="http://schemas.openxmlformats.org/officeDocument/2006/relationships/oleObject" Target="!OLE_LINK5" TargetMode="External"/><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notesSlide" Target="../notesSlides/notesSlide13.xml"/><Relationship Id="rId5" Type="http://schemas.openxmlformats.org/officeDocument/2006/relationships/image" Target="../media/image22.jpeg"/></Relationships>
</file>

<file path=ppt/slides/_rels/slide14.xml.rels><?xml version="1.0" encoding="UTF-8" standalone="yes"?>
<Relationships xmlns="http://schemas.openxmlformats.org/package/2006/relationships"><Relationship Id="rId4" Type="http://schemas.openxmlformats.org/officeDocument/2006/relationships/oleObject" Target="!OLE_LINK3" TargetMode="External"/><Relationship Id="rId1" Type="http://schemas.openxmlformats.org/officeDocument/2006/relationships/vmlDrawing" Target="../drawings/vmlDrawing10.vml"/><Relationship Id="rId2" Type="http://schemas.openxmlformats.org/officeDocument/2006/relationships/slideLayout" Target="../slideLayouts/slideLayout7.xml"/><Relationship Id="rId3" Type="http://schemas.openxmlformats.org/officeDocument/2006/relationships/notesSlide" Target="../notesSlides/notesSlide14.xml"/><Relationship Id="rId5" Type="http://schemas.openxmlformats.org/officeDocument/2006/relationships/image" Target="../media/image24.jpeg"/></Relationships>
</file>

<file path=ppt/slides/_rels/slide15.xml.rels><?xml version="1.0" encoding="UTF-8" standalone="yes"?>
<Relationships xmlns="http://schemas.openxmlformats.org/package/2006/relationships"><Relationship Id="rId4" Type="http://schemas.openxmlformats.org/officeDocument/2006/relationships/oleObject" Target="!OLE_LINK3" TargetMode="External"/><Relationship Id="rId1" Type="http://schemas.openxmlformats.org/officeDocument/2006/relationships/vmlDrawing" Target="../drawings/vmlDrawing11.vml"/><Relationship Id="rId2" Type="http://schemas.openxmlformats.org/officeDocument/2006/relationships/slideLayout" Target="../slideLayouts/slideLayout7.xml"/><Relationship Id="rId3" Type="http://schemas.openxmlformats.org/officeDocument/2006/relationships/notesSlide" Target="../notesSlides/notesSlide15.xml"/><Relationship Id="rId5"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oleObject" Target="!OLE_LINK2" TargetMode="External"/><Relationship Id="rId1" Type="http://schemas.openxmlformats.org/officeDocument/2006/relationships/vmlDrawing" Target="../drawings/vmlDrawing12.vml"/><Relationship Id="rId2" Type="http://schemas.openxmlformats.org/officeDocument/2006/relationships/slideLayout" Target="../slideLayouts/slideLayout7.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6" Type="http://schemas.openxmlformats.org/officeDocument/2006/relationships/image" Target="../media/image24.jpe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7.jpeg"/><Relationship Id="rId5"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4" Type="http://schemas.openxmlformats.org/officeDocument/2006/relationships/oleObject" Target="../embeddings/Microsoft_Equation1.bin"/><Relationship Id="rId5" Type="http://schemas.openxmlformats.org/officeDocument/2006/relationships/image" Target="../media/image4.jpeg"/><Relationship Id="rId7" Type="http://schemas.openxmlformats.org/officeDocument/2006/relationships/image" Target="../media/image6.jpe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2.xml"/><Relationship Id="rId6"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oleObject" Target="../embeddings/Microsoft_Equation2.bin"/><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3.xml"/><Relationship Id="rId5"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oleObject" Target="../embeddings/Microsoft_Equation3.bin"/><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4.xml"/><Relationship Id="rId5" Type="http://schemas.openxmlformats.org/officeDocument/2006/relationships/image" Target="../media/image8.tiff"/></Relationships>
</file>

<file path=ppt/slides/_rels/slide5.xml.rels><?xml version="1.0" encoding="UTF-8" standalone="yes"?>
<Relationships xmlns="http://schemas.openxmlformats.org/package/2006/relationships"><Relationship Id="rId4" Type="http://schemas.openxmlformats.org/officeDocument/2006/relationships/oleObject" Target="../embeddings/Microsoft_Equation4.bin"/><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notesSlide" Target="../notesSlides/notesSlide5.xml"/><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oleObject" Target="../embeddings/Microsoft_Equation5.bin"/><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image" Target="../media/image15.png"/><Relationship Id="rId5" Type="http://schemas.openxmlformats.org/officeDocument/2006/relationships/oleObject" Target="../embeddings/Microsoft_Equation6.bin"/><Relationship Id="rId7" Type="http://schemas.openxmlformats.org/officeDocument/2006/relationships/oleObject" Target="../embeddings/Microsoft_Equation7.bin"/><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notesSlide" Target="../notesSlides/notesSlide9.xml"/><Relationship Id="rId6"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512763" y="76200"/>
            <a:ext cx="8089900" cy="931862"/>
          </a:xfrm>
          <a:prstGeom prst="rect">
            <a:avLst/>
          </a:prstGeom>
          <a:noFill/>
          <a:ln w="9360">
            <a:noFill/>
            <a:miter lim="800000"/>
            <a:headEnd/>
            <a:tailEnd/>
          </a:ln>
        </p:spPr>
        <p:txBody>
          <a:bodyPr lIns="90000" tIns="77760" rIns="90000" bIns="45000">
            <a:prstTxWarp prst="textNoShape">
              <a:avLst/>
            </a:prstTxWarp>
          </a:bodyPr>
          <a:lstStyle/>
          <a:p>
            <a:pPr algn="ctr" hangingPunct="1">
              <a:lnSpc>
                <a:spcPct val="87000"/>
              </a:lnSpc>
              <a:tabLst>
                <a:tab pos="0" algn="l"/>
                <a:tab pos="828675" algn="l"/>
                <a:tab pos="1658938" algn="l"/>
                <a:tab pos="2487613" algn="l"/>
                <a:tab pos="3317875" algn="l"/>
                <a:tab pos="4146550" algn="l"/>
                <a:tab pos="4976813" algn="l"/>
                <a:tab pos="5805488" algn="l"/>
                <a:tab pos="6635750" algn="l"/>
                <a:tab pos="7466013" algn="l"/>
                <a:tab pos="8294688" algn="l"/>
                <a:tab pos="9123363" algn="l"/>
              </a:tabLst>
            </a:pPr>
            <a:r>
              <a:rPr lang="en-US" sz="2000" b="1" dirty="0" err="1" smtClean="0">
                <a:solidFill>
                  <a:srgbClr val="000000"/>
                </a:solidFill>
              </a:rPr>
              <a:t>243</a:t>
            </a:r>
            <a:r>
              <a:rPr lang="en-US" sz="2000" b="1" baseline="30000" dirty="0" err="1" smtClean="0">
                <a:solidFill>
                  <a:srgbClr val="000000"/>
                </a:solidFill>
              </a:rPr>
              <a:t>nd</a:t>
            </a:r>
            <a:r>
              <a:rPr lang="en-US" sz="2000" b="1" dirty="0" smtClean="0">
                <a:solidFill>
                  <a:srgbClr val="000000"/>
                </a:solidFill>
              </a:rPr>
              <a:t> ACS National Meeting</a:t>
            </a:r>
          </a:p>
          <a:p>
            <a:pPr algn="ctr" hangingPunct="1">
              <a:lnSpc>
                <a:spcPct val="87000"/>
              </a:lnSpc>
              <a:tabLst>
                <a:tab pos="0" algn="l"/>
                <a:tab pos="828675" algn="l"/>
                <a:tab pos="1658938" algn="l"/>
                <a:tab pos="2487613" algn="l"/>
                <a:tab pos="3317875" algn="l"/>
                <a:tab pos="4146550" algn="l"/>
                <a:tab pos="4976813" algn="l"/>
                <a:tab pos="5805488" algn="l"/>
                <a:tab pos="6635750" algn="l"/>
                <a:tab pos="7466013" algn="l"/>
                <a:tab pos="8294688" algn="l"/>
                <a:tab pos="9123363" algn="l"/>
              </a:tabLst>
            </a:pPr>
            <a:r>
              <a:rPr lang="en-US" sz="2000" b="1" dirty="0" smtClean="0">
                <a:solidFill>
                  <a:srgbClr val="000000"/>
                </a:solidFill>
              </a:rPr>
              <a:t>Division of Geochemistry </a:t>
            </a:r>
          </a:p>
          <a:p>
            <a:pPr algn="ctr" hangingPunct="1">
              <a:lnSpc>
                <a:spcPct val="87000"/>
              </a:lnSpc>
              <a:tabLst>
                <a:tab pos="0" algn="l"/>
                <a:tab pos="828675" algn="l"/>
                <a:tab pos="1658938" algn="l"/>
                <a:tab pos="2487613" algn="l"/>
                <a:tab pos="3317875" algn="l"/>
                <a:tab pos="4146550" algn="l"/>
                <a:tab pos="4976813" algn="l"/>
                <a:tab pos="5805488" algn="l"/>
                <a:tab pos="6635750" algn="l"/>
                <a:tab pos="7466013" algn="l"/>
                <a:tab pos="8294688" algn="l"/>
                <a:tab pos="9123363" algn="l"/>
              </a:tabLst>
            </a:pPr>
            <a:r>
              <a:rPr lang="en-US" sz="2000" b="1" dirty="0" smtClean="0">
                <a:solidFill>
                  <a:srgbClr val="000000"/>
                </a:solidFill>
              </a:rPr>
              <a:t>San Diego, CA, USA, 25-29 March 2012</a:t>
            </a:r>
            <a:endParaRPr lang="en-US" sz="2000" b="1" dirty="0">
              <a:solidFill>
                <a:srgbClr val="000000"/>
              </a:solidFill>
            </a:endParaRPr>
          </a:p>
        </p:txBody>
      </p:sp>
      <p:grpSp>
        <p:nvGrpSpPr>
          <p:cNvPr id="2" name="Group 2"/>
          <p:cNvGrpSpPr>
            <a:grpSpLocks/>
          </p:cNvGrpSpPr>
          <p:nvPr/>
        </p:nvGrpSpPr>
        <p:grpSpPr bwMode="auto">
          <a:xfrm>
            <a:off x="512763" y="1066800"/>
            <a:ext cx="8326437" cy="1676400"/>
            <a:chOff x="323" y="2097"/>
            <a:chExt cx="5085" cy="873"/>
          </a:xfrm>
        </p:grpSpPr>
        <p:sp>
          <p:nvSpPr>
            <p:cNvPr id="26633" name="AutoShape 3"/>
            <p:cNvSpPr>
              <a:spLocks noChangeArrowheads="1"/>
            </p:cNvSpPr>
            <p:nvPr/>
          </p:nvSpPr>
          <p:spPr bwMode="auto">
            <a:xfrm>
              <a:off x="323" y="2097"/>
              <a:ext cx="5086" cy="874"/>
            </a:xfrm>
            <a:prstGeom prst="roundRect">
              <a:avLst>
                <a:gd name="adj" fmla="val 16667"/>
              </a:avLst>
            </a:prstGeom>
            <a:noFill/>
            <a:ln w="9360">
              <a:solidFill>
                <a:srgbClr val="000000"/>
              </a:solidFill>
              <a:round/>
              <a:headEnd/>
              <a:tailEnd/>
            </a:ln>
          </p:spPr>
          <p:txBody>
            <a:bodyPr wrap="none" anchor="ctr">
              <a:prstTxWarp prst="textNoShape">
                <a:avLst/>
              </a:prstTxWarp>
            </a:bodyPr>
            <a:lstStyle/>
            <a:p>
              <a:endParaRPr lang="it-IT"/>
            </a:p>
          </p:txBody>
        </p:sp>
        <p:sp>
          <p:nvSpPr>
            <p:cNvPr id="26634" name="Rectangle 4"/>
            <p:cNvSpPr>
              <a:spLocks noChangeArrowheads="1"/>
            </p:cNvSpPr>
            <p:nvPr/>
          </p:nvSpPr>
          <p:spPr bwMode="auto">
            <a:xfrm>
              <a:off x="323" y="2097"/>
              <a:ext cx="5086" cy="642"/>
            </a:xfrm>
            <a:prstGeom prst="rect">
              <a:avLst/>
            </a:prstGeom>
            <a:noFill/>
            <a:ln w="9360">
              <a:noFill/>
              <a:miter lim="800000"/>
              <a:headEnd/>
              <a:tailEnd/>
            </a:ln>
          </p:spPr>
          <p:txBody>
            <a:bodyPr lIns="90000" tIns="45000" rIns="90000" bIns="45000">
              <a:prstTxWarp prst="textNoShape">
                <a:avLst/>
              </a:prstTxWarp>
            </a:bodyPr>
            <a:lstStyle/>
            <a:p>
              <a:pPr algn="ctr">
                <a:lnSpc>
                  <a:spcPts val="3975"/>
                </a:lnSpc>
                <a:tabLst>
                  <a:tab pos="0" algn="l"/>
                  <a:tab pos="828675" algn="l"/>
                  <a:tab pos="1658938" algn="l"/>
                  <a:tab pos="2487613" algn="l"/>
                  <a:tab pos="3317875" algn="l"/>
                  <a:tab pos="4146550" algn="l"/>
                  <a:tab pos="4976813" algn="l"/>
                  <a:tab pos="5805488" algn="l"/>
                  <a:tab pos="6635750" algn="l"/>
                  <a:tab pos="7466013" algn="l"/>
                  <a:tab pos="8294688" algn="l"/>
                  <a:tab pos="9123363" algn="l"/>
                </a:tabLst>
              </a:pPr>
              <a:endParaRPr lang="en-US" sz="2400">
                <a:solidFill>
                  <a:srgbClr val="000000"/>
                </a:solidFill>
                <a:latin typeface="Times New Roman" pitchFamily="-65" charset="0"/>
              </a:endParaRPr>
            </a:p>
            <a:p>
              <a:pPr algn="ctr">
                <a:lnSpc>
                  <a:spcPct val="86000"/>
                </a:lnSpc>
                <a:tabLst>
                  <a:tab pos="0" algn="l"/>
                  <a:tab pos="828675" algn="l"/>
                  <a:tab pos="1658938" algn="l"/>
                  <a:tab pos="2487613" algn="l"/>
                  <a:tab pos="3317875" algn="l"/>
                  <a:tab pos="4146550" algn="l"/>
                  <a:tab pos="4976813" algn="l"/>
                  <a:tab pos="5805488" algn="l"/>
                  <a:tab pos="6635750" algn="l"/>
                  <a:tab pos="7466013" algn="l"/>
                  <a:tab pos="8294688" algn="l"/>
                  <a:tab pos="9123363" algn="l"/>
                </a:tabLst>
              </a:pPr>
              <a:endParaRPr lang="en-US" sz="2400">
                <a:solidFill>
                  <a:srgbClr val="000000"/>
                </a:solidFill>
                <a:latin typeface="Times New Roman" pitchFamily="-65" charset="0"/>
              </a:endParaRPr>
            </a:p>
          </p:txBody>
        </p:sp>
      </p:grpSp>
      <p:sp>
        <p:nvSpPr>
          <p:cNvPr id="26628" name="Rectangle 5"/>
          <p:cNvSpPr>
            <a:spLocks noChangeArrowheads="1"/>
          </p:cNvSpPr>
          <p:nvPr/>
        </p:nvSpPr>
        <p:spPr bwMode="auto">
          <a:xfrm>
            <a:off x="304800" y="5943600"/>
            <a:ext cx="8686800" cy="376237"/>
          </a:xfrm>
          <a:prstGeom prst="rect">
            <a:avLst/>
          </a:prstGeom>
          <a:noFill/>
          <a:ln w="9360">
            <a:noFill/>
            <a:miter lim="800000"/>
            <a:headEnd/>
            <a:tailEnd/>
          </a:ln>
        </p:spPr>
        <p:txBody>
          <a:bodyPr lIns="90000" tIns="77760" rIns="90000" bIns="45000">
            <a:prstTxWarp prst="textNoShape">
              <a:avLst/>
            </a:prstTxWarp>
          </a:bodyPr>
          <a:lstStyle/>
          <a:p>
            <a:pPr algn="ctr" hangingPunct="1">
              <a:lnSpc>
                <a:spcPct val="87000"/>
              </a:lnSpc>
              <a:tabLst>
                <a:tab pos="0" algn="l"/>
                <a:tab pos="828675" algn="l"/>
                <a:tab pos="1658938" algn="l"/>
                <a:tab pos="2487613" algn="l"/>
                <a:tab pos="3317875" algn="l"/>
                <a:tab pos="4146550" algn="l"/>
                <a:tab pos="4976813" algn="l"/>
                <a:tab pos="5805488" algn="l"/>
                <a:tab pos="6635750" algn="l"/>
                <a:tab pos="7466013" algn="l"/>
                <a:tab pos="8294688" algn="l"/>
                <a:tab pos="9123363" algn="l"/>
              </a:tabLst>
            </a:pPr>
            <a:r>
              <a:rPr lang="en-US" sz="2000" dirty="0">
                <a:solidFill>
                  <a:srgbClr val="000000"/>
                </a:solidFill>
              </a:rPr>
              <a:t> Ivan Gladich</a:t>
            </a:r>
            <a:r>
              <a:rPr lang="en-US" sz="2000" dirty="0" smtClean="0">
                <a:solidFill>
                  <a:srgbClr val="000000"/>
                </a:solidFill>
              </a:rPr>
              <a:t>, </a:t>
            </a:r>
            <a:r>
              <a:rPr lang="en-US" sz="2000" dirty="0" smtClean="0"/>
              <a:t>William </a:t>
            </a:r>
            <a:r>
              <a:rPr lang="en-US" sz="2000" dirty="0" err="1" smtClean="0"/>
              <a:t>Pfalzgraff</a:t>
            </a:r>
            <a:r>
              <a:rPr lang="en-US" sz="2000" dirty="0" smtClean="0">
                <a:solidFill>
                  <a:srgbClr val="000000"/>
                </a:solidFill>
              </a:rPr>
              <a:t>, </a:t>
            </a:r>
            <a:r>
              <a:rPr lang="en-US" sz="2000" dirty="0" err="1" smtClean="0"/>
              <a:t>Ondrej</a:t>
            </a:r>
            <a:r>
              <a:rPr lang="en-US" sz="2000" dirty="0" smtClean="0"/>
              <a:t> </a:t>
            </a:r>
            <a:r>
              <a:rPr lang="en-US" sz="2000" dirty="0" err="1" smtClean="0"/>
              <a:t>Marsalek</a:t>
            </a:r>
            <a:r>
              <a:rPr lang="en-US" sz="2000" dirty="0" smtClean="0"/>
              <a:t>, </a:t>
            </a:r>
            <a:r>
              <a:rPr lang="en-US" sz="2000" dirty="0" err="1" smtClean="0"/>
              <a:t>Pavel</a:t>
            </a:r>
            <a:r>
              <a:rPr lang="en-US" sz="2000" dirty="0" smtClean="0"/>
              <a:t> </a:t>
            </a:r>
            <a:r>
              <a:rPr lang="en-US" sz="2000" dirty="0" err="1" smtClean="0"/>
              <a:t>Jungwirth</a:t>
            </a:r>
            <a:r>
              <a:rPr lang="en-US" sz="2000" dirty="0" smtClean="0"/>
              <a:t>,</a:t>
            </a:r>
          </a:p>
          <a:p>
            <a:pPr algn="ctr" hangingPunct="1">
              <a:lnSpc>
                <a:spcPct val="87000"/>
              </a:lnSpc>
              <a:tabLst>
                <a:tab pos="0" algn="l"/>
                <a:tab pos="828675" algn="l"/>
                <a:tab pos="1658938" algn="l"/>
                <a:tab pos="2487613" algn="l"/>
                <a:tab pos="3317875" algn="l"/>
                <a:tab pos="4146550" algn="l"/>
                <a:tab pos="4976813" algn="l"/>
                <a:tab pos="5805488" algn="l"/>
                <a:tab pos="6635750" algn="l"/>
                <a:tab pos="7466013" algn="l"/>
                <a:tab pos="8294688" algn="l"/>
                <a:tab pos="9123363" algn="l"/>
              </a:tabLst>
            </a:pPr>
            <a:r>
              <a:rPr lang="en-US" sz="2000" dirty="0" smtClean="0">
                <a:solidFill>
                  <a:srgbClr val="000000"/>
                </a:solidFill>
              </a:rPr>
              <a:t> Martina </a:t>
            </a:r>
            <a:r>
              <a:rPr lang="en-US" sz="2000" dirty="0" err="1" smtClean="0">
                <a:solidFill>
                  <a:srgbClr val="000000"/>
                </a:solidFill>
              </a:rPr>
              <a:t>Roeselova</a:t>
            </a:r>
            <a:r>
              <a:rPr lang="en-US" sz="2000" dirty="0" smtClean="0">
                <a:solidFill>
                  <a:srgbClr val="000000"/>
                </a:solidFill>
              </a:rPr>
              <a:t>, </a:t>
            </a:r>
            <a:r>
              <a:rPr lang="en-US" sz="2000" dirty="0" smtClean="0"/>
              <a:t>Steven </a:t>
            </a:r>
            <a:r>
              <a:rPr lang="en-US" sz="2000" dirty="0" err="1" smtClean="0"/>
              <a:t>Neshyba</a:t>
            </a:r>
            <a:r>
              <a:rPr lang="en-US" sz="2000" dirty="0" smtClean="0">
                <a:solidFill>
                  <a:srgbClr val="000000"/>
                </a:solidFill>
              </a:rPr>
              <a:t> </a:t>
            </a:r>
            <a:endParaRPr lang="en-US" sz="2000" dirty="0">
              <a:solidFill>
                <a:srgbClr val="000000"/>
              </a:solidFill>
            </a:endParaRPr>
          </a:p>
        </p:txBody>
      </p:sp>
      <p:sp>
        <p:nvSpPr>
          <p:cNvPr id="26629" name="Rectangle 6"/>
          <p:cNvSpPr>
            <a:spLocks noChangeArrowheads="1"/>
          </p:cNvSpPr>
          <p:nvPr/>
        </p:nvSpPr>
        <p:spPr bwMode="auto">
          <a:xfrm>
            <a:off x="427038" y="1066800"/>
            <a:ext cx="8240712" cy="982662"/>
          </a:xfrm>
          <a:prstGeom prst="rect">
            <a:avLst/>
          </a:prstGeom>
          <a:noFill/>
          <a:ln w="9360">
            <a:noFill/>
            <a:miter lim="800000"/>
            <a:headEnd/>
            <a:tailEnd/>
          </a:ln>
        </p:spPr>
        <p:txBody>
          <a:bodyPr lIns="90000" tIns="45000" rIns="90000" bIns="45000">
            <a:prstTxWarp prst="textNoShape">
              <a:avLst/>
            </a:prstTxWarp>
          </a:bodyPr>
          <a:lstStyle/>
          <a:p>
            <a:pPr algn="ctr" hangingPunct="1">
              <a:lnSpc>
                <a:spcPts val="4025"/>
              </a:lnSpc>
              <a:tabLst>
                <a:tab pos="0" algn="l"/>
                <a:tab pos="828675" algn="l"/>
                <a:tab pos="1658938" algn="l"/>
                <a:tab pos="2487613" algn="l"/>
                <a:tab pos="3317875" algn="l"/>
                <a:tab pos="4146550" algn="l"/>
                <a:tab pos="4976813" algn="l"/>
                <a:tab pos="5805488" algn="l"/>
                <a:tab pos="6635750" algn="l"/>
                <a:tab pos="7466013" algn="l"/>
                <a:tab pos="8294688" algn="l"/>
                <a:tab pos="9123363" algn="l"/>
              </a:tabLst>
            </a:pPr>
            <a:r>
              <a:rPr lang="en-US" sz="3200" b="1" dirty="0" smtClean="0"/>
              <a:t>Arrhenius Analysis of Anisotropic Surface Self-Diffusion on the Prismatic Facet of Ice</a:t>
            </a:r>
            <a:r>
              <a:rPr lang="en-US" sz="2900" b="1" dirty="0" smtClean="0">
                <a:solidFill>
                  <a:srgbClr val="000000"/>
                </a:solidFill>
              </a:rPr>
              <a:t>.</a:t>
            </a:r>
            <a:endParaRPr lang="en-US" sz="2900" b="1" dirty="0">
              <a:solidFill>
                <a:srgbClr val="000000"/>
              </a:solidFill>
            </a:endParaRPr>
          </a:p>
        </p:txBody>
      </p:sp>
      <p:pic>
        <p:nvPicPr>
          <p:cNvPr id="11" name="Picture 10" descr="horizontalnip.gif"/>
          <p:cNvPicPr>
            <a:picLocks noChangeAspect="1"/>
          </p:cNvPicPr>
          <p:nvPr/>
        </p:nvPicPr>
        <p:blipFill>
          <a:blip r:embed="rId3"/>
          <a:stretch>
            <a:fillRect/>
          </a:stretch>
        </p:blipFill>
        <p:spPr>
          <a:xfrm>
            <a:off x="762000" y="3886200"/>
            <a:ext cx="3581400" cy="1193800"/>
          </a:xfrm>
          <a:prstGeom prst="rect">
            <a:avLst/>
          </a:prstGeom>
        </p:spPr>
      </p:pic>
      <p:sp>
        <p:nvSpPr>
          <p:cNvPr id="12" name="Rectangle 5"/>
          <p:cNvSpPr>
            <a:spLocks noChangeArrowheads="1"/>
          </p:cNvSpPr>
          <p:nvPr/>
        </p:nvSpPr>
        <p:spPr bwMode="auto">
          <a:xfrm>
            <a:off x="-609600" y="3124200"/>
            <a:ext cx="6324600" cy="376237"/>
          </a:xfrm>
          <a:prstGeom prst="rect">
            <a:avLst/>
          </a:prstGeom>
          <a:noFill/>
          <a:ln w="9360">
            <a:noFill/>
            <a:miter lim="800000"/>
            <a:headEnd/>
            <a:tailEnd/>
          </a:ln>
        </p:spPr>
        <p:txBody>
          <a:bodyPr lIns="90000" tIns="77760" rIns="90000" bIns="45000">
            <a:prstTxWarp prst="textNoShape">
              <a:avLst/>
            </a:prstTxWarp>
          </a:bodyPr>
          <a:lstStyle/>
          <a:p>
            <a:pPr algn="ctr" hangingPunct="1">
              <a:lnSpc>
                <a:spcPct val="87000"/>
              </a:lnSpc>
              <a:tabLst>
                <a:tab pos="0" algn="l"/>
                <a:tab pos="828675" algn="l"/>
                <a:tab pos="1658938" algn="l"/>
                <a:tab pos="2487613" algn="l"/>
                <a:tab pos="3317875" algn="l"/>
                <a:tab pos="4146550" algn="l"/>
                <a:tab pos="4976813" algn="l"/>
                <a:tab pos="5805488" algn="l"/>
                <a:tab pos="6635750" algn="l"/>
                <a:tab pos="7466013" algn="l"/>
                <a:tab pos="8294688" algn="l"/>
                <a:tab pos="9123363" algn="l"/>
              </a:tabLst>
            </a:pPr>
            <a:r>
              <a:rPr lang="en-US" sz="2000" dirty="0">
                <a:solidFill>
                  <a:srgbClr val="000000"/>
                </a:solidFill>
              </a:rPr>
              <a:t> </a:t>
            </a:r>
            <a:r>
              <a:rPr lang="en-US" sz="1800" dirty="0" smtClean="0">
                <a:solidFill>
                  <a:srgbClr val="000000"/>
                </a:solidFill>
              </a:rPr>
              <a:t>Institute of Organic Chemistry and Biochemistry,</a:t>
            </a:r>
          </a:p>
          <a:p>
            <a:pPr algn="ctr" hangingPunct="1">
              <a:lnSpc>
                <a:spcPct val="87000"/>
              </a:lnSpc>
              <a:tabLst>
                <a:tab pos="0" algn="l"/>
                <a:tab pos="828675" algn="l"/>
                <a:tab pos="1658938" algn="l"/>
                <a:tab pos="2487613" algn="l"/>
                <a:tab pos="3317875" algn="l"/>
                <a:tab pos="4146550" algn="l"/>
                <a:tab pos="4976813" algn="l"/>
                <a:tab pos="5805488" algn="l"/>
                <a:tab pos="6635750" algn="l"/>
                <a:tab pos="7466013" algn="l"/>
                <a:tab pos="8294688" algn="l"/>
                <a:tab pos="9123363" algn="l"/>
              </a:tabLst>
            </a:pPr>
            <a:r>
              <a:rPr lang="en-US" sz="1800" dirty="0" smtClean="0">
                <a:solidFill>
                  <a:srgbClr val="000000"/>
                </a:solidFill>
              </a:rPr>
              <a:t> Academy of Science of Czech Republic.</a:t>
            </a:r>
            <a:endParaRPr lang="en-US" sz="1800" dirty="0">
              <a:solidFill>
                <a:srgbClr val="000000"/>
              </a:solidFill>
            </a:endParaRPr>
          </a:p>
        </p:txBody>
      </p:sp>
      <p:pic>
        <p:nvPicPr>
          <p:cNvPr id="10" name="Picture 99" descr="images-1.jpeg"/>
          <p:cNvPicPr>
            <a:picLocks noChangeAspect="1"/>
          </p:cNvPicPr>
          <p:nvPr/>
        </p:nvPicPr>
        <p:blipFill>
          <a:blip r:embed="rId4"/>
          <a:srcRect/>
          <a:stretch>
            <a:fillRect/>
          </a:stretch>
        </p:blipFill>
        <p:spPr bwMode="auto">
          <a:xfrm>
            <a:off x="6400800" y="3733800"/>
            <a:ext cx="2425283" cy="1685925"/>
          </a:xfrm>
          <a:prstGeom prst="rect">
            <a:avLst/>
          </a:prstGeom>
          <a:noFill/>
          <a:ln w="9525">
            <a:noFill/>
            <a:miter lim="800000"/>
            <a:headEnd/>
            <a:tailEnd/>
          </a:ln>
        </p:spPr>
      </p:pic>
      <p:sp>
        <p:nvSpPr>
          <p:cNvPr id="13" name="Rectangle 5"/>
          <p:cNvSpPr>
            <a:spLocks noChangeArrowheads="1"/>
          </p:cNvSpPr>
          <p:nvPr/>
        </p:nvSpPr>
        <p:spPr bwMode="auto">
          <a:xfrm>
            <a:off x="4267200" y="3124200"/>
            <a:ext cx="6324600" cy="376237"/>
          </a:xfrm>
          <a:prstGeom prst="rect">
            <a:avLst/>
          </a:prstGeom>
          <a:noFill/>
          <a:ln w="9360">
            <a:noFill/>
            <a:miter lim="800000"/>
            <a:headEnd/>
            <a:tailEnd/>
          </a:ln>
        </p:spPr>
        <p:txBody>
          <a:bodyPr lIns="90000" tIns="77760" rIns="90000" bIns="45000">
            <a:prstTxWarp prst="textNoShape">
              <a:avLst/>
            </a:prstTxWarp>
          </a:bodyPr>
          <a:lstStyle/>
          <a:p>
            <a:pPr algn="ctr" hangingPunct="1">
              <a:lnSpc>
                <a:spcPct val="87000"/>
              </a:lnSpc>
              <a:tabLst>
                <a:tab pos="0" algn="l"/>
                <a:tab pos="828675" algn="l"/>
                <a:tab pos="1658938" algn="l"/>
                <a:tab pos="2487613" algn="l"/>
                <a:tab pos="3317875" algn="l"/>
                <a:tab pos="4146550" algn="l"/>
                <a:tab pos="4976813" algn="l"/>
                <a:tab pos="5805488" algn="l"/>
                <a:tab pos="6635750" algn="l"/>
                <a:tab pos="7466013" algn="l"/>
                <a:tab pos="8294688" algn="l"/>
                <a:tab pos="9123363" algn="l"/>
              </a:tabLst>
            </a:pPr>
            <a:r>
              <a:rPr lang="en-US" sz="1800" dirty="0" smtClean="0">
                <a:solidFill>
                  <a:srgbClr val="000000"/>
                </a:solidFill>
              </a:rPr>
              <a:t> University of Puget Sound,</a:t>
            </a:r>
          </a:p>
          <a:p>
            <a:pPr algn="ctr" hangingPunct="1">
              <a:lnSpc>
                <a:spcPct val="87000"/>
              </a:lnSpc>
              <a:tabLst>
                <a:tab pos="0" algn="l"/>
                <a:tab pos="828675" algn="l"/>
                <a:tab pos="1658938" algn="l"/>
                <a:tab pos="2487613" algn="l"/>
                <a:tab pos="3317875" algn="l"/>
                <a:tab pos="4146550" algn="l"/>
                <a:tab pos="4976813" algn="l"/>
                <a:tab pos="5805488" algn="l"/>
                <a:tab pos="6635750" algn="l"/>
                <a:tab pos="7466013" algn="l"/>
                <a:tab pos="8294688" algn="l"/>
                <a:tab pos="9123363" algn="l"/>
              </a:tabLst>
            </a:pPr>
            <a:r>
              <a:rPr lang="en-US" sz="1800" dirty="0" smtClean="0">
                <a:solidFill>
                  <a:srgbClr val="000000"/>
                </a:solidFill>
              </a:rPr>
              <a:t>WA, USA.</a:t>
            </a:r>
            <a:endParaRPr lang="en-US" sz="18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RESULTS</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16" name="Rectangle 12"/>
          <p:cNvSpPr>
            <a:spLocks noChangeArrowheads="1"/>
          </p:cNvSpPr>
          <p:nvPr/>
        </p:nvSpPr>
        <p:spPr bwMode="auto">
          <a:xfrm>
            <a:off x="381000" y="685800"/>
            <a:ext cx="3505200" cy="677863"/>
          </a:xfrm>
          <a:prstGeom prst="rect">
            <a:avLst/>
          </a:prstGeom>
          <a:noFill/>
          <a:ln w="9360">
            <a:noFill/>
            <a:round/>
            <a:headEnd/>
            <a:tailEnd/>
          </a:ln>
        </p:spPr>
        <p:txBody>
          <a:bodyPr lIns="90000" tIns="81036" rIns="90000" bIns="45000">
            <a:prstTxWarp prst="textNoShape">
              <a:avLst/>
            </a:prstTxWarp>
          </a:bodyPr>
          <a:lstStyle/>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latin typeface="Calibri" pitchFamily="-65" charset="0"/>
              </a:rPr>
              <a:t>With increasing temperature, </a:t>
            </a:r>
            <a:r>
              <a:rPr lang="en-US" sz="2200" dirty="0" smtClean="0">
                <a:solidFill>
                  <a:srgbClr val="000000"/>
                </a:solidFill>
                <a:latin typeface="Calibri" pitchFamily="-65" charset="0"/>
              </a:rPr>
              <a:t>water molecules from the inner bi-layers start to contribute to the formation of the ice-QLL.</a:t>
            </a:r>
            <a:endParaRPr lang="en-GB"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sp>
        <p:nvSpPr>
          <p:cNvPr id="21" name="Rectangle 12"/>
          <p:cNvSpPr>
            <a:spLocks noChangeArrowheads="1"/>
          </p:cNvSpPr>
          <p:nvPr/>
        </p:nvSpPr>
        <p:spPr bwMode="auto">
          <a:xfrm>
            <a:off x="304800" y="5867400"/>
            <a:ext cx="8382000" cy="762000"/>
          </a:xfrm>
          <a:prstGeom prst="rect">
            <a:avLst/>
          </a:prstGeom>
          <a:solidFill>
            <a:schemeClr val="accent2">
              <a:lumMod val="20000"/>
              <a:lumOff val="80000"/>
            </a:schemeClr>
          </a:solidFill>
          <a:ln w="38100">
            <a:solidFill>
              <a:srgbClr val="FF0000"/>
            </a:solidFill>
            <a:round/>
            <a:headEnd/>
            <a:tailEnd/>
          </a:ln>
        </p:spPr>
        <p:txBody>
          <a:bodyPr lIns="90000" tIns="81036" rIns="90000" bIns="45000">
            <a:prstTxWarp prst="textNoShape">
              <a:avLst/>
            </a:prstTxWarp>
          </a:bodyPr>
          <a:lstStyle/>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000" dirty="0" smtClean="0">
                <a:solidFill>
                  <a:srgbClr val="000000"/>
                </a:solidFill>
                <a:latin typeface="Calibri" pitchFamily="-65" charset="0"/>
              </a:rPr>
              <a:t>Upon increasing the temperature</a:t>
            </a:r>
            <a:r>
              <a:rPr lang="en-US" sz="2000" dirty="0" smtClean="0">
                <a:latin typeface="Calibri" pitchFamily="-65" charset="0"/>
              </a:rPr>
              <a:t>, more interfacial water molecules </a:t>
            </a:r>
            <a:r>
              <a:rPr lang="en-US" sz="2000" dirty="0" smtClean="0">
                <a:solidFill>
                  <a:srgbClr val="000000"/>
                </a:solidFill>
                <a:latin typeface="Calibri" pitchFamily="-65" charset="0"/>
              </a:rPr>
              <a:t>become mobile </a:t>
            </a:r>
            <a:r>
              <a:rPr lang="en-US" sz="2000" dirty="0" smtClean="0">
                <a:latin typeface="Calibri" pitchFamily="-65" charset="0"/>
              </a:rPr>
              <a:t>and contribute </a:t>
            </a:r>
            <a:r>
              <a:rPr lang="en-US" sz="2000" dirty="0" smtClean="0">
                <a:solidFill>
                  <a:srgbClr val="000000"/>
                </a:solidFill>
                <a:latin typeface="Calibri" pitchFamily="-65" charset="0"/>
              </a:rPr>
              <a:t>to the diffusion in the QLL.</a:t>
            </a:r>
            <a:endParaRPr lang="en-GB" sz="20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pic>
        <p:nvPicPr>
          <p:cNvPr id="9" name="Picture 8" descr="Slide1.jpg"/>
          <p:cNvPicPr>
            <a:picLocks noChangeAspect="1"/>
          </p:cNvPicPr>
          <p:nvPr/>
        </p:nvPicPr>
        <p:blipFill>
          <a:blip r:embed="rId3"/>
          <a:stretch>
            <a:fillRect/>
          </a:stretch>
        </p:blipFill>
        <p:spPr>
          <a:xfrm>
            <a:off x="152400" y="2438400"/>
            <a:ext cx="4495800" cy="3371850"/>
          </a:xfrm>
          <a:prstGeom prst="rect">
            <a:avLst/>
          </a:prstGeom>
        </p:spPr>
      </p:pic>
      <p:pic>
        <p:nvPicPr>
          <p:cNvPr id="10" name="Picture 9" descr="dens-tot-pres.jpg"/>
          <p:cNvPicPr>
            <a:picLocks noChangeAspect="1"/>
          </p:cNvPicPr>
          <p:nvPr/>
        </p:nvPicPr>
        <p:blipFill>
          <a:blip r:embed="rId4"/>
          <a:stretch>
            <a:fillRect/>
          </a:stretch>
        </p:blipFill>
        <p:spPr>
          <a:xfrm>
            <a:off x="4401671" y="2202873"/>
            <a:ext cx="4742329" cy="3664527"/>
          </a:xfrm>
          <a:prstGeom prst="rect">
            <a:avLst/>
          </a:prstGeom>
        </p:spPr>
      </p:pic>
      <p:pic>
        <p:nvPicPr>
          <p:cNvPr id="11" name="Picture 10" descr="nQLL.jpg"/>
          <p:cNvPicPr>
            <a:picLocks noChangeAspect="1"/>
          </p:cNvPicPr>
          <p:nvPr/>
        </p:nvPicPr>
        <p:blipFill>
          <a:blip r:embed="rId5"/>
          <a:stretch>
            <a:fillRect/>
          </a:stretch>
        </p:blipFill>
        <p:spPr>
          <a:xfrm>
            <a:off x="5257800" y="457200"/>
            <a:ext cx="2971800" cy="2296391"/>
          </a:xfrm>
          <a:prstGeom prst="rect">
            <a:avLst/>
          </a:prstGeom>
        </p:spPr>
      </p:pic>
      <p:sp>
        <p:nvSpPr>
          <p:cNvPr id="12"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RESULTS</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7"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sp>
        <p:nvSpPr>
          <p:cNvPr id="16" name="Rectangle 12"/>
          <p:cNvSpPr>
            <a:spLocks noChangeArrowheads="1"/>
          </p:cNvSpPr>
          <p:nvPr/>
        </p:nvSpPr>
        <p:spPr bwMode="auto">
          <a:xfrm>
            <a:off x="381000" y="685800"/>
            <a:ext cx="8305800" cy="677863"/>
          </a:xfrm>
          <a:prstGeom prst="rect">
            <a:avLst/>
          </a:prstGeom>
          <a:noFill/>
          <a:ln w="9360">
            <a:noFill/>
            <a:round/>
            <a:headEnd/>
            <a:tailEnd/>
          </a:ln>
        </p:spPr>
        <p:txBody>
          <a:bodyPr lIns="90000" tIns="81036" rIns="90000" bIns="45000">
            <a:prstTxWarp prst="textNoShape">
              <a:avLst/>
            </a:prstTxWarp>
          </a:bodyPr>
          <a:lstStyle/>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Diffusivity calculated from the slope of the one-dimensional mean square displacement as a function of time.</a:t>
            </a:r>
          </a:p>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Sublimating water molecules (N</a:t>
            </a:r>
            <a:r>
              <a:rPr lang="en-US" sz="2200" baseline="-25000" dirty="0" smtClean="0">
                <a:solidFill>
                  <a:srgbClr val="000000"/>
                </a:solidFill>
                <a:latin typeface="Calibri" pitchFamily="-65" charset="0"/>
              </a:rPr>
              <a:t>EV</a:t>
            </a:r>
            <a:r>
              <a:rPr lang="en-US" sz="2200" dirty="0" smtClean="0">
                <a:solidFill>
                  <a:srgbClr val="000000"/>
                </a:solidFill>
                <a:latin typeface="Calibri" pitchFamily="-65" charset="0"/>
              </a:rPr>
              <a:t>) were excluded from the calculation of MSD. </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sp>
        <p:nvSpPr>
          <p:cNvPr id="19" name="Rectangle 12"/>
          <p:cNvSpPr>
            <a:spLocks noChangeArrowheads="1"/>
          </p:cNvSpPr>
          <p:nvPr/>
        </p:nvSpPr>
        <p:spPr bwMode="auto">
          <a:xfrm>
            <a:off x="304800" y="2971800"/>
            <a:ext cx="3200400" cy="677863"/>
          </a:xfrm>
          <a:prstGeom prst="rect">
            <a:avLst/>
          </a:prstGeom>
          <a:noFill/>
          <a:ln w="9360">
            <a:noFill/>
            <a:round/>
            <a:headEnd/>
            <a:tailEnd/>
          </a:ln>
        </p:spPr>
        <p:txBody>
          <a:bodyPr lIns="90000" tIns="81036" rIns="90000" bIns="45000">
            <a:prstTxWarp prst="textNoShape">
              <a:avLst/>
            </a:prstTxWarp>
          </a:bodyPr>
          <a:lstStyle/>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The immobile water molecules in the ice crystal do not contribute to the diffusion coefficient: we scaled the diffusivity by the effective number of mobile water molecules </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graphicFrame>
        <p:nvGraphicFramePr>
          <p:cNvPr id="21" name="Object 20"/>
          <p:cNvGraphicFramePr>
            <a:graphicFrameLocks noChangeAspect="1"/>
          </p:cNvGraphicFramePr>
          <p:nvPr/>
        </p:nvGraphicFramePr>
        <p:xfrm>
          <a:off x="3733800" y="3124200"/>
          <a:ext cx="5257800" cy="2874264"/>
        </p:xfrm>
        <a:graphic>
          <a:graphicData uri="http://schemas.openxmlformats.org/presentationml/2006/ole">
            <p:oleObj spid="_x0000_s237571" name="Equation" r:id="rId4" imgW="1905000" imgH="1041400" progId="Equation.3">
              <p:embed/>
            </p:oleObj>
          </a:graphicData>
        </a:graphic>
      </p:graphicFrame>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graphicFrame>
        <p:nvGraphicFramePr>
          <p:cNvPr id="243716" name="Object 4"/>
          <p:cNvGraphicFramePr>
            <a:graphicFrameLocks noChangeAspect="1"/>
          </p:cNvGraphicFramePr>
          <p:nvPr/>
        </p:nvGraphicFramePr>
        <p:xfrm>
          <a:off x="-381000" y="76200"/>
          <a:ext cx="8488985" cy="6858000"/>
        </p:xfrm>
        <a:graphic>
          <a:graphicData uri="http://schemas.openxmlformats.org/presentationml/2006/ole">
            <p:oleObj spid="_x0000_s268290" name="Document" r:id="rId4" imgW="5486400" imgH="4432300" progId="Word.Document.12">
              <p:link updateAutomatic="1"/>
            </p:oleObj>
          </a:graphicData>
        </a:graphic>
      </p:graphicFrame>
      <p:sp>
        <p:nvSpPr>
          <p:cNvPr id="19"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RESULTS</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21" name="Rectangle 20"/>
          <p:cNvSpPr/>
          <p:nvPr/>
        </p:nvSpPr>
        <p:spPr bwMode="auto">
          <a:xfrm>
            <a:off x="0" y="914400"/>
            <a:ext cx="4572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2" name="Rectangle 21"/>
          <p:cNvSpPr/>
          <p:nvPr/>
        </p:nvSpPr>
        <p:spPr bwMode="auto">
          <a:xfrm>
            <a:off x="152400" y="2895600"/>
            <a:ext cx="4572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3" name="Rectangle 22"/>
          <p:cNvSpPr/>
          <p:nvPr/>
        </p:nvSpPr>
        <p:spPr bwMode="auto">
          <a:xfrm>
            <a:off x="152400" y="4953000"/>
            <a:ext cx="4572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4" name="Rectangle 23"/>
          <p:cNvSpPr/>
          <p:nvPr/>
        </p:nvSpPr>
        <p:spPr bwMode="auto">
          <a:xfrm rot="5400000">
            <a:off x="3733800" y="6172200"/>
            <a:ext cx="4572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5" name="TextBox 24"/>
          <p:cNvSpPr txBox="1"/>
          <p:nvPr/>
        </p:nvSpPr>
        <p:spPr>
          <a:xfrm rot="16200000">
            <a:off x="-289469" y="975270"/>
            <a:ext cx="1102160" cy="523220"/>
          </a:xfrm>
          <a:prstGeom prst="rect">
            <a:avLst/>
          </a:prstGeom>
          <a:noFill/>
        </p:spPr>
        <p:txBody>
          <a:bodyPr wrap="none" rtlCol="0">
            <a:spAutoFit/>
          </a:bodyPr>
          <a:lstStyle/>
          <a:p>
            <a:r>
              <a:rPr lang="en-US" sz="2800" dirty="0" err="1" smtClean="0"/>
              <a:t>y(nm</a:t>
            </a:r>
            <a:r>
              <a:rPr lang="en-US" sz="2800" dirty="0" smtClean="0"/>
              <a:t>)</a:t>
            </a:r>
            <a:endParaRPr lang="en-US" sz="2800" dirty="0"/>
          </a:p>
        </p:txBody>
      </p:sp>
      <p:sp>
        <p:nvSpPr>
          <p:cNvPr id="26" name="TextBox 25"/>
          <p:cNvSpPr txBox="1"/>
          <p:nvPr/>
        </p:nvSpPr>
        <p:spPr>
          <a:xfrm rot="16200000">
            <a:off x="-203090" y="3073510"/>
            <a:ext cx="1102160" cy="523220"/>
          </a:xfrm>
          <a:prstGeom prst="rect">
            <a:avLst/>
          </a:prstGeom>
          <a:noFill/>
        </p:spPr>
        <p:txBody>
          <a:bodyPr wrap="none" rtlCol="0">
            <a:spAutoFit/>
          </a:bodyPr>
          <a:lstStyle/>
          <a:p>
            <a:r>
              <a:rPr lang="en-US" sz="2800" dirty="0" err="1" smtClean="0"/>
              <a:t>x(nm</a:t>
            </a:r>
            <a:r>
              <a:rPr lang="en-US" sz="2800" dirty="0" smtClean="0"/>
              <a:t>)</a:t>
            </a:r>
            <a:endParaRPr lang="en-US" sz="2800" dirty="0"/>
          </a:p>
        </p:txBody>
      </p:sp>
      <p:sp>
        <p:nvSpPr>
          <p:cNvPr id="29" name="TextBox 28"/>
          <p:cNvSpPr txBox="1"/>
          <p:nvPr/>
        </p:nvSpPr>
        <p:spPr>
          <a:xfrm rot="16200000">
            <a:off x="-213270" y="5283310"/>
            <a:ext cx="1102160" cy="523220"/>
          </a:xfrm>
          <a:prstGeom prst="rect">
            <a:avLst/>
          </a:prstGeom>
          <a:noFill/>
        </p:spPr>
        <p:txBody>
          <a:bodyPr wrap="none" rtlCol="0">
            <a:spAutoFit/>
          </a:bodyPr>
          <a:lstStyle/>
          <a:p>
            <a:r>
              <a:rPr lang="en-US" sz="2800" dirty="0" err="1" smtClean="0"/>
              <a:t>z(nm</a:t>
            </a:r>
            <a:r>
              <a:rPr lang="en-US" sz="2800" dirty="0" smtClean="0"/>
              <a:t>)</a:t>
            </a:r>
            <a:endParaRPr lang="en-US" sz="2800" dirty="0"/>
          </a:p>
        </p:txBody>
      </p:sp>
      <p:sp>
        <p:nvSpPr>
          <p:cNvPr id="30" name="TextBox 29"/>
          <p:cNvSpPr txBox="1"/>
          <p:nvPr/>
        </p:nvSpPr>
        <p:spPr>
          <a:xfrm>
            <a:off x="3165040" y="6258580"/>
            <a:ext cx="902811" cy="523220"/>
          </a:xfrm>
          <a:prstGeom prst="rect">
            <a:avLst/>
          </a:prstGeom>
          <a:noFill/>
        </p:spPr>
        <p:txBody>
          <a:bodyPr wrap="none" rtlCol="0">
            <a:spAutoFit/>
          </a:bodyPr>
          <a:lstStyle/>
          <a:p>
            <a:r>
              <a:rPr lang="en-US" sz="2800" dirty="0" err="1" smtClean="0"/>
              <a:t>t(ns</a:t>
            </a:r>
            <a:r>
              <a:rPr lang="en-US" sz="2800" dirty="0" smtClean="0"/>
              <a:t>)</a:t>
            </a:r>
            <a:endParaRPr lang="en-US" sz="2800" dirty="0"/>
          </a:p>
        </p:txBody>
      </p:sp>
      <p:sp>
        <p:nvSpPr>
          <p:cNvPr id="31" name="Rectangle 30"/>
          <p:cNvSpPr/>
          <p:nvPr/>
        </p:nvSpPr>
        <p:spPr bwMode="auto">
          <a:xfrm>
            <a:off x="3657600" y="228600"/>
            <a:ext cx="8382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2" name="TextBox 31"/>
          <p:cNvSpPr txBox="1"/>
          <p:nvPr/>
        </p:nvSpPr>
        <p:spPr>
          <a:xfrm>
            <a:off x="3276600" y="0"/>
            <a:ext cx="1123024" cy="523220"/>
          </a:xfrm>
          <a:prstGeom prst="rect">
            <a:avLst/>
          </a:prstGeom>
          <a:noFill/>
        </p:spPr>
        <p:txBody>
          <a:bodyPr wrap="none" rtlCol="0">
            <a:spAutoFit/>
          </a:bodyPr>
          <a:lstStyle/>
          <a:p>
            <a:r>
              <a:rPr lang="en-US" sz="2800" dirty="0" smtClean="0"/>
              <a:t>230 K</a:t>
            </a:r>
            <a:endParaRPr lang="en-US" sz="2800" dirty="0"/>
          </a:p>
        </p:txBody>
      </p:sp>
      <p:sp>
        <p:nvSpPr>
          <p:cNvPr id="34" name="TextBox 33"/>
          <p:cNvSpPr txBox="1"/>
          <p:nvPr/>
        </p:nvSpPr>
        <p:spPr>
          <a:xfrm>
            <a:off x="8153400" y="1000780"/>
            <a:ext cx="477873" cy="523220"/>
          </a:xfrm>
          <a:prstGeom prst="rect">
            <a:avLst/>
          </a:prstGeom>
          <a:noFill/>
        </p:spPr>
        <p:txBody>
          <a:bodyPr wrap="none" rtlCol="0">
            <a:spAutoFit/>
          </a:bodyPr>
          <a:lstStyle/>
          <a:p>
            <a:r>
              <a:rPr lang="en-US" sz="2800" dirty="0" smtClean="0"/>
              <a:t>ε</a:t>
            </a:r>
            <a:r>
              <a:rPr lang="en-US" sz="2800" baseline="-25000" dirty="0" smtClean="0"/>
              <a:t>2</a:t>
            </a:r>
            <a:endParaRPr lang="en-US" sz="2800" baseline="-25000" dirty="0"/>
          </a:p>
        </p:txBody>
      </p:sp>
      <p:sp>
        <p:nvSpPr>
          <p:cNvPr id="35" name="TextBox 34"/>
          <p:cNvSpPr txBox="1"/>
          <p:nvPr/>
        </p:nvSpPr>
        <p:spPr>
          <a:xfrm>
            <a:off x="8162114" y="1381780"/>
            <a:ext cx="524686" cy="523220"/>
          </a:xfrm>
          <a:prstGeom prst="rect">
            <a:avLst/>
          </a:prstGeom>
          <a:noFill/>
        </p:spPr>
        <p:txBody>
          <a:bodyPr wrap="none" rtlCol="0">
            <a:spAutoFit/>
          </a:bodyPr>
          <a:lstStyle/>
          <a:p>
            <a:r>
              <a:rPr lang="en-US" sz="2800" dirty="0" smtClean="0"/>
              <a:t>μ</a:t>
            </a:r>
            <a:r>
              <a:rPr lang="en-US" sz="2800" baseline="-25000" dirty="0" smtClean="0"/>
              <a:t>1</a:t>
            </a:r>
            <a:endParaRPr lang="en-US" sz="2800" baseline="-25000" dirty="0"/>
          </a:p>
        </p:txBody>
      </p:sp>
      <p:sp>
        <p:nvSpPr>
          <p:cNvPr id="36" name="Left Arrow 35"/>
          <p:cNvSpPr/>
          <p:nvPr/>
        </p:nvSpPr>
        <p:spPr bwMode="auto">
          <a:xfrm>
            <a:off x="7543800" y="1524000"/>
            <a:ext cx="457200" cy="2286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7" name="Left Arrow 36"/>
          <p:cNvSpPr/>
          <p:nvPr/>
        </p:nvSpPr>
        <p:spPr bwMode="auto">
          <a:xfrm>
            <a:off x="7543800" y="1219200"/>
            <a:ext cx="457200" cy="2286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8" name="Left Arrow 37"/>
          <p:cNvSpPr/>
          <p:nvPr/>
        </p:nvSpPr>
        <p:spPr bwMode="auto">
          <a:xfrm>
            <a:off x="7543800" y="838200"/>
            <a:ext cx="457200" cy="2286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9" name="TextBox 38"/>
          <p:cNvSpPr txBox="1"/>
          <p:nvPr/>
        </p:nvSpPr>
        <p:spPr>
          <a:xfrm>
            <a:off x="8153400" y="609600"/>
            <a:ext cx="477873" cy="523220"/>
          </a:xfrm>
          <a:prstGeom prst="rect">
            <a:avLst/>
          </a:prstGeom>
          <a:noFill/>
        </p:spPr>
        <p:txBody>
          <a:bodyPr wrap="none" rtlCol="0">
            <a:spAutoFit/>
          </a:bodyPr>
          <a:lstStyle/>
          <a:p>
            <a:r>
              <a:rPr lang="en-US" sz="2800" dirty="0" smtClean="0"/>
              <a:t>ε</a:t>
            </a:r>
            <a:r>
              <a:rPr lang="en-US" sz="2800" baseline="-25000" dirty="0" smtClean="0"/>
              <a:t>1</a:t>
            </a:r>
            <a:endParaRPr lang="en-US" sz="2800" baseline="-25000" dirty="0"/>
          </a:p>
        </p:txBody>
      </p:sp>
      <p:sp>
        <p:nvSpPr>
          <p:cNvPr id="27" name="Rectangle 26"/>
          <p:cNvSpPr/>
          <p:nvPr/>
        </p:nvSpPr>
        <p:spPr bwMode="auto">
          <a:xfrm>
            <a:off x="-304800" y="2362200"/>
            <a:ext cx="9448800" cy="449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pic>
        <p:nvPicPr>
          <p:cNvPr id="28" name="Picture 27" descr="dens230-pres.jpg"/>
          <p:cNvPicPr>
            <a:picLocks noChangeAspect="1"/>
          </p:cNvPicPr>
          <p:nvPr/>
        </p:nvPicPr>
        <p:blipFill>
          <a:blip r:embed="rId5"/>
          <a:stretch>
            <a:fillRect/>
          </a:stretch>
        </p:blipFill>
        <p:spPr>
          <a:xfrm>
            <a:off x="-228600" y="2819400"/>
            <a:ext cx="4733364" cy="3657600"/>
          </a:xfrm>
          <a:prstGeom prst="rect">
            <a:avLst/>
          </a:prstGeom>
        </p:spPr>
      </p:pic>
      <p:sp>
        <p:nvSpPr>
          <p:cNvPr id="33" name="Curved Down Arrow 32"/>
          <p:cNvSpPr/>
          <p:nvPr/>
        </p:nvSpPr>
        <p:spPr bwMode="auto">
          <a:xfrm>
            <a:off x="3218329" y="3810000"/>
            <a:ext cx="609600" cy="304800"/>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40" name="Curved Down Arrow 39"/>
          <p:cNvSpPr/>
          <p:nvPr/>
        </p:nvSpPr>
        <p:spPr bwMode="auto">
          <a:xfrm rot="10800000">
            <a:off x="3142130" y="5105399"/>
            <a:ext cx="609600" cy="304800"/>
          </a:xfrm>
          <a:prstGeom prst="curved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41" name="TextBox 40"/>
          <p:cNvSpPr txBox="1"/>
          <p:nvPr/>
        </p:nvSpPr>
        <p:spPr>
          <a:xfrm>
            <a:off x="2761129" y="3657600"/>
            <a:ext cx="477873" cy="523220"/>
          </a:xfrm>
          <a:prstGeom prst="rect">
            <a:avLst/>
          </a:prstGeom>
          <a:noFill/>
        </p:spPr>
        <p:txBody>
          <a:bodyPr wrap="none" rtlCol="0">
            <a:spAutoFit/>
          </a:bodyPr>
          <a:lstStyle/>
          <a:p>
            <a:r>
              <a:rPr lang="en-US" sz="2800" dirty="0" smtClean="0"/>
              <a:t>ε</a:t>
            </a:r>
            <a:r>
              <a:rPr lang="en-US" sz="2800" baseline="-25000" dirty="0" smtClean="0"/>
              <a:t>2</a:t>
            </a:r>
            <a:endParaRPr lang="en-US" sz="2800" baseline="-25000" dirty="0"/>
          </a:p>
        </p:txBody>
      </p:sp>
      <p:sp>
        <p:nvSpPr>
          <p:cNvPr id="42" name="TextBox 41"/>
          <p:cNvSpPr txBox="1"/>
          <p:nvPr/>
        </p:nvSpPr>
        <p:spPr>
          <a:xfrm>
            <a:off x="3523129" y="5329535"/>
            <a:ext cx="477873" cy="523220"/>
          </a:xfrm>
          <a:prstGeom prst="rect">
            <a:avLst/>
          </a:prstGeom>
          <a:noFill/>
        </p:spPr>
        <p:txBody>
          <a:bodyPr wrap="none" rtlCol="0">
            <a:spAutoFit/>
          </a:bodyPr>
          <a:lstStyle/>
          <a:p>
            <a:r>
              <a:rPr lang="en-US" sz="2800" dirty="0" smtClean="0"/>
              <a:t>ε</a:t>
            </a:r>
            <a:r>
              <a:rPr lang="en-US" sz="2800" baseline="-25000" dirty="0" smtClean="0"/>
              <a:t>1</a:t>
            </a:r>
            <a:endParaRPr lang="en-US" sz="2800" baseline="-25000" dirty="0"/>
          </a:p>
        </p:txBody>
      </p:sp>
      <p:sp>
        <p:nvSpPr>
          <p:cNvPr id="43" name="Rectangle 12"/>
          <p:cNvSpPr>
            <a:spLocks noChangeArrowheads="1"/>
          </p:cNvSpPr>
          <p:nvPr/>
        </p:nvSpPr>
        <p:spPr bwMode="auto">
          <a:xfrm>
            <a:off x="4800600" y="2598737"/>
            <a:ext cx="4038600" cy="677863"/>
          </a:xfrm>
          <a:prstGeom prst="rect">
            <a:avLst/>
          </a:prstGeom>
          <a:noFill/>
          <a:ln w="9360">
            <a:noFill/>
            <a:round/>
            <a:headEnd/>
            <a:tailEnd/>
          </a:ln>
        </p:spPr>
        <p:txBody>
          <a:bodyPr lIns="90000" tIns="81036" rIns="90000" bIns="45000">
            <a:prstTxWarp prst="textNoShape">
              <a:avLst/>
            </a:prstTxWarp>
          </a:bodyPr>
          <a:lstStyle/>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Trajectory of one particular water molecule at 230 K in </a:t>
            </a:r>
            <a:r>
              <a:rPr lang="en-US" sz="2200" dirty="0" err="1" smtClean="0">
                <a:solidFill>
                  <a:srgbClr val="000000"/>
                </a:solidFill>
                <a:latin typeface="Calibri" pitchFamily="-65" charset="0"/>
              </a:rPr>
              <a:t>x</a:t>
            </a:r>
            <a:r>
              <a:rPr lang="en-US" sz="2200" dirty="0" smtClean="0">
                <a:solidFill>
                  <a:srgbClr val="000000"/>
                </a:solidFill>
                <a:latin typeface="Calibri" pitchFamily="-65" charset="0"/>
              </a:rPr>
              <a:t>, </a:t>
            </a:r>
            <a:r>
              <a:rPr lang="en-US" sz="2200" dirty="0" err="1" smtClean="0">
                <a:solidFill>
                  <a:srgbClr val="000000"/>
                </a:solidFill>
                <a:latin typeface="Calibri" pitchFamily="-65" charset="0"/>
              </a:rPr>
              <a:t>y</a:t>
            </a:r>
            <a:r>
              <a:rPr lang="en-US" sz="2200" dirty="0" smtClean="0">
                <a:solidFill>
                  <a:srgbClr val="000000"/>
                </a:solidFill>
                <a:latin typeface="Calibri" pitchFamily="-65" charset="0"/>
              </a:rPr>
              <a:t>, </a:t>
            </a:r>
            <a:r>
              <a:rPr lang="en-US" sz="2200" dirty="0" err="1" smtClean="0">
                <a:solidFill>
                  <a:srgbClr val="000000"/>
                </a:solidFill>
                <a:latin typeface="Calibri" pitchFamily="-65" charset="0"/>
              </a:rPr>
              <a:t>z</a:t>
            </a:r>
            <a:r>
              <a:rPr lang="en-US" sz="2200" dirty="0" smtClean="0">
                <a:solidFill>
                  <a:srgbClr val="000000"/>
                </a:solidFill>
                <a:latin typeface="Calibri" pitchFamily="-65" charset="0"/>
              </a:rPr>
              <a:t> directions. </a:t>
            </a: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Lateral diffusion in </a:t>
            </a:r>
            <a:r>
              <a:rPr lang="en-US" sz="2200" dirty="0" err="1" smtClean="0">
                <a:solidFill>
                  <a:srgbClr val="000000"/>
                </a:solidFill>
                <a:latin typeface="Calibri" pitchFamily="-65" charset="0"/>
              </a:rPr>
              <a:t>x-z</a:t>
            </a:r>
            <a:r>
              <a:rPr lang="en-US" sz="2200" dirty="0" smtClean="0">
                <a:solidFill>
                  <a:srgbClr val="000000"/>
                </a:solidFill>
                <a:latin typeface="Calibri" pitchFamily="-65" charset="0"/>
              </a:rPr>
              <a:t> plane associated with vertical </a:t>
            </a:r>
            <a:r>
              <a:rPr lang="en-US" sz="2200" dirty="0" err="1" smtClean="0">
                <a:solidFill>
                  <a:srgbClr val="000000"/>
                </a:solidFill>
                <a:latin typeface="Calibri" pitchFamily="-65" charset="0"/>
              </a:rPr>
              <a:t>y</a:t>
            </a:r>
            <a:r>
              <a:rPr lang="en-US" sz="2200" dirty="0" smtClean="0">
                <a:solidFill>
                  <a:srgbClr val="000000"/>
                </a:solidFill>
                <a:latin typeface="Calibri" pitchFamily="-65" charset="0"/>
              </a:rPr>
              <a:t>-transition from ε</a:t>
            </a:r>
            <a:r>
              <a:rPr lang="en-US" sz="2200" baseline="-25000" dirty="0" smtClean="0">
                <a:solidFill>
                  <a:srgbClr val="000000"/>
                </a:solidFill>
                <a:latin typeface="Calibri" pitchFamily="-65" charset="0"/>
              </a:rPr>
              <a:t>2</a:t>
            </a:r>
            <a:r>
              <a:rPr lang="en-US" sz="2200" dirty="0" smtClean="0">
                <a:solidFill>
                  <a:srgbClr val="000000"/>
                </a:solidFill>
                <a:latin typeface="Calibri" pitchFamily="-65" charset="0"/>
              </a:rPr>
              <a:t> to ε</a:t>
            </a:r>
            <a:r>
              <a:rPr lang="en-US" sz="2200" baseline="-25000" dirty="0" smtClean="0">
                <a:solidFill>
                  <a:srgbClr val="000000"/>
                </a:solidFill>
                <a:latin typeface="Calibri" pitchFamily="-65" charset="0"/>
              </a:rPr>
              <a:t>1</a:t>
            </a:r>
            <a:r>
              <a:rPr lang="en-US" sz="2200" dirty="0" smtClean="0">
                <a:solidFill>
                  <a:srgbClr val="000000"/>
                </a:solidFill>
                <a:latin typeface="Calibri" pitchFamily="-65" charset="0"/>
              </a:rPr>
              <a:t> (and vice</a:t>
            </a:r>
            <a:r>
              <a:rPr lang="en-US" sz="2200" b="1" dirty="0" smtClean="0">
                <a:solidFill>
                  <a:srgbClr val="FF0000"/>
                </a:solidFill>
                <a:latin typeface="Calibri" pitchFamily="-65" charset="0"/>
              </a:rPr>
              <a:t> </a:t>
            </a:r>
            <a:r>
              <a:rPr lang="en-US" sz="2200" dirty="0" smtClean="0">
                <a:solidFill>
                  <a:srgbClr val="000000"/>
                </a:solidFill>
                <a:latin typeface="Calibri" pitchFamily="-65" charset="0"/>
              </a:rPr>
              <a:t>versa) sub-layers. </a:t>
            </a: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Surface water molecules move on an underlying crystal structure. </a:t>
            </a:r>
            <a:endParaRPr lang="en-GB"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graphicFrame>
        <p:nvGraphicFramePr>
          <p:cNvPr id="243716" name="Object 4"/>
          <p:cNvGraphicFramePr>
            <a:graphicFrameLocks noChangeAspect="1"/>
          </p:cNvGraphicFramePr>
          <p:nvPr/>
        </p:nvGraphicFramePr>
        <p:xfrm>
          <a:off x="-381000" y="76200"/>
          <a:ext cx="8488985" cy="6858000"/>
        </p:xfrm>
        <a:graphic>
          <a:graphicData uri="http://schemas.openxmlformats.org/presentationml/2006/ole">
            <p:oleObj spid="_x0000_s243716" name="Document" r:id="rId4" imgW="5486400" imgH="4432300" progId="Word.Document.12">
              <p:link updateAutomatic="1"/>
            </p:oleObj>
          </a:graphicData>
        </a:graphic>
      </p:graphicFrame>
      <p:sp>
        <p:nvSpPr>
          <p:cNvPr id="19"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RESULTS</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21" name="Rectangle 20"/>
          <p:cNvSpPr/>
          <p:nvPr/>
        </p:nvSpPr>
        <p:spPr bwMode="auto">
          <a:xfrm>
            <a:off x="0" y="914400"/>
            <a:ext cx="4572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2" name="Rectangle 21"/>
          <p:cNvSpPr/>
          <p:nvPr/>
        </p:nvSpPr>
        <p:spPr bwMode="auto">
          <a:xfrm>
            <a:off x="152400" y="2895600"/>
            <a:ext cx="4572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3" name="Rectangle 22"/>
          <p:cNvSpPr/>
          <p:nvPr/>
        </p:nvSpPr>
        <p:spPr bwMode="auto">
          <a:xfrm>
            <a:off x="152400" y="4953000"/>
            <a:ext cx="4572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4" name="Rectangle 23"/>
          <p:cNvSpPr/>
          <p:nvPr/>
        </p:nvSpPr>
        <p:spPr bwMode="auto">
          <a:xfrm rot="5400000">
            <a:off x="3733800" y="6172200"/>
            <a:ext cx="4572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5" name="TextBox 24"/>
          <p:cNvSpPr txBox="1"/>
          <p:nvPr/>
        </p:nvSpPr>
        <p:spPr>
          <a:xfrm rot="16200000">
            <a:off x="-289469" y="975270"/>
            <a:ext cx="1102160" cy="523220"/>
          </a:xfrm>
          <a:prstGeom prst="rect">
            <a:avLst/>
          </a:prstGeom>
          <a:noFill/>
        </p:spPr>
        <p:txBody>
          <a:bodyPr wrap="none" rtlCol="0">
            <a:spAutoFit/>
          </a:bodyPr>
          <a:lstStyle/>
          <a:p>
            <a:r>
              <a:rPr lang="en-US" sz="2800" dirty="0" err="1" smtClean="0"/>
              <a:t>y(nm</a:t>
            </a:r>
            <a:r>
              <a:rPr lang="en-US" sz="2800" dirty="0" smtClean="0"/>
              <a:t>)</a:t>
            </a:r>
            <a:endParaRPr lang="en-US" sz="2800" dirty="0"/>
          </a:p>
        </p:txBody>
      </p:sp>
      <p:sp>
        <p:nvSpPr>
          <p:cNvPr id="26" name="TextBox 25"/>
          <p:cNvSpPr txBox="1"/>
          <p:nvPr/>
        </p:nvSpPr>
        <p:spPr>
          <a:xfrm rot="16200000">
            <a:off x="-203090" y="3073510"/>
            <a:ext cx="1102160" cy="523220"/>
          </a:xfrm>
          <a:prstGeom prst="rect">
            <a:avLst/>
          </a:prstGeom>
          <a:noFill/>
        </p:spPr>
        <p:txBody>
          <a:bodyPr wrap="none" rtlCol="0">
            <a:spAutoFit/>
          </a:bodyPr>
          <a:lstStyle/>
          <a:p>
            <a:r>
              <a:rPr lang="en-US" sz="2800" dirty="0" err="1" smtClean="0"/>
              <a:t>x(nm</a:t>
            </a:r>
            <a:r>
              <a:rPr lang="en-US" sz="2800" dirty="0" smtClean="0"/>
              <a:t>)</a:t>
            </a:r>
            <a:endParaRPr lang="en-US" sz="2800" dirty="0"/>
          </a:p>
        </p:txBody>
      </p:sp>
      <p:sp>
        <p:nvSpPr>
          <p:cNvPr id="29" name="TextBox 28"/>
          <p:cNvSpPr txBox="1"/>
          <p:nvPr/>
        </p:nvSpPr>
        <p:spPr>
          <a:xfrm rot="16200000">
            <a:off x="-213270" y="5283310"/>
            <a:ext cx="1102160" cy="523220"/>
          </a:xfrm>
          <a:prstGeom prst="rect">
            <a:avLst/>
          </a:prstGeom>
          <a:noFill/>
        </p:spPr>
        <p:txBody>
          <a:bodyPr wrap="none" rtlCol="0">
            <a:spAutoFit/>
          </a:bodyPr>
          <a:lstStyle/>
          <a:p>
            <a:r>
              <a:rPr lang="en-US" sz="2800" dirty="0" err="1" smtClean="0"/>
              <a:t>z(nm</a:t>
            </a:r>
            <a:r>
              <a:rPr lang="en-US" sz="2800" dirty="0" smtClean="0"/>
              <a:t>)</a:t>
            </a:r>
            <a:endParaRPr lang="en-US" sz="2800" dirty="0"/>
          </a:p>
        </p:txBody>
      </p:sp>
      <p:sp>
        <p:nvSpPr>
          <p:cNvPr id="30" name="TextBox 29"/>
          <p:cNvSpPr txBox="1"/>
          <p:nvPr/>
        </p:nvSpPr>
        <p:spPr>
          <a:xfrm>
            <a:off x="3165040" y="6258580"/>
            <a:ext cx="902811" cy="523220"/>
          </a:xfrm>
          <a:prstGeom prst="rect">
            <a:avLst/>
          </a:prstGeom>
          <a:noFill/>
        </p:spPr>
        <p:txBody>
          <a:bodyPr wrap="none" rtlCol="0">
            <a:spAutoFit/>
          </a:bodyPr>
          <a:lstStyle/>
          <a:p>
            <a:r>
              <a:rPr lang="en-US" sz="2800" dirty="0" err="1" smtClean="0"/>
              <a:t>t(ns</a:t>
            </a:r>
            <a:r>
              <a:rPr lang="en-US" sz="2800" dirty="0" smtClean="0"/>
              <a:t>)</a:t>
            </a:r>
            <a:endParaRPr lang="en-US" sz="2800" dirty="0"/>
          </a:p>
        </p:txBody>
      </p:sp>
      <p:sp>
        <p:nvSpPr>
          <p:cNvPr id="31" name="Rectangle 30"/>
          <p:cNvSpPr/>
          <p:nvPr/>
        </p:nvSpPr>
        <p:spPr bwMode="auto">
          <a:xfrm>
            <a:off x="3657600" y="228600"/>
            <a:ext cx="8382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2" name="TextBox 31"/>
          <p:cNvSpPr txBox="1"/>
          <p:nvPr/>
        </p:nvSpPr>
        <p:spPr>
          <a:xfrm>
            <a:off x="3276600" y="0"/>
            <a:ext cx="1123024" cy="523220"/>
          </a:xfrm>
          <a:prstGeom prst="rect">
            <a:avLst/>
          </a:prstGeom>
          <a:noFill/>
        </p:spPr>
        <p:txBody>
          <a:bodyPr wrap="none" rtlCol="0">
            <a:spAutoFit/>
          </a:bodyPr>
          <a:lstStyle/>
          <a:p>
            <a:r>
              <a:rPr lang="en-US" sz="2800" dirty="0" smtClean="0"/>
              <a:t>230 K</a:t>
            </a:r>
            <a:endParaRPr lang="en-US" sz="2800" dirty="0"/>
          </a:p>
        </p:txBody>
      </p:sp>
      <p:sp>
        <p:nvSpPr>
          <p:cNvPr id="34" name="TextBox 33"/>
          <p:cNvSpPr txBox="1"/>
          <p:nvPr/>
        </p:nvSpPr>
        <p:spPr>
          <a:xfrm>
            <a:off x="8153400" y="1000780"/>
            <a:ext cx="477873" cy="523220"/>
          </a:xfrm>
          <a:prstGeom prst="rect">
            <a:avLst/>
          </a:prstGeom>
          <a:noFill/>
        </p:spPr>
        <p:txBody>
          <a:bodyPr wrap="none" rtlCol="0">
            <a:spAutoFit/>
          </a:bodyPr>
          <a:lstStyle/>
          <a:p>
            <a:r>
              <a:rPr lang="en-US" sz="2800" dirty="0" smtClean="0"/>
              <a:t>ε</a:t>
            </a:r>
            <a:r>
              <a:rPr lang="en-US" sz="2800" baseline="-25000" dirty="0" smtClean="0"/>
              <a:t>2</a:t>
            </a:r>
            <a:endParaRPr lang="en-US" sz="2800" baseline="-25000" dirty="0"/>
          </a:p>
        </p:txBody>
      </p:sp>
      <p:sp>
        <p:nvSpPr>
          <p:cNvPr id="35" name="TextBox 34"/>
          <p:cNvSpPr txBox="1"/>
          <p:nvPr/>
        </p:nvSpPr>
        <p:spPr>
          <a:xfrm>
            <a:off x="8162114" y="1381780"/>
            <a:ext cx="524686" cy="523220"/>
          </a:xfrm>
          <a:prstGeom prst="rect">
            <a:avLst/>
          </a:prstGeom>
          <a:noFill/>
        </p:spPr>
        <p:txBody>
          <a:bodyPr wrap="none" rtlCol="0">
            <a:spAutoFit/>
          </a:bodyPr>
          <a:lstStyle/>
          <a:p>
            <a:r>
              <a:rPr lang="en-US" sz="2800" dirty="0" smtClean="0"/>
              <a:t>μ</a:t>
            </a:r>
            <a:r>
              <a:rPr lang="en-US" sz="2800" baseline="-25000" dirty="0" smtClean="0"/>
              <a:t>1</a:t>
            </a:r>
            <a:endParaRPr lang="en-US" sz="2800" baseline="-25000" dirty="0"/>
          </a:p>
        </p:txBody>
      </p:sp>
      <p:sp>
        <p:nvSpPr>
          <p:cNvPr id="36" name="Left Arrow 35"/>
          <p:cNvSpPr/>
          <p:nvPr/>
        </p:nvSpPr>
        <p:spPr bwMode="auto">
          <a:xfrm>
            <a:off x="7543800" y="1524000"/>
            <a:ext cx="457200" cy="2286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7" name="Left Arrow 36"/>
          <p:cNvSpPr/>
          <p:nvPr/>
        </p:nvSpPr>
        <p:spPr bwMode="auto">
          <a:xfrm>
            <a:off x="7543800" y="1219200"/>
            <a:ext cx="457200" cy="2286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8" name="Left Arrow 37"/>
          <p:cNvSpPr/>
          <p:nvPr/>
        </p:nvSpPr>
        <p:spPr bwMode="auto">
          <a:xfrm>
            <a:off x="7543800" y="838200"/>
            <a:ext cx="457200" cy="2286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9" name="TextBox 38"/>
          <p:cNvSpPr txBox="1"/>
          <p:nvPr/>
        </p:nvSpPr>
        <p:spPr>
          <a:xfrm>
            <a:off x="8153400" y="609600"/>
            <a:ext cx="477873" cy="523220"/>
          </a:xfrm>
          <a:prstGeom prst="rect">
            <a:avLst/>
          </a:prstGeom>
          <a:noFill/>
        </p:spPr>
        <p:txBody>
          <a:bodyPr wrap="none" rtlCol="0">
            <a:spAutoFit/>
          </a:bodyPr>
          <a:lstStyle/>
          <a:p>
            <a:r>
              <a:rPr lang="en-US" sz="2800" dirty="0" smtClean="0"/>
              <a:t>ε</a:t>
            </a:r>
            <a:r>
              <a:rPr lang="en-US" sz="2800" baseline="-25000" dirty="0" smtClean="0"/>
              <a:t>1</a:t>
            </a:r>
            <a:endParaRPr lang="en-US" sz="2800" baseline="-25000" dirty="0"/>
          </a:p>
        </p:txBody>
      </p:sp>
      <p:pic>
        <p:nvPicPr>
          <p:cNvPr id="40" name="Picture 39" descr="Graph_Abs2.jpg"/>
          <p:cNvPicPr>
            <a:picLocks noChangeAspect="1"/>
          </p:cNvPicPr>
          <p:nvPr/>
        </p:nvPicPr>
        <p:blipFill>
          <a:blip r:embed="rId5"/>
          <a:stretch>
            <a:fillRect/>
          </a:stretch>
        </p:blipFill>
        <p:spPr>
          <a:xfrm>
            <a:off x="838200" y="1524000"/>
            <a:ext cx="4369286" cy="32766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graphicFrame>
        <p:nvGraphicFramePr>
          <p:cNvPr id="262146" name="Object 2"/>
          <p:cNvGraphicFramePr>
            <a:graphicFrameLocks noChangeAspect="1"/>
          </p:cNvGraphicFramePr>
          <p:nvPr/>
        </p:nvGraphicFramePr>
        <p:xfrm>
          <a:off x="76200" y="152400"/>
          <a:ext cx="7924800" cy="6604000"/>
        </p:xfrm>
        <a:graphic>
          <a:graphicData uri="http://schemas.openxmlformats.org/presentationml/2006/ole">
            <p:oleObj spid="_x0000_s264194" name="Document" r:id="rId4" imgW="5486400" imgH="4572000" progId="Word.Document.12">
              <p:link updateAutomatic="1"/>
            </p:oleObj>
          </a:graphicData>
        </a:graphic>
      </p:graphicFrame>
      <p:sp>
        <p:nvSpPr>
          <p:cNvPr id="19"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RESULTS</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20" name="TextBox 19"/>
          <p:cNvSpPr txBox="1"/>
          <p:nvPr/>
        </p:nvSpPr>
        <p:spPr>
          <a:xfrm>
            <a:off x="8001000" y="695980"/>
            <a:ext cx="477873" cy="523220"/>
          </a:xfrm>
          <a:prstGeom prst="rect">
            <a:avLst/>
          </a:prstGeom>
          <a:noFill/>
        </p:spPr>
        <p:txBody>
          <a:bodyPr wrap="none" rtlCol="0">
            <a:spAutoFit/>
          </a:bodyPr>
          <a:lstStyle/>
          <a:p>
            <a:r>
              <a:rPr lang="en-US" sz="2800" dirty="0" smtClean="0"/>
              <a:t>ε</a:t>
            </a:r>
            <a:r>
              <a:rPr lang="en-US" sz="2800" baseline="-25000" dirty="0" smtClean="0"/>
              <a:t>1</a:t>
            </a:r>
            <a:endParaRPr lang="en-US" sz="2800" baseline="-25000" dirty="0"/>
          </a:p>
        </p:txBody>
      </p:sp>
      <p:sp>
        <p:nvSpPr>
          <p:cNvPr id="21" name="TextBox 20"/>
          <p:cNvSpPr txBox="1"/>
          <p:nvPr/>
        </p:nvSpPr>
        <p:spPr>
          <a:xfrm>
            <a:off x="8001000" y="1076980"/>
            <a:ext cx="477873" cy="523220"/>
          </a:xfrm>
          <a:prstGeom prst="rect">
            <a:avLst/>
          </a:prstGeom>
          <a:noFill/>
        </p:spPr>
        <p:txBody>
          <a:bodyPr wrap="none" rtlCol="0">
            <a:spAutoFit/>
          </a:bodyPr>
          <a:lstStyle/>
          <a:p>
            <a:r>
              <a:rPr lang="en-US" sz="2800" dirty="0" smtClean="0"/>
              <a:t>ε</a:t>
            </a:r>
            <a:r>
              <a:rPr lang="en-US" sz="2800" baseline="-25000" dirty="0" smtClean="0"/>
              <a:t>2</a:t>
            </a:r>
            <a:endParaRPr lang="en-US" sz="2800" baseline="-25000" dirty="0"/>
          </a:p>
        </p:txBody>
      </p:sp>
      <p:sp>
        <p:nvSpPr>
          <p:cNvPr id="22" name="TextBox 21"/>
          <p:cNvSpPr txBox="1"/>
          <p:nvPr/>
        </p:nvSpPr>
        <p:spPr>
          <a:xfrm>
            <a:off x="8009714" y="1457980"/>
            <a:ext cx="524686" cy="523220"/>
          </a:xfrm>
          <a:prstGeom prst="rect">
            <a:avLst/>
          </a:prstGeom>
          <a:noFill/>
        </p:spPr>
        <p:txBody>
          <a:bodyPr wrap="none" rtlCol="0">
            <a:spAutoFit/>
          </a:bodyPr>
          <a:lstStyle/>
          <a:p>
            <a:r>
              <a:rPr lang="en-US" sz="2800" dirty="0" smtClean="0"/>
              <a:t>μ</a:t>
            </a:r>
            <a:r>
              <a:rPr lang="en-US" sz="2800" baseline="-25000" dirty="0" smtClean="0"/>
              <a:t>1</a:t>
            </a:r>
            <a:endParaRPr lang="en-US" sz="2800" baseline="-25000" dirty="0"/>
          </a:p>
        </p:txBody>
      </p:sp>
      <p:sp>
        <p:nvSpPr>
          <p:cNvPr id="23" name="Left Arrow 22"/>
          <p:cNvSpPr/>
          <p:nvPr/>
        </p:nvSpPr>
        <p:spPr bwMode="auto">
          <a:xfrm>
            <a:off x="7391400" y="1600200"/>
            <a:ext cx="457200" cy="2286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4" name="Left Arrow 23"/>
          <p:cNvSpPr/>
          <p:nvPr/>
        </p:nvSpPr>
        <p:spPr bwMode="auto">
          <a:xfrm>
            <a:off x="7391400" y="1295400"/>
            <a:ext cx="457200" cy="2286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5" name="Left Arrow 24"/>
          <p:cNvSpPr/>
          <p:nvPr/>
        </p:nvSpPr>
        <p:spPr bwMode="auto">
          <a:xfrm>
            <a:off x="7391400" y="914400"/>
            <a:ext cx="457200" cy="2286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8" name="Rectangle 27"/>
          <p:cNvSpPr/>
          <p:nvPr/>
        </p:nvSpPr>
        <p:spPr bwMode="auto">
          <a:xfrm>
            <a:off x="0" y="2438400"/>
            <a:ext cx="9144000" cy="441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9" name="Rectangle 12"/>
          <p:cNvSpPr>
            <a:spLocks noChangeArrowheads="1"/>
          </p:cNvSpPr>
          <p:nvPr/>
        </p:nvSpPr>
        <p:spPr bwMode="auto">
          <a:xfrm>
            <a:off x="5105400" y="3132137"/>
            <a:ext cx="4191000" cy="677863"/>
          </a:xfrm>
          <a:prstGeom prst="rect">
            <a:avLst/>
          </a:prstGeom>
          <a:noFill/>
          <a:ln w="9360">
            <a:noFill/>
            <a:round/>
            <a:headEnd/>
            <a:tailEnd/>
          </a:ln>
        </p:spPr>
        <p:txBody>
          <a:bodyPr lIns="90000" tIns="81036" rIns="90000" bIns="45000">
            <a:prstTxWarp prst="textNoShape">
              <a:avLst/>
            </a:prstTxWarp>
          </a:bodyPr>
          <a:lstStyle/>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Trajectory of one particular water molecule at 287 K in </a:t>
            </a:r>
            <a:r>
              <a:rPr lang="en-US" sz="2200" dirty="0" err="1" smtClean="0">
                <a:solidFill>
                  <a:srgbClr val="000000"/>
                </a:solidFill>
                <a:latin typeface="Calibri" pitchFamily="-65" charset="0"/>
              </a:rPr>
              <a:t>x</a:t>
            </a:r>
            <a:r>
              <a:rPr lang="en-US" sz="2200" dirty="0" smtClean="0">
                <a:solidFill>
                  <a:srgbClr val="000000"/>
                </a:solidFill>
                <a:latin typeface="Calibri" pitchFamily="-65" charset="0"/>
              </a:rPr>
              <a:t>, </a:t>
            </a:r>
            <a:r>
              <a:rPr lang="en-US" sz="2200" dirty="0" err="1" smtClean="0">
                <a:solidFill>
                  <a:srgbClr val="000000"/>
                </a:solidFill>
                <a:latin typeface="Calibri" pitchFamily="-65" charset="0"/>
              </a:rPr>
              <a:t>y</a:t>
            </a:r>
            <a:r>
              <a:rPr lang="en-US" sz="2200" dirty="0" smtClean="0">
                <a:solidFill>
                  <a:srgbClr val="000000"/>
                </a:solidFill>
                <a:latin typeface="Calibri" pitchFamily="-65" charset="0"/>
              </a:rPr>
              <a:t>, </a:t>
            </a:r>
            <a:r>
              <a:rPr lang="en-US" sz="2200" dirty="0" err="1" smtClean="0">
                <a:solidFill>
                  <a:srgbClr val="000000"/>
                </a:solidFill>
                <a:latin typeface="Calibri" pitchFamily="-65" charset="0"/>
              </a:rPr>
              <a:t>z</a:t>
            </a:r>
            <a:r>
              <a:rPr lang="en-US" sz="2200" dirty="0" smtClean="0">
                <a:solidFill>
                  <a:srgbClr val="000000"/>
                </a:solidFill>
                <a:latin typeface="Calibri" pitchFamily="-65" charset="0"/>
              </a:rPr>
              <a:t> directions: ε</a:t>
            </a:r>
            <a:r>
              <a:rPr lang="en-US" sz="2200" baseline="-25000" dirty="0" smtClean="0">
                <a:solidFill>
                  <a:srgbClr val="000000"/>
                </a:solidFill>
                <a:latin typeface="Calibri" pitchFamily="-65" charset="0"/>
              </a:rPr>
              <a:t>2 </a:t>
            </a:r>
            <a:r>
              <a:rPr lang="en-US" sz="2200" dirty="0" smtClean="0">
                <a:solidFill>
                  <a:srgbClr val="000000"/>
                </a:solidFill>
                <a:latin typeface="Calibri" pitchFamily="-65" charset="0"/>
              </a:rPr>
              <a:t> and ε</a:t>
            </a:r>
            <a:r>
              <a:rPr lang="en-US" sz="2200" baseline="-25000" dirty="0" smtClean="0">
                <a:solidFill>
                  <a:srgbClr val="000000"/>
                </a:solidFill>
                <a:latin typeface="Calibri" pitchFamily="-65" charset="0"/>
              </a:rPr>
              <a:t>1</a:t>
            </a:r>
            <a:r>
              <a:rPr lang="en-US" sz="2200" dirty="0" smtClean="0">
                <a:solidFill>
                  <a:srgbClr val="000000"/>
                </a:solidFill>
                <a:latin typeface="Calibri" pitchFamily="-65" charset="0"/>
              </a:rPr>
              <a:t> are merged in one layer. Molecules from μ</a:t>
            </a:r>
            <a:r>
              <a:rPr lang="en-US" sz="2200" baseline="-25000" dirty="0" smtClean="0">
                <a:solidFill>
                  <a:srgbClr val="000000"/>
                </a:solidFill>
                <a:latin typeface="Calibri" pitchFamily="-65" charset="0"/>
              </a:rPr>
              <a:t>1</a:t>
            </a:r>
            <a:r>
              <a:rPr lang="en-US" sz="2200" dirty="0" smtClean="0">
                <a:solidFill>
                  <a:srgbClr val="000000"/>
                </a:solidFill>
                <a:latin typeface="Calibri" pitchFamily="-65" charset="0"/>
              </a:rPr>
              <a:t> also  contribute to the in-plane diffusion. </a:t>
            </a: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Surface water molecules move on a thick ice-QLL. </a:t>
            </a: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pic>
        <p:nvPicPr>
          <p:cNvPr id="30" name="Picture 29" descr="dens-287K-pres.jpg"/>
          <p:cNvPicPr>
            <a:picLocks noChangeAspect="1"/>
          </p:cNvPicPr>
          <p:nvPr/>
        </p:nvPicPr>
        <p:blipFill>
          <a:blip r:embed="rId5"/>
          <a:stretch>
            <a:fillRect/>
          </a:stretch>
        </p:blipFill>
        <p:spPr>
          <a:xfrm>
            <a:off x="-304800" y="2743200"/>
            <a:ext cx="5226424" cy="4038600"/>
          </a:xfrm>
          <a:prstGeom prst="rect">
            <a:avLst/>
          </a:prstGeom>
        </p:spPr>
      </p:pic>
      <p:sp>
        <p:nvSpPr>
          <p:cNvPr id="31" name="Curved Down Arrow 30"/>
          <p:cNvSpPr/>
          <p:nvPr/>
        </p:nvSpPr>
        <p:spPr bwMode="auto">
          <a:xfrm>
            <a:off x="3429000" y="3810000"/>
            <a:ext cx="609600" cy="304800"/>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2" name="Curved Down Arrow 31"/>
          <p:cNvSpPr/>
          <p:nvPr/>
        </p:nvSpPr>
        <p:spPr bwMode="auto">
          <a:xfrm>
            <a:off x="2667000" y="3505200"/>
            <a:ext cx="609600" cy="304800"/>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3" name="Curved Down Arrow 32"/>
          <p:cNvSpPr/>
          <p:nvPr/>
        </p:nvSpPr>
        <p:spPr bwMode="auto">
          <a:xfrm rot="10800000">
            <a:off x="3352800" y="5867399"/>
            <a:ext cx="609600" cy="304800"/>
          </a:xfrm>
          <a:prstGeom prst="curved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4" name="Curved Down Arrow 33"/>
          <p:cNvSpPr/>
          <p:nvPr/>
        </p:nvSpPr>
        <p:spPr bwMode="auto">
          <a:xfrm rot="10800000">
            <a:off x="2819400" y="5257800"/>
            <a:ext cx="609600" cy="304800"/>
          </a:xfrm>
          <a:prstGeom prst="curved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5" name="TextBox 34"/>
          <p:cNvSpPr txBox="1"/>
          <p:nvPr/>
        </p:nvSpPr>
        <p:spPr>
          <a:xfrm>
            <a:off x="3200400" y="4277380"/>
            <a:ext cx="477873" cy="523220"/>
          </a:xfrm>
          <a:prstGeom prst="rect">
            <a:avLst/>
          </a:prstGeom>
          <a:noFill/>
        </p:spPr>
        <p:txBody>
          <a:bodyPr wrap="none" rtlCol="0">
            <a:spAutoFit/>
          </a:bodyPr>
          <a:lstStyle/>
          <a:p>
            <a:r>
              <a:rPr lang="en-US" sz="2800" dirty="0" smtClean="0"/>
              <a:t>ε</a:t>
            </a:r>
            <a:r>
              <a:rPr lang="en-US" sz="2800" baseline="-25000" dirty="0" smtClean="0"/>
              <a:t>2</a:t>
            </a:r>
            <a:endParaRPr lang="en-US" sz="2800" baseline="-25000" dirty="0"/>
          </a:p>
        </p:txBody>
      </p:sp>
      <p:sp>
        <p:nvSpPr>
          <p:cNvPr id="36" name="TextBox 35"/>
          <p:cNvSpPr txBox="1"/>
          <p:nvPr/>
        </p:nvSpPr>
        <p:spPr>
          <a:xfrm>
            <a:off x="3657600" y="5039380"/>
            <a:ext cx="477873" cy="523220"/>
          </a:xfrm>
          <a:prstGeom prst="rect">
            <a:avLst/>
          </a:prstGeom>
          <a:noFill/>
        </p:spPr>
        <p:txBody>
          <a:bodyPr wrap="none" rtlCol="0">
            <a:spAutoFit/>
          </a:bodyPr>
          <a:lstStyle/>
          <a:p>
            <a:r>
              <a:rPr lang="en-US" sz="2800" dirty="0" smtClean="0"/>
              <a:t>ε</a:t>
            </a:r>
            <a:r>
              <a:rPr lang="en-US" sz="2800" baseline="-25000" dirty="0" smtClean="0"/>
              <a:t>1</a:t>
            </a:r>
            <a:endParaRPr lang="en-US" sz="2800" baseline="-25000" dirty="0"/>
          </a:p>
        </p:txBody>
      </p:sp>
      <p:sp>
        <p:nvSpPr>
          <p:cNvPr id="37" name="TextBox 36"/>
          <p:cNvSpPr txBox="1"/>
          <p:nvPr/>
        </p:nvSpPr>
        <p:spPr>
          <a:xfrm>
            <a:off x="2570127" y="3896380"/>
            <a:ext cx="524686" cy="523220"/>
          </a:xfrm>
          <a:prstGeom prst="rect">
            <a:avLst/>
          </a:prstGeom>
          <a:noFill/>
        </p:spPr>
        <p:txBody>
          <a:bodyPr wrap="none" rtlCol="0">
            <a:spAutoFit/>
          </a:bodyPr>
          <a:lstStyle/>
          <a:p>
            <a:r>
              <a:rPr lang="en-US" sz="2800" dirty="0" smtClean="0"/>
              <a:t>μ</a:t>
            </a:r>
            <a:r>
              <a:rPr lang="en-US" sz="2800" baseline="-25000" dirty="0" smtClean="0"/>
              <a:t>1</a:t>
            </a:r>
            <a:endParaRPr lang="en-US" sz="2800" baseline="-25000" dirty="0"/>
          </a:p>
        </p:txBody>
      </p:sp>
      <p:sp>
        <p:nvSpPr>
          <p:cNvPr id="39" name="Rectangle 38"/>
          <p:cNvSpPr/>
          <p:nvPr/>
        </p:nvSpPr>
        <p:spPr bwMode="auto">
          <a:xfrm>
            <a:off x="533400" y="990600"/>
            <a:ext cx="3048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40" name="TextBox 39"/>
          <p:cNvSpPr txBox="1"/>
          <p:nvPr/>
        </p:nvSpPr>
        <p:spPr>
          <a:xfrm rot="16200000">
            <a:off x="15330" y="1016110"/>
            <a:ext cx="1102160" cy="523220"/>
          </a:xfrm>
          <a:prstGeom prst="rect">
            <a:avLst/>
          </a:prstGeom>
          <a:noFill/>
        </p:spPr>
        <p:txBody>
          <a:bodyPr wrap="none" rtlCol="0">
            <a:spAutoFit/>
          </a:bodyPr>
          <a:lstStyle/>
          <a:p>
            <a:r>
              <a:rPr lang="en-US" sz="2800" dirty="0" err="1" smtClean="0"/>
              <a:t>y(nm</a:t>
            </a:r>
            <a:r>
              <a:rPr lang="en-US" sz="2800" dirty="0" smtClean="0"/>
              <a:t>)</a:t>
            </a:r>
            <a:endParaRPr lang="en-US" sz="2800" dirty="0"/>
          </a:p>
        </p:txBody>
      </p:sp>
      <p:sp>
        <p:nvSpPr>
          <p:cNvPr id="42" name="Rectangle 41"/>
          <p:cNvSpPr/>
          <p:nvPr/>
        </p:nvSpPr>
        <p:spPr bwMode="auto">
          <a:xfrm>
            <a:off x="3886200" y="228600"/>
            <a:ext cx="5334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43" name="TextBox 42"/>
          <p:cNvSpPr txBox="1"/>
          <p:nvPr/>
        </p:nvSpPr>
        <p:spPr>
          <a:xfrm>
            <a:off x="3581400" y="76200"/>
            <a:ext cx="1123024" cy="523220"/>
          </a:xfrm>
          <a:prstGeom prst="rect">
            <a:avLst/>
          </a:prstGeom>
          <a:noFill/>
        </p:spPr>
        <p:txBody>
          <a:bodyPr wrap="none" rtlCol="0">
            <a:spAutoFit/>
          </a:bodyPr>
          <a:lstStyle/>
          <a:p>
            <a:r>
              <a:rPr lang="en-US" sz="2800" dirty="0" smtClean="0"/>
              <a:t>287 K</a:t>
            </a:r>
            <a:endParaRPr lang="en-US" sz="2800"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graphicFrame>
        <p:nvGraphicFramePr>
          <p:cNvPr id="262146" name="Object 2"/>
          <p:cNvGraphicFramePr>
            <a:graphicFrameLocks noChangeAspect="1"/>
          </p:cNvGraphicFramePr>
          <p:nvPr/>
        </p:nvGraphicFramePr>
        <p:xfrm>
          <a:off x="76200" y="152400"/>
          <a:ext cx="7924800" cy="6604000"/>
        </p:xfrm>
        <a:graphic>
          <a:graphicData uri="http://schemas.openxmlformats.org/presentationml/2006/ole">
            <p:oleObj spid="_x0000_s262146" name="Document" r:id="rId4" imgW="5486400" imgH="4572000" progId="Word.Document.12">
              <p:link updateAutomatic="1"/>
            </p:oleObj>
          </a:graphicData>
        </a:graphic>
      </p:graphicFrame>
      <p:sp>
        <p:nvSpPr>
          <p:cNvPr id="19"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RESULTS</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20" name="TextBox 19"/>
          <p:cNvSpPr txBox="1"/>
          <p:nvPr/>
        </p:nvSpPr>
        <p:spPr>
          <a:xfrm>
            <a:off x="8001000" y="695980"/>
            <a:ext cx="477873" cy="523220"/>
          </a:xfrm>
          <a:prstGeom prst="rect">
            <a:avLst/>
          </a:prstGeom>
          <a:noFill/>
        </p:spPr>
        <p:txBody>
          <a:bodyPr wrap="none" rtlCol="0">
            <a:spAutoFit/>
          </a:bodyPr>
          <a:lstStyle/>
          <a:p>
            <a:r>
              <a:rPr lang="en-US" sz="2800" dirty="0" smtClean="0"/>
              <a:t>ε</a:t>
            </a:r>
            <a:r>
              <a:rPr lang="en-US" sz="2800" baseline="-25000" dirty="0" smtClean="0"/>
              <a:t>1</a:t>
            </a:r>
            <a:endParaRPr lang="en-US" sz="2800" baseline="-25000" dirty="0"/>
          </a:p>
        </p:txBody>
      </p:sp>
      <p:sp>
        <p:nvSpPr>
          <p:cNvPr id="21" name="TextBox 20"/>
          <p:cNvSpPr txBox="1"/>
          <p:nvPr/>
        </p:nvSpPr>
        <p:spPr>
          <a:xfrm>
            <a:off x="8001000" y="1076980"/>
            <a:ext cx="477873" cy="523220"/>
          </a:xfrm>
          <a:prstGeom prst="rect">
            <a:avLst/>
          </a:prstGeom>
          <a:noFill/>
        </p:spPr>
        <p:txBody>
          <a:bodyPr wrap="none" rtlCol="0">
            <a:spAutoFit/>
          </a:bodyPr>
          <a:lstStyle/>
          <a:p>
            <a:r>
              <a:rPr lang="en-US" sz="2800" dirty="0" smtClean="0"/>
              <a:t>ε</a:t>
            </a:r>
            <a:r>
              <a:rPr lang="en-US" sz="2800" baseline="-25000" dirty="0" smtClean="0"/>
              <a:t>2</a:t>
            </a:r>
            <a:endParaRPr lang="en-US" sz="2800" baseline="-25000" dirty="0"/>
          </a:p>
        </p:txBody>
      </p:sp>
      <p:sp>
        <p:nvSpPr>
          <p:cNvPr id="22" name="TextBox 21"/>
          <p:cNvSpPr txBox="1"/>
          <p:nvPr/>
        </p:nvSpPr>
        <p:spPr>
          <a:xfrm>
            <a:off x="8009714" y="1457980"/>
            <a:ext cx="524686" cy="523220"/>
          </a:xfrm>
          <a:prstGeom prst="rect">
            <a:avLst/>
          </a:prstGeom>
          <a:noFill/>
        </p:spPr>
        <p:txBody>
          <a:bodyPr wrap="none" rtlCol="0">
            <a:spAutoFit/>
          </a:bodyPr>
          <a:lstStyle/>
          <a:p>
            <a:r>
              <a:rPr lang="en-US" sz="2800" dirty="0" smtClean="0"/>
              <a:t>μ</a:t>
            </a:r>
            <a:r>
              <a:rPr lang="en-US" sz="2800" baseline="-25000" dirty="0" smtClean="0"/>
              <a:t>1</a:t>
            </a:r>
            <a:endParaRPr lang="en-US" sz="2800" baseline="-25000" dirty="0"/>
          </a:p>
        </p:txBody>
      </p:sp>
      <p:sp>
        <p:nvSpPr>
          <p:cNvPr id="23" name="Left Arrow 22"/>
          <p:cNvSpPr/>
          <p:nvPr/>
        </p:nvSpPr>
        <p:spPr bwMode="auto">
          <a:xfrm>
            <a:off x="7391400" y="1600200"/>
            <a:ext cx="457200" cy="2286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4" name="Left Arrow 23"/>
          <p:cNvSpPr/>
          <p:nvPr/>
        </p:nvSpPr>
        <p:spPr bwMode="auto">
          <a:xfrm>
            <a:off x="7391400" y="1295400"/>
            <a:ext cx="457200" cy="2286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5" name="Left Arrow 24"/>
          <p:cNvSpPr/>
          <p:nvPr/>
        </p:nvSpPr>
        <p:spPr bwMode="auto">
          <a:xfrm>
            <a:off x="7391400" y="914400"/>
            <a:ext cx="457200" cy="22860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6" name="Rectangle 25"/>
          <p:cNvSpPr/>
          <p:nvPr/>
        </p:nvSpPr>
        <p:spPr bwMode="auto">
          <a:xfrm>
            <a:off x="304800" y="914400"/>
            <a:ext cx="5334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7" name="TextBox 26"/>
          <p:cNvSpPr txBox="1"/>
          <p:nvPr/>
        </p:nvSpPr>
        <p:spPr>
          <a:xfrm rot="16200000">
            <a:off x="25510" y="975270"/>
            <a:ext cx="1102160" cy="523220"/>
          </a:xfrm>
          <a:prstGeom prst="rect">
            <a:avLst/>
          </a:prstGeom>
          <a:noFill/>
        </p:spPr>
        <p:txBody>
          <a:bodyPr wrap="none" rtlCol="0">
            <a:spAutoFit/>
          </a:bodyPr>
          <a:lstStyle/>
          <a:p>
            <a:r>
              <a:rPr lang="en-US" sz="2800" dirty="0" err="1" smtClean="0"/>
              <a:t>y(nm</a:t>
            </a:r>
            <a:r>
              <a:rPr lang="en-US" sz="2800" dirty="0" smtClean="0"/>
              <a:t>)</a:t>
            </a:r>
            <a:endParaRPr lang="en-US" sz="2800" dirty="0"/>
          </a:p>
        </p:txBody>
      </p:sp>
      <p:sp>
        <p:nvSpPr>
          <p:cNvPr id="28" name="Rectangle 27"/>
          <p:cNvSpPr/>
          <p:nvPr/>
        </p:nvSpPr>
        <p:spPr bwMode="auto">
          <a:xfrm>
            <a:off x="304800" y="2819400"/>
            <a:ext cx="5334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9" name="Rectangle 28"/>
          <p:cNvSpPr/>
          <p:nvPr/>
        </p:nvSpPr>
        <p:spPr bwMode="auto">
          <a:xfrm>
            <a:off x="381000" y="4800600"/>
            <a:ext cx="5334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0" name="TextBox 29"/>
          <p:cNvSpPr txBox="1"/>
          <p:nvPr/>
        </p:nvSpPr>
        <p:spPr>
          <a:xfrm rot="16200000">
            <a:off x="15330" y="2997310"/>
            <a:ext cx="1102160" cy="523220"/>
          </a:xfrm>
          <a:prstGeom prst="rect">
            <a:avLst/>
          </a:prstGeom>
          <a:noFill/>
        </p:spPr>
        <p:txBody>
          <a:bodyPr wrap="none" rtlCol="0">
            <a:spAutoFit/>
          </a:bodyPr>
          <a:lstStyle/>
          <a:p>
            <a:r>
              <a:rPr lang="en-US" sz="2800" dirty="0" err="1" smtClean="0"/>
              <a:t>x(nm</a:t>
            </a:r>
            <a:r>
              <a:rPr lang="en-US" sz="2800" dirty="0" smtClean="0"/>
              <a:t>)</a:t>
            </a:r>
            <a:endParaRPr lang="en-US" sz="2800" dirty="0"/>
          </a:p>
        </p:txBody>
      </p:sp>
      <p:sp>
        <p:nvSpPr>
          <p:cNvPr id="31" name="TextBox 30"/>
          <p:cNvSpPr txBox="1"/>
          <p:nvPr/>
        </p:nvSpPr>
        <p:spPr>
          <a:xfrm rot="16200000">
            <a:off x="101710" y="5013870"/>
            <a:ext cx="1102160" cy="523220"/>
          </a:xfrm>
          <a:prstGeom prst="rect">
            <a:avLst/>
          </a:prstGeom>
          <a:noFill/>
        </p:spPr>
        <p:txBody>
          <a:bodyPr wrap="none" rtlCol="0">
            <a:spAutoFit/>
          </a:bodyPr>
          <a:lstStyle/>
          <a:p>
            <a:r>
              <a:rPr lang="en-US" sz="2800" dirty="0" err="1" smtClean="0"/>
              <a:t>z(nm</a:t>
            </a:r>
            <a:r>
              <a:rPr lang="en-US" sz="2800" dirty="0" smtClean="0"/>
              <a:t>)</a:t>
            </a:r>
            <a:endParaRPr lang="en-US" sz="2800" dirty="0"/>
          </a:p>
        </p:txBody>
      </p:sp>
      <p:sp>
        <p:nvSpPr>
          <p:cNvPr id="32" name="Rectangle 31"/>
          <p:cNvSpPr/>
          <p:nvPr/>
        </p:nvSpPr>
        <p:spPr bwMode="auto">
          <a:xfrm>
            <a:off x="3733800" y="6248400"/>
            <a:ext cx="7620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3" name="TextBox 32"/>
          <p:cNvSpPr txBox="1"/>
          <p:nvPr/>
        </p:nvSpPr>
        <p:spPr>
          <a:xfrm>
            <a:off x="3124200" y="6182380"/>
            <a:ext cx="902811" cy="523220"/>
          </a:xfrm>
          <a:prstGeom prst="rect">
            <a:avLst/>
          </a:prstGeom>
          <a:noFill/>
        </p:spPr>
        <p:txBody>
          <a:bodyPr wrap="none" rtlCol="0">
            <a:spAutoFit/>
          </a:bodyPr>
          <a:lstStyle/>
          <a:p>
            <a:r>
              <a:rPr lang="en-US" sz="2800" dirty="0" err="1" smtClean="0"/>
              <a:t>t(ns</a:t>
            </a:r>
            <a:r>
              <a:rPr lang="en-US" sz="2800" dirty="0" smtClean="0"/>
              <a:t>)</a:t>
            </a:r>
            <a:endParaRPr lang="en-US" sz="2800" dirty="0"/>
          </a:p>
        </p:txBody>
      </p:sp>
      <p:sp>
        <p:nvSpPr>
          <p:cNvPr id="34" name="Rectangle 33"/>
          <p:cNvSpPr/>
          <p:nvPr/>
        </p:nvSpPr>
        <p:spPr bwMode="auto">
          <a:xfrm>
            <a:off x="3810000" y="152400"/>
            <a:ext cx="7620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5" name="TextBox 34"/>
          <p:cNvSpPr txBox="1"/>
          <p:nvPr/>
        </p:nvSpPr>
        <p:spPr>
          <a:xfrm>
            <a:off x="3276600" y="76200"/>
            <a:ext cx="1123024" cy="523220"/>
          </a:xfrm>
          <a:prstGeom prst="rect">
            <a:avLst/>
          </a:prstGeom>
          <a:noFill/>
        </p:spPr>
        <p:txBody>
          <a:bodyPr wrap="none" rtlCol="0">
            <a:spAutoFit/>
          </a:bodyPr>
          <a:lstStyle/>
          <a:p>
            <a:r>
              <a:rPr lang="en-US" sz="2800" dirty="0" smtClean="0"/>
              <a:t>287 K</a:t>
            </a:r>
            <a:endParaRPr lang="en-US" sz="2800" dirty="0"/>
          </a:p>
        </p:txBody>
      </p:sp>
      <p:pic>
        <p:nvPicPr>
          <p:cNvPr id="36" name="Picture 35" descr="Graph_Abs2.jpg"/>
          <p:cNvPicPr>
            <a:picLocks noChangeAspect="1"/>
          </p:cNvPicPr>
          <p:nvPr/>
        </p:nvPicPr>
        <p:blipFill>
          <a:blip r:embed="rId5"/>
          <a:stretch>
            <a:fillRect/>
          </a:stretch>
        </p:blipFill>
        <p:spPr>
          <a:xfrm>
            <a:off x="6146314" y="4267200"/>
            <a:ext cx="4369286" cy="32766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RESULTS</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18"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pic>
        <p:nvPicPr>
          <p:cNvPr id="23" name="Picture 22" descr="Anis-pres.jpg"/>
          <p:cNvPicPr>
            <a:picLocks noChangeAspect="1"/>
          </p:cNvPicPr>
          <p:nvPr/>
        </p:nvPicPr>
        <p:blipFill>
          <a:blip r:embed="rId3"/>
          <a:stretch>
            <a:fillRect/>
          </a:stretch>
        </p:blipFill>
        <p:spPr>
          <a:xfrm>
            <a:off x="1734670" y="3200400"/>
            <a:ext cx="4742330" cy="3664528"/>
          </a:xfrm>
          <a:prstGeom prst="rect">
            <a:avLst/>
          </a:prstGeom>
        </p:spPr>
      </p:pic>
      <p:sp>
        <p:nvSpPr>
          <p:cNvPr id="24" name="Rectangle 12"/>
          <p:cNvSpPr>
            <a:spLocks noChangeArrowheads="1"/>
          </p:cNvSpPr>
          <p:nvPr/>
        </p:nvSpPr>
        <p:spPr bwMode="auto">
          <a:xfrm>
            <a:off x="228600" y="609600"/>
            <a:ext cx="8610600" cy="2895600"/>
          </a:xfrm>
          <a:prstGeom prst="rect">
            <a:avLst/>
          </a:prstGeom>
          <a:solidFill>
            <a:schemeClr val="accent2">
              <a:lumMod val="20000"/>
              <a:lumOff val="80000"/>
            </a:schemeClr>
          </a:solidFill>
          <a:ln w="38100">
            <a:solidFill>
              <a:srgbClr val="FF0000"/>
            </a:solidFill>
            <a:round/>
            <a:headEnd/>
            <a:tailEnd/>
          </a:ln>
        </p:spPr>
        <p:txBody>
          <a:bodyPr lIns="90000" tIns="81036" rIns="90000" bIns="45000">
            <a:prstTxWarp prst="textNoShape">
              <a:avLst/>
            </a:prstTxWarp>
          </a:bodyPr>
          <a:lstStyle/>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000" dirty="0" smtClean="0">
                <a:solidFill>
                  <a:srgbClr val="000000"/>
                </a:solidFill>
                <a:latin typeface="Calibri" pitchFamily="-65" charset="0"/>
              </a:rPr>
              <a:t>At lower temperature, horizontal diffusivity is associated with vertical exchange of molecules between ε</a:t>
            </a:r>
            <a:r>
              <a:rPr lang="en-US" sz="2000" baseline="-25000" dirty="0" smtClean="0">
                <a:solidFill>
                  <a:srgbClr val="000000"/>
                </a:solidFill>
                <a:latin typeface="Calibri" pitchFamily="-65" charset="0"/>
              </a:rPr>
              <a:t>1</a:t>
            </a:r>
            <a:r>
              <a:rPr lang="en-US" sz="2000" dirty="0" smtClean="0">
                <a:solidFill>
                  <a:srgbClr val="000000"/>
                </a:solidFill>
                <a:latin typeface="Calibri" pitchFamily="-65" charset="0"/>
              </a:rPr>
              <a:t> and ε</a:t>
            </a:r>
            <a:r>
              <a:rPr lang="en-US" sz="2000" baseline="-25000" dirty="0" smtClean="0">
                <a:solidFill>
                  <a:srgbClr val="000000"/>
                </a:solidFill>
                <a:latin typeface="Calibri" pitchFamily="-65" charset="0"/>
              </a:rPr>
              <a:t>2</a:t>
            </a:r>
            <a:r>
              <a:rPr lang="en-US" sz="2000" dirty="0" smtClean="0">
                <a:solidFill>
                  <a:srgbClr val="000000"/>
                </a:solidFill>
                <a:latin typeface="Calibri" pitchFamily="-65" charset="0"/>
              </a:rPr>
              <a:t> bi-layers. This contribution is generally different in the </a:t>
            </a:r>
            <a:r>
              <a:rPr lang="en-US" sz="2000" dirty="0" err="1" smtClean="0">
                <a:solidFill>
                  <a:srgbClr val="000000"/>
                </a:solidFill>
                <a:latin typeface="Calibri" pitchFamily="-65" charset="0"/>
              </a:rPr>
              <a:t>x</a:t>
            </a:r>
            <a:r>
              <a:rPr lang="en-US" sz="2000" dirty="0" smtClean="0">
                <a:solidFill>
                  <a:srgbClr val="000000"/>
                </a:solidFill>
                <a:latin typeface="Calibri" pitchFamily="-65" charset="0"/>
              </a:rPr>
              <a:t> or </a:t>
            </a:r>
            <a:r>
              <a:rPr lang="en-US" sz="2000" dirty="0" err="1" smtClean="0">
                <a:solidFill>
                  <a:srgbClr val="000000"/>
                </a:solidFill>
                <a:latin typeface="Calibri" pitchFamily="-65" charset="0"/>
              </a:rPr>
              <a:t>z</a:t>
            </a:r>
            <a:r>
              <a:rPr lang="en-US" sz="2000" dirty="0" smtClean="0">
                <a:solidFill>
                  <a:srgbClr val="000000"/>
                </a:solidFill>
                <a:latin typeface="Calibri" pitchFamily="-65" charset="0"/>
              </a:rPr>
              <a:t> directions because water molecules move on the underling primary prismatic crystalline structure </a:t>
            </a:r>
            <a:r>
              <a:rPr lang="en-US" sz="2000" b="1" i="1" u="sng" dirty="0" smtClean="0">
                <a:solidFill>
                  <a:srgbClr val="000000"/>
                </a:solidFill>
                <a:latin typeface="Calibri" pitchFamily="-65" charset="0"/>
              </a:rPr>
              <a:t>(facet-proximate mechanism)</a:t>
            </a:r>
          </a:p>
          <a:p>
            <a:pPr>
              <a:buFont typeface="Symbol" pitchFamily="-65" charset="2"/>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000" dirty="0" smtClean="0">
                <a:solidFill>
                  <a:srgbClr val="000000"/>
                </a:solidFill>
                <a:latin typeface="Calibri" pitchFamily="-65" charset="0"/>
              </a:rPr>
              <a:t>Anisotropy of diffusivity (D*</a:t>
            </a:r>
            <a:r>
              <a:rPr lang="en-US" sz="2000" dirty="0" err="1" smtClean="0">
                <a:solidFill>
                  <a:srgbClr val="000000"/>
                </a:solidFill>
                <a:latin typeface="Calibri" pitchFamily="-65" charset="0"/>
              </a:rPr>
              <a:t>x</a:t>
            </a:r>
            <a:r>
              <a:rPr lang="en-US" sz="2000" dirty="0" smtClean="0">
                <a:solidFill>
                  <a:srgbClr val="000000"/>
                </a:solidFill>
                <a:latin typeface="Calibri" pitchFamily="-65" charset="0"/>
              </a:rPr>
              <a:t>/D*z≠1).</a:t>
            </a:r>
          </a:p>
          <a:p>
            <a:pPr>
              <a:buFont typeface="Symbol" pitchFamily="-65" charset="2"/>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0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000" dirty="0" smtClean="0">
                <a:solidFill>
                  <a:srgbClr val="000000"/>
                </a:solidFill>
                <a:latin typeface="Calibri" pitchFamily="-65" charset="0"/>
              </a:rPr>
              <a:t>At higher temperature the outer part of the QLL is farther from the underlying crystalline structure </a:t>
            </a:r>
            <a:r>
              <a:rPr lang="en-US" sz="2000" b="1" i="1" u="sng" dirty="0" smtClean="0">
                <a:solidFill>
                  <a:srgbClr val="000000"/>
                </a:solidFill>
                <a:latin typeface="Calibri" pitchFamily="-65" charset="0"/>
              </a:rPr>
              <a:t>(facet-distant mechanism) </a:t>
            </a:r>
            <a:r>
              <a:rPr lang="en-US" sz="2000" dirty="0" smtClean="0">
                <a:solidFill>
                  <a:srgbClr val="000000"/>
                </a:solidFill>
                <a:latin typeface="Calibri" pitchFamily="-65" charset="0"/>
              </a:rPr>
              <a:t>=&gt; quasi 3-D diffusion, isotropic diffusivity (</a:t>
            </a:r>
            <a:r>
              <a:rPr lang="en-US" sz="2000" dirty="0" err="1" smtClean="0">
                <a:solidFill>
                  <a:srgbClr val="000000"/>
                </a:solidFill>
                <a:latin typeface="Calibri" pitchFamily="-65" charset="0"/>
              </a:rPr>
              <a:t>Dx</a:t>
            </a:r>
            <a:r>
              <a:rPr lang="en-US" sz="2000" dirty="0" smtClean="0">
                <a:solidFill>
                  <a:srgbClr val="000000"/>
                </a:solidFill>
                <a:latin typeface="Calibri" pitchFamily="-65" charset="0"/>
              </a:rPr>
              <a:t>* /D*</a:t>
            </a:r>
            <a:r>
              <a:rPr lang="en-US" sz="2000" dirty="0" err="1" smtClean="0">
                <a:solidFill>
                  <a:srgbClr val="000000"/>
                </a:solidFill>
                <a:latin typeface="Calibri" pitchFamily="-65" charset="0"/>
              </a:rPr>
              <a:t>z</a:t>
            </a:r>
            <a:r>
              <a:rPr lang="en-US" sz="2000" dirty="0" smtClean="0">
                <a:solidFill>
                  <a:srgbClr val="000000"/>
                </a:solidFill>
                <a:latin typeface="Calibri" pitchFamily="-65" charset="0"/>
              </a:rPr>
              <a:t> ~1).</a:t>
            </a:r>
          </a:p>
          <a:p>
            <a:pPr>
              <a:buFont typeface="Symbol" pitchFamily="-65" charset="2"/>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0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sp>
        <p:nvSpPr>
          <p:cNvPr id="25" name="Down Arrow 24"/>
          <p:cNvSpPr/>
          <p:nvPr/>
        </p:nvSpPr>
        <p:spPr bwMode="auto">
          <a:xfrm>
            <a:off x="3886200" y="3276600"/>
            <a:ext cx="685800" cy="45720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RESULTS</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13" name="Rectangle 12"/>
          <p:cNvSpPr>
            <a:spLocks noChangeArrowheads="1"/>
          </p:cNvSpPr>
          <p:nvPr/>
        </p:nvSpPr>
        <p:spPr bwMode="auto">
          <a:xfrm>
            <a:off x="5562600" y="617537"/>
            <a:ext cx="3810000" cy="677863"/>
          </a:xfrm>
          <a:prstGeom prst="rect">
            <a:avLst/>
          </a:prstGeom>
          <a:noFill/>
          <a:ln w="9360">
            <a:noFill/>
            <a:round/>
            <a:headEnd/>
            <a:tailEnd/>
          </a:ln>
        </p:spPr>
        <p:txBody>
          <a:bodyPr lIns="90000" tIns="81036" rIns="90000" bIns="45000">
            <a:prstTxWarp prst="textNoShape">
              <a:avLst/>
            </a:prstTxWarp>
          </a:bodyPr>
          <a:lstStyle/>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The bulk liquid water diffusivity in </a:t>
            </a:r>
            <a:r>
              <a:rPr lang="en-US" sz="2200" dirty="0" err="1" smtClean="0">
                <a:solidFill>
                  <a:srgbClr val="000000"/>
                </a:solidFill>
                <a:latin typeface="Calibri" pitchFamily="-65" charset="0"/>
              </a:rPr>
              <a:t>supercooled</a:t>
            </a:r>
            <a:r>
              <a:rPr lang="en-US" sz="2200" dirty="0" smtClean="0">
                <a:solidFill>
                  <a:srgbClr val="000000"/>
                </a:solidFill>
                <a:latin typeface="Calibri" pitchFamily="-65" charset="0"/>
              </a:rPr>
              <a:t> regime has a negative slope of the Arrhenius plot suggesting an activation energy that  decreases with the temperature.</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sp>
        <p:nvSpPr>
          <p:cNvPr id="14" name="Rectangle 13"/>
          <p:cNvSpPr>
            <a:spLocks noChangeArrowheads="1"/>
          </p:cNvSpPr>
          <p:nvPr/>
        </p:nvSpPr>
        <p:spPr bwMode="auto">
          <a:xfrm>
            <a:off x="457200" y="5029200"/>
            <a:ext cx="8077200" cy="677863"/>
          </a:xfrm>
          <a:prstGeom prst="rect">
            <a:avLst/>
          </a:prstGeom>
          <a:noFill/>
          <a:ln w="9360">
            <a:noFill/>
            <a:round/>
            <a:headEnd/>
            <a:tailEnd/>
          </a:ln>
        </p:spPr>
        <p:txBody>
          <a:bodyPr lIns="90000" tIns="81036" rIns="90000" bIns="45000">
            <a:prstTxWarp prst="textNoShape">
              <a:avLst/>
            </a:prstTxWarp>
          </a:bodyPr>
          <a:lstStyle/>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Positive curvature of the Arrhenius plot of surface diffusivity on ice suggests an activation energy that  increases with the temperature.</a:t>
            </a:r>
            <a:endParaRPr lang="en-GB"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sp>
        <p:nvSpPr>
          <p:cNvPr id="16" name="Rectangle 15"/>
          <p:cNvSpPr>
            <a:spLocks noChangeArrowheads="1"/>
          </p:cNvSpPr>
          <p:nvPr/>
        </p:nvSpPr>
        <p:spPr bwMode="auto">
          <a:xfrm>
            <a:off x="5562600" y="3284537"/>
            <a:ext cx="2971800" cy="677863"/>
          </a:xfrm>
          <a:prstGeom prst="rect">
            <a:avLst/>
          </a:prstGeom>
          <a:noFill/>
          <a:ln w="9360">
            <a:noFill/>
            <a:round/>
            <a:headEnd/>
            <a:tailEnd/>
          </a:ln>
        </p:spPr>
        <p:txBody>
          <a:bodyPr lIns="90000" tIns="81036" rIns="90000" bIns="45000">
            <a:prstTxWarp prst="textNoShape">
              <a:avLst/>
            </a:prstTxWarp>
          </a:bodyPr>
          <a:lstStyle/>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The water diffusivity in the QLL agrees with available experimental data within the quoted precision.</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sp>
        <p:nvSpPr>
          <p:cNvPr id="34" name="Text Box 4"/>
          <p:cNvSpPr txBox="1">
            <a:spLocks noChangeArrowheads="1"/>
          </p:cNvSpPr>
          <p:nvPr/>
        </p:nvSpPr>
        <p:spPr bwMode="auto">
          <a:xfrm>
            <a:off x="228600" y="5943600"/>
            <a:ext cx="8382000" cy="1064404"/>
          </a:xfrm>
          <a:prstGeom prst="rect">
            <a:avLst/>
          </a:prstGeom>
          <a:noFill/>
          <a:ln w="9525">
            <a:noFill/>
            <a:round/>
            <a:headEnd/>
            <a:tailEnd/>
          </a:ln>
          <a:effectLst/>
        </p:spPr>
        <p:txBody>
          <a:bodyPr wrap="square" lIns="78750" tIns="39375" rIns="78750" bIns="39375">
            <a:prstTxWarp prst="textNoShape">
              <a:avLst/>
            </a:prstTxWarp>
            <a:spAutoFit/>
          </a:bodyPr>
          <a:lstStyle/>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1600" dirty="0" smtClean="0">
                <a:solidFill>
                  <a:srgbClr val="000000"/>
                </a:solidFill>
                <a:latin typeface="+mn-lt"/>
              </a:rPr>
              <a:t>[</a:t>
            </a:r>
            <a:r>
              <a:rPr lang="en-GB" sz="1600" dirty="0">
                <a:solidFill>
                  <a:srgbClr val="000000"/>
                </a:solidFill>
                <a:latin typeface="+mn-lt"/>
              </a:rPr>
              <a:t>1</a:t>
            </a:r>
            <a:r>
              <a:rPr lang="en-GB" sz="1600" dirty="0" smtClean="0">
                <a:solidFill>
                  <a:srgbClr val="000000"/>
                </a:solidFill>
                <a:latin typeface="+mn-lt"/>
              </a:rPr>
              <a:t>] </a:t>
            </a:r>
            <a:r>
              <a:rPr lang="en-GB" sz="1600" dirty="0" err="1" smtClean="0">
                <a:solidFill>
                  <a:srgbClr val="000000"/>
                </a:solidFill>
                <a:latin typeface="+mn-lt"/>
              </a:rPr>
              <a:t>Nasello</a:t>
            </a:r>
            <a:r>
              <a:rPr lang="en-GB" sz="1600" dirty="0" smtClean="0">
                <a:solidFill>
                  <a:srgbClr val="000000"/>
                </a:solidFill>
                <a:latin typeface="+mn-lt"/>
              </a:rPr>
              <a:t> et al., </a:t>
            </a:r>
            <a:r>
              <a:rPr lang="en-GB" sz="1600" i="1" dirty="0" smtClean="0">
                <a:solidFill>
                  <a:srgbClr val="000000"/>
                </a:solidFill>
                <a:latin typeface="+mn-lt"/>
              </a:rPr>
              <a:t>Scr. Mater</a:t>
            </a:r>
            <a:r>
              <a:rPr lang="en-GB" sz="1600" dirty="0" smtClean="0">
                <a:solidFill>
                  <a:srgbClr val="000000"/>
                </a:solidFill>
                <a:latin typeface="+mn-lt"/>
              </a:rPr>
              <a:t>, 2007, 56, 1071-1073. </a:t>
            </a:r>
            <a:r>
              <a:rPr lang="en-GB" sz="1600" dirty="0" smtClean="0">
                <a:solidFill>
                  <a:schemeClr val="accent2"/>
                </a:solidFill>
                <a:latin typeface="+mn-lt"/>
              </a:rPr>
              <a:t>(Ice Surface-Experimental)</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1600" dirty="0" smtClean="0">
                <a:solidFill>
                  <a:srgbClr val="000000"/>
                </a:solidFill>
                <a:latin typeface="+mn-lt"/>
                <a:cs typeface=""/>
              </a:rPr>
              <a:t>[2] </a:t>
            </a:r>
            <a:r>
              <a:rPr lang="en-GB" sz="1600" dirty="0" err="1" smtClean="0">
                <a:solidFill>
                  <a:srgbClr val="000000"/>
                </a:solidFill>
                <a:latin typeface="+mn-lt"/>
                <a:cs typeface=""/>
              </a:rPr>
              <a:t>Carignano</a:t>
            </a:r>
            <a:r>
              <a:rPr lang="en-GB" sz="1600" dirty="0" smtClean="0">
                <a:solidFill>
                  <a:srgbClr val="000000"/>
                </a:solidFill>
                <a:latin typeface="+mn-lt"/>
                <a:cs typeface=""/>
              </a:rPr>
              <a:t> et al., </a:t>
            </a:r>
            <a:r>
              <a:rPr lang="en-GB" sz="1600" i="1" dirty="0" smtClean="0">
                <a:solidFill>
                  <a:srgbClr val="000000"/>
                </a:solidFill>
                <a:latin typeface="+mn-lt"/>
                <a:cs typeface=""/>
              </a:rPr>
              <a:t>Mol. Phys.</a:t>
            </a:r>
            <a:r>
              <a:rPr lang="en-GB" sz="1600" dirty="0" smtClean="0">
                <a:solidFill>
                  <a:srgbClr val="000000"/>
                </a:solidFill>
                <a:latin typeface="+mn-lt"/>
                <a:cs typeface=""/>
              </a:rPr>
              <a:t>, 2005, 103, 2957-2967. </a:t>
            </a:r>
            <a:r>
              <a:rPr lang="en-GB" sz="1600" dirty="0" smtClean="0">
                <a:solidFill>
                  <a:srgbClr val="008000"/>
                </a:solidFill>
                <a:latin typeface="+mn-lt"/>
                <a:cs typeface=""/>
              </a:rPr>
              <a:t>(Bulk Water-Computational)</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1600" dirty="0" smtClean="0">
                <a:solidFill>
                  <a:srgbClr val="000000"/>
                </a:solidFill>
                <a:latin typeface="+mn-lt"/>
                <a:cs typeface=""/>
              </a:rPr>
              <a:t>[2] Price et al., </a:t>
            </a:r>
            <a:r>
              <a:rPr lang="en-GB" sz="1600" i="1" dirty="0" smtClean="0">
                <a:solidFill>
                  <a:srgbClr val="000000"/>
                </a:solidFill>
                <a:latin typeface="+mn-lt"/>
                <a:cs typeface=""/>
              </a:rPr>
              <a:t>J. Phys. Chem. A, 1999, 103,</a:t>
            </a:r>
            <a:r>
              <a:rPr lang="en-GB" sz="1600" dirty="0" smtClean="0">
                <a:solidFill>
                  <a:srgbClr val="000000"/>
                </a:solidFill>
                <a:latin typeface="+mn-lt"/>
                <a:cs typeface=""/>
              </a:rPr>
              <a:t> 448-450. </a:t>
            </a:r>
            <a:r>
              <a:rPr lang="en-GB" sz="1600" dirty="0" smtClean="0">
                <a:solidFill>
                  <a:srgbClr val="FF0000"/>
                </a:solidFill>
                <a:latin typeface="+mn-lt"/>
                <a:cs typeface=""/>
              </a:rPr>
              <a:t>(Bulk Water-Experimental)</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1600" dirty="0">
              <a:solidFill>
                <a:srgbClr val="000000"/>
              </a:solidFill>
              <a:latin typeface="+mn-lt"/>
              <a:cs typeface=""/>
            </a:endParaRPr>
          </a:p>
        </p:txBody>
      </p:sp>
      <p:graphicFrame>
        <p:nvGraphicFramePr>
          <p:cNvPr id="251906" name="Object 2"/>
          <p:cNvGraphicFramePr>
            <a:graphicFrameLocks noChangeAspect="1"/>
          </p:cNvGraphicFramePr>
          <p:nvPr/>
        </p:nvGraphicFramePr>
        <p:xfrm>
          <a:off x="-44716" y="228600"/>
          <a:ext cx="5703136" cy="4419600"/>
        </p:xfrm>
        <a:graphic>
          <a:graphicData uri="http://schemas.openxmlformats.org/presentationml/2006/ole">
            <p:oleObj spid="_x0000_s251906" name="Document" r:id="rId4" imgW="5473700" imgH="4241800" progId="Word.Document.12">
              <p:link updateAutomatic="1"/>
            </p:oleObj>
          </a:graphicData>
        </a:graphic>
      </p:graphicFrame>
      <p:sp>
        <p:nvSpPr>
          <p:cNvPr id="11"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528638" y="26289000"/>
            <a:ext cx="8843962" cy="1925638"/>
          </a:xfrm>
          <a:prstGeom prst="rect">
            <a:avLst/>
          </a:prstGeom>
          <a:noFill/>
          <a:ln w="9525">
            <a:noFill/>
            <a:round/>
            <a:headEnd/>
            <a:tailEnd/>
          </a:ln>
        </p:spPr>
        <p:txBody>
          <a:bodyPr lIns="78750" tIns="39375" rIns="78750" bIns="39375">
            <a:prstTxWarp prst="textNoShape">
              <a:avLst/>
            </a:prstTxWarp>
            <a:spAutoFit/>
          </a:bodyPr>
          <a:lstStyle/>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400" dirty="0">
                <a:solidFill>
                  <a:srgbClr val="000000"/>
                </a:solidFill>
                <a:latin typeface="Calibri" pitchFamily="-65" charset="0"/>
              </a:rPr>
              <a:t>Using the probability densities for bulk ice and bulk liquid water we can define q</a:t>
            </a:r>
            <a:r>
              <a:rPr lang="en-US" sz="2400" baseline="-25000" dirty="0">
                <a:solidFill>
                  <a:srgbClr val="000000"/>
                </a:solidFill>
                <a:latin typeface="Calibri" pitchFamily="-65" charset="0"/>
              </a:rPr>
              <a:t>t</a:t>
            </a:r>
            <a:r>
              <a:rPr lang="en-US" sz="2400" dirty="0">
                <a:solidFill>
                  <a:srgbClr val="000000"/>
                </a:solidFill>
                <a:latin typeface="Calibri" pitchFamily="-65" charset="0"/>
              </a:rPr>
              <a:t> such that:</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400" dirty="0">
                <a:solidFill>
                  <a:srgbClr val="000000"/>
                </a:solidFill>
                <a:latin typeface="Calibri" pitchFamily="-65" charset="0"/>
              </a:rPr>
              <a:t>                               </a:t>
            </a:r>
            <a:r>
              <a:rPr lang="en-US" sz="2400" dirty="0" err="1">
                <a:solidFill>
                  <a:srgbClr val="000000"/>
                </a:solidFill>
                <a:latin typeface="Calibri" pitchFamily="-65" charset="0"/>
              </a:rPr>
              <a:t>q</a:t>
            </a:r>
            <a:r>
              <a:rPr lang="en-GB" sz="2400" dirty="0">
                <a:solidFill>
                  <a:srgbClr val="000000"/>
                </a:solidFill>
                <a:latin typeface="Calibri" pitchFamily="-65" charset="0"/>
              </a:rPr>
              <a:t>&gt;q</a:t>
            </a:r>
            <a:r>
              <a:rPr lang="en-GB" sz="2400" baseline="-25000" dirty="0">
                <a:solidFill>
                  <a:srgbClr val="000000"/>
                </a:solidFill>
                <a:latin typeface="Calibri" pitchFamily="-65" charset="0"/>
              </a:rPr>
              <a:t>t</a:t>
            </a:r>
            <a:r>
              <a:rPr lang="en-GB" sz="2400" dirty="0">
                <a:solidFill>
                  <a:srgbClr val="000000"/>
                </a:solidFill>
                <a:latin typeface="Calibri" pitchFamily="-65" charset="0"/>
              </a:rPr>
              <a:t> =&gt; Ice like water molecule; </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400" dirty="0">
                <a:solidFill>
                  <a:srgbClr val="000000"/>
                </a:solidFill>
                <a:latin typeface="Calibri" pitchFamily="-65" charset="0"/>
              </a:rPr>
              <a:t>                               </a:t>
            </a:r>
            <a:r>
              <a:rPr lang="en-US" sz="2400" dirty="0" err="1">
                <a:solidFill>
                  <a:srgbClr val="000000"/>
                </a:solidFill>
                <a:latin typeface="Calibri" pitchFamily="-65" charset="0"/>
              </a:rPr>
              <a:t>q</a:t>
            </a:r>
            <a:r>
              <a:rPr lang="en-GB" sz="2400" dirty="0">
                <a:solidFill>
                  <a:srgbClr val="000000"/>
                </a:solidFill>
                <a:latin typeface="Calibri" pitchFamily="-65" charset="0"/>
              </a:rPr>
              <a:t>&lt;q</a:t>
            </a:r>
            <a:r>
              <a:rPr lang="en-GB" sz="2400" baseline="-25000" dirty="0">
                <a:solidFill>
                  <a:srgbClr val="000000"/>
                </a:solidFill>
                <a:latin typeface="Calibri" pitchFamily="-65" charset="0"/>
              </a:rPr>
              <a:t>t</a:t>
            </a:r>
            <a:r>
              <a:rPr lang="en-GB" sz="2400" dirty="0">
                <a:solidFill>
                  <a:srgbClr val="000000"/>
                </a:solidFill>
                <a:latin typeface="Calibri" pitchFamily="-65" charset="0"/>
              </a:rPr>
              <a:t> =&gt; Liquid like water molecule.</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400" dirty="0">
              <a:solidFill>
                <a:srgbClr val="000000"/>
              </a:solidFill>
              <a:latin typeface="Calibri" pitchFamily="-65" charset="0"/>
            </a:endParaRPr>
          </a:p>
        </p:txBody>
      </p:sp>
      <p:pic>
        <p:nvPicPr>
          <p:cNvPr id="12" name="Picture 11" descr="nQLL.jpg"/>
          <p:cNvPicPr>
            <a:picLocks noChangeAspect="1"/>
          </p:cNvPicPr>
          <p:nvPr/>
        </p:nvPicPr>
        <p:blipFill>
          <a:blip r:embed="rId3"/>
          <a:stretch>
            <a:fillRect/>
          </a:stretch>
        </p:blipFill>
        <p:spPr>
          <a:xfrm>
            <a:off x="447675" y="30784800"/>
            <a:ext cx="4294188" cy="3318236"/>
          </a:xfrm>
          <a:prstGeom prst="rect">
            <a:avLst/>
          </a:prstGeom>
        </p:spPr>
      </p:pic>
      <p:pic>
        <p:nvPicPr>
          <p:cNvPr id="11" name="Picture 10"/>
          <p:cNvPicPr>
            <a:picLocks noChangeAspect="1"/>
          </p:cNvPicPr>
          <p:nvPr/>
        </p:nvPicPr>
        <p:blipFill>
          <a:blip r:embed="rId4"/>
          <a:stretch>
            <a:fillRect/>
          </a:stretch>
        </p:blipFill>
        <p:spPr>
          <a:xfrm>
            <a:off x="0" y="3535818"/>
            <a:ext cx="4419600" cy="3322182"/>
          </a:xfrm>
          <a:prstGeom prst="rect">
            <a:avLst/>
          </a:prstGeom>
        </p:spPr>
      </p:pic>
      <p:sp>
        <p:nvSpPr>
          <p:cNvPr id="14" name="Rectangle 12"/>
          <p:cNvSpPr>
            <a:spLocks noChangeArrowheads="1"/>
          </p:cNvSpPr>
          <p:nvPr/>
        </p:nvSpPr>
        <p:spPr bwMode="auto">
          <a:xfrm>
            <a:off x="4419600" y="4191000"/>
            <a:ext cx="4572000" cy="2286000"/>
          </a:xfrm>
          <a:prstGeom prst="rect">
            <a:avLst/>
          </a:prstGeom>
          <a:solidFill>
            <a:schemeClr val="accent2">
              <a:lumMod val="20000"/>
              <a:lumOff val="80000"/>
            </a:schemeClr>
          </a:solidFill>
          <a:ln w="38100">
            <a:solidFill>
              <a:srgbClr val="FF0000"/>
            </a:solidFill>
            <a:round/>
            <a:headEnd/>
            <a:tailEnd/>
          </a:ln>
        </p:spPr>
        <p:txBody>
          <a:bodyPr lIns="90000" tIns="81036" rIns="90000" bIns="45000">
            <a:prstTxWarp prst="textNoShape">
              <a:avLst/>
            </a:prstTxWarp>
          </a:bodyPr>
          <a:lstStyle/>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000" b="1" i="1" dirty="0" smtClean="0">
                <a:solidFill>
                  <a:srgbClr val="000000"/>
                </a:solidFill>
              </a:rPr>
              <a:t>Low  T =&gt;</a:t>
            </a:r>
            <a:r>
              <a:rPr lang="en-US" sz="2000" dirty="0" smtClean="0">
                <a:solidFill>
                  <a:srgbClr val="000000"/>
                </a:solidFill>
              </a:rPr>
              <a:t> smaller activation energy</a:t>
            </a: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000" b="1" i="1" dirty="0" smtClean="0">
                <a:solidFill>
                  <a:srgbClr val="000000"/>
                </a:solidFill>
              </a:rPr>
              <a:t>High T (closer to melting)=&gt; </a:t>
            </a:r>
            <a:r>
              <a:rPr lang="en-US" sz="2000" dirty="0" smtClean="0">
                <a:solidFill>
                  <a:srgbClr val="000000"/>
                </a:solidFill>
              </a:rPr>
              <a:t>vertical motion takes a molecule from a more hydrated environment (μ</a:t>
            </a:r>
            <a:r>
              <a:rPr lang="en-US" sz="2000" baseline="-25000" dirty="0" smtClean="0">
                <a:solidFill>
                  <a:srgbClr val="000000"/>
                </a:solidFill>
              </a:rPr>
              <a:t>1</a:t>
            </a:r>
            <a:r>
              <a:rPr lang="en-US" sz="2000" dirty="0" smtClean="0">
                <a:solidFill>
                  <a:srgbClr val="000000"/>
                </a:solidFill>
              </a:rPr>
              <a:t>) closer to the surface where fewer hydrogen bonding partners are available=&gt; higher activation energy.</a:t>
            </a: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sp>
        <p:nvSpPr>
          <p:cNvPr id="17"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sp>
        <p:nvSpPr>
          <p:cNvPr id="18"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RESULTS</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19" name="Up Arrow 18"/>
          <p:cNvSpPr/>
          <p:nvPr/>
        </p:nvSpPr>
        <p:spPr bwMode="auto">
          <a:xfrm>
            <a:off x="3581400" y="4343400"/>
            <a:ext cx="228600" cy="457200"/>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0" name="Up Arrow 19"/>
          <p:cNvSpPr/>
          <p:nvPr/>
        </p:nvSpPr>
        <p:spPr bwMode="auto">
          <a:xfrm flipV="1">
            <a:off x="762000" y="5181600"/>
            <a:ext cx="228600" cy="457200"/>
          </a:xfrm>
          <a:prstGeom prst="up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pic>
        <p:nvPicPr>
          <p:cNvPr id="13" name="Picture 12" descr="dens230-pres.jpg"/>
          <p:cNvPicPr>
            <a:picLocks noChangeAspect="1"/>
          </p:cNvPicPr>
          <p:nvPr/>
        </p:nvPicPr>
        <p:blipFill>
          <a:blip r:embed="rId5"/>
          <a:stretch>
            <a:fillRect/>
          </a:stretch>
        </p:blipFill>
        <p:spPr>
          <a:xfrm>
            <a:off x="-152400" y="76200"/>
            <a:ext cx="4733364" cy="3657600"/>
          </a:xfrm>
          <a:prstGeom prst="rect">
            <a:avLst/>
          </a:prstGeom>
        </p:spPr>
      </p:pic>
      <p:sp>
        <p:nvSpPr>
          <p:cNvPr id="21" name="Curved Down Arrow 20"/>
          <p:cNvSpPr/>
          <p:nvPr/>
        </p:nvSpPr>
        <p:spPr bwMode="auto">
          <a:xfrm>
            <a:off x="3581400" y="1066800"/>
            <a:ext cx="609600" cy="304800"/>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2" name="Curved Down Arrow 21"/>
          <p:cNvSpPr/>
          <p:nvPr/>
        </p:nvSpPr>
        <p:spPr bwMode="auto">
          <a:xfrm rot="10800000">
            <a:off x="3505201" y="2362199"/>
            <a:ext cx="609600" cy="304800"/>
          </a:xfrm>
          <a:prstGeom prst="curved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3" name="TextBox 22"/>
          <p:cNvSpPr txBox="1"/>
          <p:nvPr/>
        </p:nvSpPr>
        <p:spPr>
          <a:xfrm>
            <a:off x="3124200" y="914400"/>
            <a:ext cx="477873" cy="523220"/>
          </a:xfrm>
          <a:prstGeom prst="rect">
            <a:avLst/>
          </a:prstGeom>
          <a:noFill/>
        </p:spPr>
        <p:txBody>
          <a:bodyPr wrap="none" rtlCol="0">
            <a:spAutoFit/>
          </a:bodyPr>
          <a:lstStyle/>
          <a:p>
            <a:r>
              <a:rPr lang="en-US" sz="2800" dirty="0" smtClean="0"/>
              <a:t>ε</a:t>
            </a:r>
            <a:r>
              <a:rPr lang="en-US" sz="2800" baseline="-25000" dirty="0" smtClean="0"/>
              <a:t>2</a:t>
            </a:r>
            <a:endParaRPr lang="en-US" sz="2800" baseline="-25000" dirty="0"/>
          </a:p>
        </p:txBody>
      </p:sp>
      <p:sp>
        <p:nvSpPr>
          <p:cNvPr id="24" name="TextBox 23"/>
          <p:cNvSpPr txBox="1"/>
          <p:nvPr/>
        </p:nvSpPr>
        <p:spPr>
          <a:xfrm>
            <a:off x="3886200" y="2586335"/>
            <a:ext cx="477873" cy="523220"/>
          </a:xfrm>
          <a:prstGeom prst="rect">
            <a:avLst/>
          </a:prstGeom>
          <a:noFill/>
        </p:spPr>
        <p:txBody>
          <a:bodyPr wrap="none" rtlCol="0">
            <a:spAutoFit/>
          </a:bodyPr>
          <a:lstStyle/>
          <a:p>
            <a:r>
              <a:rPr lang="en-US" sz="2800" dirty="0" smtClean="0"/>
              <a:t>ε</a:t>
            </a:r>
            <a:r>
              <a:rPr lang="en-US" sz="2800" baseline="-25000" dirty="0" smtClean="0"/>
              <a:t>1</a:t>
            </a:r>
            <a:endParaRPr lang="en-US" sz="2800" baseline="-25000" dirty="0"/>
          </a:p>
        </p:txBody>
      </p:sp>
      <p:pic>
        <p:nvPicPr>
          <p:cNvPr id="25" name="Picture 24" descr="dens-287K-pres.jpg"/>
          <p:cNvPicPr>
            <a:picLocks noChangeAspect="1"/>
          </p:cNvPicPr>
          <p:nvPr/>
        </p:nvPicPr>
        <p:blipFill>
          <a:blip r:embed="rId6"/>
          <a:stretch>
            <a:fillRect/>
          </a:stretch>
        </p:blipFill>
        <p:spPr>
          <a:xfrm>
            <a:off x="4540624" y="353291"/>
            <a:ext cx="4374776" cy="3380509"/>
          </a:xfrm>
          <a:prstGeom prst="rect">
            <a:avLst/>
          </a:prstGeom>
        </p:spPr>
      </p:pic>
      <p:sp>
        <p:nvSpPr>
          <p:cNvPr id="26" name="Curved Down Arrow 25"/>
          <p:cNvSpPr/>
          <p:nvPr/>
        </p:nvSpPr>
        <p:spPr bwMode="auto">
          <a:xfrm>
            <a:off x="7620000" y="1371600"/>
            <a:ext cx="609600" cy="304800"/>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7" name="Curved Down Arrow 26"/>
          <p:cNvSpPr/>
          <p:nvPr/>
        </p:nvSpPr>
        <p:spPr bwMode="auto">
          <a:xfrm>
            <a:off x="7117976" y="990600"/>
            <a:ext cx="609600" cy="304800"/>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8" name="Curved Down Arrow 27"/>
          <p:cNvSpPr/>
          <p:nvPr/>
        </p:nvSpPr>
        <p:spPr bwMode="auto">
          <a:xfrm rot="10800000">
            <a:off x="7543800" y="2895600"/>
            <a:ext cx="609600" cy="304800"/>
          </a:xfrm>
          <a:prstGeom prst="curved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29" name="Curved Down Arrow 28"/>
          <p:cNvSpPr/>
          <p:nvPr/>
        </p:nvSpPr>
        <p:spPr bwMode="auto">
          <a:xfrm rot="10800000">
            <a:off x="7010400" y="2743200"/>
            <a:ext cx="609600" cy="304800"/>
          </a:xfrm>
          <a:prstGeom prst="curved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
        <p:nvSpPr>
          <p:cNvPr id="30" name="TextBox 29"/>
          <p:cNvSpPr txBox="1"/>
          <p:nvPr/>
        </p:nvSpPr>
        <p:spPr>
          <a:xfrm>
            <a:off x="7467600" y="1762780"/>
            <a:ext cx="477873" cy="523220"/>
          </a:xfrm>
          <a:prstGeom prst="rect">
            <a:avLst/>
          </a:prstGeom>
          <a:noFill/>
        </p:spPr>
        <p:txBody>
          <a:bodyPr wrap="none" rtlCol="0">
            <a:spAutoFit/>
          </a:bodyPr>
          <a:lstStyle/>
          <a:p>
            <a:r>
              <a:rPr lang="en-US" sz="2800" dirty="0" smtClean="0"/>
              <a:t>ε</a:t>
            </a:r>
            <a:r>
              <a:rPr lang="en-US" sz="2800" baseline="-25000" dirty="0" smtClean="0"/>
              <a:t>2</a:t>
            </a:r>
            <a:endParaRPr lang="en-US" sz="2800" baseline="-25000" dirty="0"/>
          </a:p>
        </p:txBody>
      </p:sp>
      <p:sp>
        <p:nvSpPr>
          <p:cNvPr id="31" name="TextBox 30"/>
          <p:cNvSpPr txBox="1"/>
          <p:nvPr/>
        </p:nvSpPr>
        <p:spPr>
          <a:xfrm>
            <a:off x="7848600" y="2362200"/>
            <a:ext cx="477873" cy="523220"/>
          </a:xfrm>
          <a:prstGeom prst="rect">
            <a:avLst/>
          </a:prstGeom>
          <a:noFill/>
        </p:spPr>
        <p:txBody>
          <a:bodyPr wrap="none" rtlCol="0">
            <a:spAutoFit/>
          </a:bodyPr>
          <a:lstStyle/>
          <a:p>
            <a:r>
              <a:rPr lang="en-US" sz="2800" dirty="0" smtClean="0"/>
              <a:t>ε</a:t>
            </a:r>
            <a:r>
              <a:rPr lang="en-US" sz="2800" baseline="-25000" dirty="0" smtClean="0"/>
              <a:t>1</a:t>
            </a:r>
            <a:endParaRPr lang="en-US" sz="2800" baseline="-25000" dirty="0"/>
          </a:p>
        </p:txBody>
      </p:sp>
      <p:sp>
        <p:nvSpPr>
          <p:cNvPr id="32" name="TextBox 31"/>
          <p:cNvSpPr txBox="1"/>
          <p:nvPr/>
        </p:nvSpPr>
        <p:spPr>
          <a:xfrm>
            <a:off x="7021103" y="1381780"/>
            <a:ext cx="524686" cy="523220"/>
          </a:xfrm>
          <a:prstGeom prst="rect">
            <a:avLst/>
          </a:prstGeom>
          <a:noFill/>
        </p:spPr>
        <p:txBody>
          <a:bodyPr wrap="none" rtlCol="0">
            <a:spAutoFit/>
          </a:bodyPr>
          <a:lstStyle/>
          <a:p>
            <a:r>
              <a:rPr lang="en-US" sz="2800" dirty="0" smtClean="0"/>
              <a:t>μ</a:t>
            </a:r>
            <a:r>
              <a:rPr lang="en-US" sz="2800" baseline="-25000" dirty="0" smtClean="0"/>
              <a:t>1</a:t>
            </a:r>
            <a:endParaRPr lang="en-US" sz="2800" baseline="-25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sp>
        <p:nvSpPr>
          <p:cNvPr id="47107"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CONCLUSIONS</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47109" name="Rectangle 12"/>
          <p:cNvSpPr>
            <a:spLocks noChangeArrowheads="1"/>
          </p:cNvSpPr>
          <p:nvPr/>
        </p:nvSpPr>
        <p:spPr bwMode="auto">
          <a:xfrm>
            <a:off x="457200" y="1371600"/>
            <a:ext cx="4953000" cy="677863"/>
          </a:xfrm>
          <a:prstGeom prst="rect">
            <a:avLst/>
          </a:prstGeom>
          <a:noFill/>
          <a:ln w="9360">
            <a:noFill/>
            <a:round/>
            <a:headEnd/>
            <a:tailEnd/>
          </a:ln>
        </p:spPr>
        <p:txBody>
          <a:bodyPr lIns="90000" tIns="81036" rIns="90000" bIns="45000">
            <a:prstTxWarp prst="textNoShape">
              <a:avLst/>
            </a:prstTxWarp>
          </a:bodyPr>
          <a:lstStyle/>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dirty="0" smtClean="0">
                <a:solidFill>
                  <a:srgbClr val="000000"/>
                </a:solidFill>
              </a:rPr>
              <a:t> </a:t>
            </a:r>
            <a:r>
              <a:rPr lang="en-US" sz="2200" dirty="0" smtClean="0">
                <a:solidFill>
                  <a:srgbClr val="000000"/>
                </a:solidFill>
                <a:latin typeface="Calibri" pitchFamily="-65" charset="0"/>
              </a:rPr>
              <a:t>The self-diffusion on ice surface occurs by significantly different mechanism compared to bulk self-diffusion in </a:t>
            </a:r>
            <a:r>
              <a:rPr lang="en-US" sz="2200" dirty="0" err="1" smtClean="0">
                <a:solidFill>
                  <a:srgbClr val="000000"/>
                </a:solidFill>
                <a:latin typeface="Calibri" pitchFamily="-65" charset="0"/>
              </a:rPr>
              <a:t>supercooled</a:t>
            </a:r>
            <a:r>
              <a:rPr lang="en-US" sz="2200" dirty="0" smtClean="0">
                <a:solidFill>
                  <a:srgbClr val="000000"/>
                </a:solidFill>
                <a:latin typeface="Calibri" pitchFamily="-65" charset="0"/>
              </a:rPr>
              <a:t> water.</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a:solidFill>
                <a:schemeClr val="accent4"/>
              </a:solidFill>
              <a:latin typeface="Calibri" pitchFamily="-65" charset="0"/>
            </a:endParaRPr>
          </a:p>
        </p:txBody>
      </p:sp>
      <p:sp>
        <p:nvSpPr>
          <p:cNvPr id="47114" name="Rectangle 12"/>
          <p:cNvSpPr>
            <a:spLocks noChangeArrowheads="1"/>
          </p:cNvSpPr>
          <p:nvPr/>
        </p:nvSpPr>
        <p:spPr bwMode="auto">
          <a:xfrm>
            <a:off x="457200" y="846137"/>
            <a:ext cx="5029200" cy="677863"/>
          </a:xfrm>
          <a:prstGeom prst="rect">
            <a:avLst/>
          </a:prstGeom>
          <a:noFill/>
          <a:ln w="9360">
            <a:noFill/>
            <a:round/>
            <a:headEnd/>
            <a:tailEnd/>
          </a:ln>
        </p:spPr>
        <p:txBody>
          <a:bodyPr lIns="90000" tIns="81036" rIns="90000" bIns="45000">
            <a:prstTxWarp prst="textNoShape">
              <a:avLst/>
            </a:prstTxWarp>
          </a:bodyPr>
          <a:lstStyle/>
          <a:p>
            <a:pPr>
              <a:lnSpc>
                <a:spcPct val="87000"/>
              </a:lnSpc>
              <a:buClr>
                <a:srgbClr val="000000"/>
              </a:buClr>
              <a:buSzPct val="45000"/>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US" sz="2200" u="sng" dirty="0" smtClean="0">
                <a:latin typeface="Calibri" pitchFamily="-65" charset="0"/>
              </a:rPr>
              <a:t>Conclusions:</a:t>
            </a:r>
            <a:endParaRPr lang="en-US" sz="2200" u="sng" dirty="0">
              <a:latin typeface="Calibri" pitchFamily="-65" charset="0"/>
            </a:endParaRPr>
          </a:p>
        </p:txBody>
      </p:sp>
      <p:pic>
        <p:nvPicPr>
          <p:cNvPr id="7" name="Picture 6"/>
          <p:cNvPicPr>
            <a:picLocks noChangeAspect="1"/>
          </p:cNvPicPr>
          <p:nvPr/>
        </p:nvPicPr>
        <p:blipFill>
          <a:blip r:embed="rId3"/>
          <a:stretch>
            <a:fillRect/>
          </a:stretch>
        </p:blipFill>
        <p:spPr>
          <a:xfrm>
            <a:off x="5512206" y="524240"/>
            <a:ext cx="8127594" cy="2523760"/>
          </a:xfrm>
          <a:prstGeom prst="rect">
            <a:avLst/>
          </a:prstGeom>
        </p:spPr>
      </p:pic>
      <p:sp>
        <p:nvSpPr>
          <p:cNvPr id="8" name="Rectangle 12"/>
          <p:cNvSpPr>
            <a:spLocks noChangeArrowheads="1"/>
          </p:cNvSpPr>
          <p:nvPr/>
        </p:nvSpPr>
        <p:spPr bwMode="auto">
          <a:xfrm>
            <a:off x="457200" y="2971800"/>
            <a:ext cx="8382000" cy="3796011"/>
          </a:xfrm>
          <a:prstGeom prst="rect">
            <a:avLst/>
          </a:prstGeom>
          <a:noFill/>
          <a:ln w="37973">
            <a:solidFill>
              <a:srgbClr val="FF0000"/>
            </a:solidFill>
            <a:round/>
            <a:headEnd/>
            <a:tailEnd/>
          </a:ln>
        </p:spPr>
        <p:txBody>
          <a:bodyPr lIns="90000" tIns="81036" rIns="90000" bIns="45000">
            <a:prstTxWarp prst="textNoShape">
              <a:avLst/>
            </a:prstTxWarp>
          </a:bodyPr>
          <a:lstStyle/>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At low temperature, the water molecules are exposed to the anisotropic underlying crystalline terrain leading to anisotropic in-plane diffusion.</a:t>
            </a:r>
          </a:p>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At temperatures close to the melting, thick QLL leads to quasi 3-D liquid-like diffusivity.</a:t>
            </a:r>
          </a:p>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The Arrhenius analysis shows an activation energy for in-plane diffusion in the QLL increasing with the temperature as a result of a thicker QLL where molecules move vertical from more to less hydrogen bonding environment.</a:t>
            </a:r>
            <a:endParaRPr lang="en-US" sz="2200" dirty="0">
              <a:solidFill>
                <a:schemeClr val="accent4"/>
              </a:solidFill>
              <a:latin typeface="Calibri" pitchFamily="-65"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graphicFrame>
        <p:nvGraphicFramePr>
          <p:cNvPr id="16386" name="Object 6"/>
          <p:cNvGraphicFramePr>
            <a:graphicFrameLocks noChangeAspect="1"/>
          </p:cNvGraphicFramePr>
          <p:nvPr/>
        </p:nvGraphicFramePr>
        <p:xfrm>
          <a:off x="4114800" y="2514600"/>
          <a:ext cx="34925" cy="287338"/>
        </p:xfrm>
        <a:graphic>
          <a:graphicData uri="http://schemas.openxmlformats.org/presentationml/2006/ole">
            <p:oleObj spid="_x0000_s157698" name="Equation" r:id="rId4" imgW="76200" imgH="190500" progId="Equation.3">
              <p:embed/>
            </p:oleObj>
          </a:graphicData>
        </a:graphic>
      </p:graphicFrame>
      <p:sp>
        <p:nvSpPr>
          <p:cNvPr id="16388"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a:solidFill>
                  <a:srgbClr val="000000"/>
                </a:solidFill>
                <a:latin typeface="Calibri" pitchFamily="-65" charset="0"/>
              </a:rPr>
              <a:t>							                                                       </a:t>
            </a:r>
            <a:r>
              <a:rPr lang="en-US" sz="1600">
                <a:solidFill>
                  <a:srgbClr val="000000"/>
                </a:solidFill>
                <a:latin typeface="Calibri" pitchFamily="-65" charset="0"/>
              </a:rPr>
              <a:t>INTRODUCTION</a:t>
            </a:r>
            <a:r>
              <a:rPr lang="en-US" sz="130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a:solidFill>
                <a:srgbClr val="000000"/>
              </a:solidFill>
              <a:latin typeface="Calibri" pitchFamily="-65" charset="0"/>
            </a:endParaRPr>
          </a:p>
        </p:txBody>
      </p:sp>
      <p:pic>
        <p:nvPicPr>
          <p:cNvPr id="8" name="Picture 7" descr="DownloadedFile-5.jpeg"/>
          <p:cNvPicPr>
            <a:picLocks noChangeAspect="1"/>
          </p:cNvPicPr>
          <p:nvPr/>
        </p:nvPicPr>
        <p:blipFill>
          <a:blip r:embed="rId5"/>
          <a:stretch>
            <a:fillRect/>
          </a:stretch>
        </p:blipFill>
        <p:spPr>
          <a:xfrm>
            <a:off x="6375400" y="838200"/>
            <a:ext cx="2540000" cy="1905000"/>
          </a:xfrm>
          <a:prstGeom prst="rect">
            <a:avLst/>
          </a:prstGeom>
        </p:spPr>
      </p:pic>
      <p:pic>
        <p:nvPicPr>
          <p:cNvPr id="9" name="Picture 8" descr="DownloadedFile-6.jpeg"/>
          <p:cNvPicPr>
            <a:picLocks noChangeAspect="1"/>
          </p:cNvPicPr>
          <p:nvPr/>
        </p:nvPicPr>
        <p:blipFill>
          <a:blip r:embed="rId6"/>
          <a:stretch>
            <a:fillRect/>
          </a:stretch>
        </p:blipFill>
        <p:spPr>
          <a:xfrm>
            <a:off x="76200" y="1727200"/>
            <a:ext cx="3289300" cy="2463800"/>
          </a:xfrm>
          <a:prstGeom prst="rect">
            <a:avLst/>
          </a:prstGeom>
        </p:spPr>
      </p:pic>
      <p:pic>
        <p:nvPicPr>
          <p:cNvPr id="10" name="Picture 9" descr="DownloadedFile-7.jpeg"/>
          <p:cNvPicPr>
            <a:picLocks noChangeAspect="1"/>
          </p:cNvPicPr>
          <p:nvPr/>
        </p:nvPicPr>
        <p:blipFill>
          <a:blip r:embed="rId7"/>
          <a:stretch>
            <a:fillRect/>
          </a:stretch>
        </p:blipFill>
        <p:spPr>
          <a:xfrm>
            <a:off x="6477000" y="3200400"/>
            <a:ext cx="2349500" cy="3454400"/>
          </a:xfrm>
          <a:prstGeom prst="rect">
            <a:avLst/>
          </a:prstGeom>
        </p:spPr>
      </p:pic>
      <p:pic>
        <p:nvPicPr>
          <p:cNvPr id="11" name="Picture 10" descr="images.jpeg"/>
          <p:cNvPicPr>
            <a:picLocks noChangeAspect="1"/>
          </p:cNvPicPr>
          <p:nvPr/>
        </p:nvPicPr>
        <p:blipFill>
          <a:blip r:embed="rId8"/>
          <a:stretch>
            <a:fillRect/>
          </a:stretch>
        </p:blipFill>
        <p:spPr>
          <a:xfrm>
            <a:off x="152400" y="4267200"/>
            <a:ext cx="3441700" cy="2362200"/>
          </a:xfrm>
          <a:prstGeom prst="rect">
            <a:avLst/>
          </a:prstGeom>
        </p:spPr>
      </p:pic>
      <p:sp>
        <p:nvSpPr>
          <p:cNvPr id="13" name="Rectangle 12"/>
          <p:cNvSpPr>
            <a:spLocks noChangeArrowheads="1"/>
          </p:cNvSpPr>
          <p:nvPr/>
        </p:nvSpPr>
        <p:spPr bwMode="auto">
          <a:xfrm>
            <a:off x="152400" y="381000"/>
            <a:ext cx="5562600" cy="677862"/>
          </a:xfrm>
          <a:prstGeom prst="rect">
            <a:avLst/>
          </a:prstGeom>
          <a:noFill/>
          <a:ln w="9360">
            <a:noFill/>
            <a:round/>
            <a:headEnd/>
            <a:tailEnd/>
          </a:ln>
        </p:spPr>
        <p:txBody>
          <a:bodyPr lIns="90000" tIns="81036" rIns="90000" bIns="45000">
            <a:prstTxWarp prst="textNoShape">
              <a:avLst/>
            </a:prstTxWarp>
          </a:bodyPr>
          <a:lstStyle/>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US" sz="2200" dirty="0" smtClean="0">
                <a:solidFill>
                  <a:schemeClr val="accent4"/>
                </a:solidFill>
                <a:latin typeface="Calibri" pitchFamily="-65" charset="0"/>
              </a:rPr>
              <a:t>Why ice? Because air-ice surface is a relevant atmospheric interface….</a:t>
            </a:r>
            <a:endParaRPr lang="en-US" sz="2200" dirty="0">
              <a:solidFill>
                <a:srgbClr val="000000"/>
              </a:solidFill>
              <a:latin typeface="Calibri" pitchFamily="-65" charset="0"/>
            </a:endParaRPr>
          </a:p>
        </p:txBody>
      </p:sp>
      <p:sp>
        <p:nvSpPr>
          <p:cNvPr id="14" name="Oval 13"/>
          <p:cNvSpPr/>
          <p:nvPr/>
        </p:nvSpPr>
        <p:spPr bwMode="auto">
          <a:xfrm>
            <a:off x="5791200" y="457200"/>
            <a:ext cx="3657600" cy="30480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sp>
        <p:nvSpPr>
          <p:cNvPr id="49155"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a:solidFill>
                  <a:srgbClr val="000000"/>
                </a:solidFill>
                <a:latin typeface="Calibri" pitchFamily="-65" charset="0"/>
              </a:rPr>
              <a:t>							                                       </a:t>
            </a:r>
            <a:r>
              <a:rPr lang="en-US" sz="1600">
                <a:solidFill>
                  <a:srgbClr val="000000"/>
                </a:solidFill>
                <a:latin typeface="Calibri" pitchFamily="-65" charset="0"/>
              </a:rPr>
              <a:t>ACKNOWLEDGEMENTS</a:t>
            </a:r>
            <a:r>
              <a:rPr lang="en-US" sz="130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a:solidFill>
                <a:srgbClr val="000000"/>
              </a:solidFill>
              <a:latin typeface="Calibri" pitchFamily="-65" charset="0"/>
            </a:endParaRPr>
          </a:p>
        </p:txBody>
      </p:sp>
      <p:sp>
        <p:nvSpPr>
          <p:cNvPr id="49156" name="Rectangle 12"/>
          <p:cNvSpPr>
            <a:spLocks noChangeArrowheads="1"/>
          </p:cNvSpPr>
          <p:nvPr/>
        </p:nvSpPr>
        <p:spPr bwMode="auto">
          <a:xfrm>
            <a:off x="381000" y="1074738"/>
            <a:ext cx="8458200" cy="677862"/>
          </a:xfrm>
          <a:prstGeom prst="rect">
            <a:avLst/>
          </a:prstGeom>
          <a:noFill/>
          <a:ln w="9360">
            <a:noFill/>
            <a:round/>
            <a:headEnd/>
            <a:tailEnd/>
          </a:ln>
        </p:spPr>
        <p:txBody>
          <a:bodyPr lIns="90000" tIns="81036" rIns="90000" bIns="45000">
            <a:prstTxWarp prst="textNoShape">
              <a:avLst/>
            </a:prstTxWarp>
          </a:bodyPr>
          <a:lstStyle/>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US" dirty="0" smtClean="0"/>
              <a:t>Czech Science Foundation </a:t>
            </a:r>
            <a:r>
              <a:rPr lang="en-US" dirty="0"/>
              <a:t>(P208/10/1724)</a:t>
            </a: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dirty="0"/>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US" dirty="0"/>
              <a:t>The Czech Ministry of Education, Youth and Sport (LC512, and ME09064</a:t>
            </a:r>
            <a:r>
              <a:rPr lang="en-US" dirty="0" smtClean="0"/>
              <a:t>)</a:t>
            </a: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dirty="0" smtClean="0"/>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US" dirty="0" smtClean="0"/>
              <a:t>NSF(CHEM-0909227)</a:t>
            </a: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dirty="0"/>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US" dirty="0"/>
              <a:t>Thank you</a:t>
            </a:r>
            <a:r>
              <a:rPr lang="en-US" dirty="0" smtClean="0"/>
              <a:t> </a:t>
            </a:r>
          </a:p>
          <a:p>
            <a:pPr>
              <a:lnSpc>
                <a:spcPct val="87000"/>
              </a:lnSpc>
              <a:buClr>
                <a:srgbClr val="000000"/>
              </a:buClr>
              <a:buSzPct val="45000"/>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US" dirty="0" smtClean="0"/>
              <a:t>  for </a:t>
            </a:r>
            <a:r>
              <a:rPr lang="en-US" dirty="0"/>
              <a:t>you attention.</a:t>
            </a: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dirty="0"/>
          </a:p>
        </p:txBody>
      </p:sp>
      <p:sp>
        <p:nvSpPr>
          <p:cNvPr id="49157" name="Rectangle 12"/>
          <p:cNvSpPr>
            <a:spLocks noChangeArrowheads="1"/>
          </p:cNvSpPr>
          <p:nvPr/>
        </p:nvSpPr>
        <p:spPr bwMode="auto">
          <a:xfrm>
            <a:off x="457200" y="457200"/>
            <a:ext cx="8458200" cy="381000"/>
          </a:xfrm>
          <a:prstGeom prst="rect">
            <a:avLst/>
          </a:prstGeom>
          <a:noFill/>
          <a:ln w="9360">
            <a:noFill/>
            <a:round/>
            <a:headEnd/>
            <a:tailEnd/>
          </a:ln>
        </p:spPr>
        <p:txBody>
          <a:bodyPr lIns="90000" tIns="81036" rIns="90000" bIns="45000">
            <a:prstTxWarp prst="textNoShape">
              <a:avLst/>
            </a:prstTxWarp>
          </a:bodyPr>
          <a:lstStyle/>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US" sz="2200" u="sng">
                <a:solidFill>
                  <a:srgbClr val="000000"/>
                </a:solidFill>
                <a:latin typeface="Calibri" pitchFamily="-65" charset="0"/>
              </a:rPr>
              <a:t>Acknowledgements:</a:t>
            </a:r>
          </a:p>
        </p:txBody>
      </p:sp>
      <p:pic>
        <p:nvPicPr>
          <p:cNvPr id="49158" name="Picture 43" descr="sleeping_polar_bear_0001-0405-1910-2916_SMU.jpg"/>
          <p:cNvPicPr>
            <a:picLocks noChangeAspect="1"/>
          </p:cNvPicPr>
          <p:nvPr/>
        </p:nvPicPr>
        <p:blipFill>
          <a:blip r:embed="rId3"/>
          <a:srcRect/>
          <a:stretch>
            <a:fillRect/>
          </a:stretch>
        </p:blipFill>
        <p:spPr bwMode="auto">
          <a:xfrm>
            <a:off x="3810000" y="3248025"/>
            <a:ext cx="4648200" cy="31146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graphicFrame>
        <p:nvGraphicFramePr>
          <p:cNvPr id="16386" name="Object 6"/>
          <p:cNvGraphicFramePr>
            <a:graphicFrameLocks noChangeAspect="1"/>
          </p:cNvGraphicFramePr>
          <p:nvPr/>
        </p:nvGraphicFramePr>
        <p:xfrm>
          <a:off x="4114800" y="2514600"/>
          <a:ext cx="34925" cy="287338"/>
        </p:xfrm>
        <a:graphic>
          <a:graphicData uri="http://schemas.openxmlformats.org/presentationml/2006/ole">
            <p:oleObj spid="_x0000_s225282" name="Equation" r:id="rId4" imgW="76200" imgH="190500" progId="Equation.3">
              <p:embed/>
            </p:oleObj>
          </a:graphicData>
        </a:graphic>
      </p:graphicFrame>
      <p:sp>
        <p:nvSpPr>
          <p:cNvPr id="16388"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INTRODUCTION</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16" name="Rectangle 15"/>
          <p:cNvSpPr>
            <a:spLocks noChangeArrowheads="1"/>
          </p:cNvSpPr>
          <p:nvPr/>
        </p:nvSpPr>
        <p:spPr bwMode="auto">
          <a:xfrm>
            <a:off x="152400" y="1836738"/>
            <a:ext cx="5943600" cy="677862"/>
          </a:xfrm>
          <a:prstGeom prst="rect">
            <a:avLst/>
          </a:prstGeom>
          <a:noFill/>
          <a:ln w="9360">
            <a:noFill/>
            <a:round/>
            <a:headEnd/>
            <a:tailEnd/>
          </a:ln>
        </p:spPr>
        <p:txBody>
          <a:bodyPr lIns="90000" tIns="81036" rIns="90000" bIns="45000">
            <a:prstTxWarp prst="textNoShape">
              <a:avLst/>
            </a:prstTxWarp>
          </a:bodyPr>
          <a:lstStyle/>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2200" dirty="0" smtClean="0">
                <a:solidFill>
                  <a:srgbClr val="000000"/>
                </a:solidFill>
                <a:latin typeface="Calibri" pitchFamily="-65" charset="0"/>
              </a:rPr>
              <a:t>Light-scattering properties of cirrus clouds influence the Earth’s </a:t>
            </a:r>
            <a:r>
              <a:rPr lang="en-GB" sz="2200" dirty="0" err="1" smtClean="0">
                <a:solidFill>
                  <a:srgbClr val="000000"/>
                </a:solidFill>
                <a:latin typeface="Calibri" pitchFamily="-65" charset="0"/>
              </a:rPr>
              <a:t>radiative</a:t>
            </a:r>
            <a:r>
              <a:rPr lang="en-GB" sz="2200" dirty="0" smtClean="0">
                <a:solidFill>
                  <a:srgbClr val="000000"/>
                </a:solidFill>
                <a:latin typeface="Calibri" pitchFamily="-65" charset="0"/>
              </a:rPr>
              <a:t> </a:t>
            </a:r>
            <a:r>
              <a:rPr lang="en-GB" sz="2200" dirty="0" err="1" smtClean="0">
                <a:solidFill>
                  <a:srgbClr val="000000"/>
                </a:solidFill>
                <a:latin typeface="Calibri" pitchFamily="-65" charset="0"/>
              </a:rPr>
              <a:t>bugdet</a:t>
            </a:r>
            <a:r>
              <a:rPr lang="en-GB" sz="2000" dirty="0" smtClean="0">
                <a:solidFill>
                  <a:srgbClr val="000000"/>
                </a:solidFill>
                <a:latin typeface="Calibri" pitchFamily="-65" charset="0"/>
              </a:rPr>
              <a:t>. </a:t>
            </a:r>
            <a:endParaRPr lang="en-US" sz="2200" dirty="0">
              <a:solidFill>
                <a:srgbClr val="000000"/>
              </a:solidFill>
              <a:latin typeface="Calibri" pitchFamily="-65" charset="0"/>
            </a:endParaRPr>
          </a:p>
        </p:txBody>
      </p:sp>
      <p:pic>
        <p:nvPicPr>
          <p:cNvPr id="17" name="Picture 16" descr="DownloadedFile-5.jpeg"/>
          <p:cNvPicPr>
            <a:picLocks noChangeAspect="1"/>
          </p:cNvPicPr>
          <p:nvPr/>
        </p:nvPicPr>
        <p:blipFill>
          <a:blip r:embed="rId5"/>
          <a:stretch>
            <a:fillRect/>
          </a:stretch>
        </p:blipFill>
        <p:spPr>
          <a:xfrm>
            <a:off x="5257800" y="838200"/>
            <a:ext cx="3606800" cy="2705100"/>
          </a:xfrm>
          <a:prstGeom prst="rect">
            <a:avLst/>
          </a:prstGeom>
        </p:spPr>
      </p:pic>
      <p:sp>
        <p:nvSpPr>
          <p:cNvPr id="18" name="Rectangle 17"/>
          <p:cNvSpPr>
            <a:spLocks noChangeArrowheads="1"/>
          </p:cNvSpPr>
          <p:nvPr/>
        </p:nvSpPr>
        <p:spPr bwMode="auto">
          <a:xfrm>
            <a:off x="152400" y="4191000"/>
            <a:ext cx="8763000" cy="677862"/>
          </a:xfrm>
          <a:prstGeom prst="rect">
            <a:avLst/>
          </a:prstGeom>
          <a:noFill/>
          <a:ln w="9360">
            <a:noFill/>
            <a:round/>
            <a:headEnd/>
            <a:tailEnd/>
          </a:ln>
        </p:spPr>
        <p:txBody>
          <a:bodyPr lIns="90000" tIns="81036" rIns="90000" bIns="45000">
            <a:prstTxWarp prst="textNoShape">
              <a:avLst/>
            </a:prstTxWarp>
          </a:bodyPr>
          <a:lstStyle/>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2200" dirty="0" smtClean="0">
                <a:solidFill>
                  <a:srgbClr val="000000"/>
                </a:solidFill>
                <a:latin typeface="Calibri" pitchFamily="-65" charset="0"/>
              </a:rPr>
              <a:t>The optical properties of cirrus clouds are related to the surface </a:t>
            </a:r>
            <a:r>
              <a:rPr lang="en-GB" sz="2200" dirty="0" err="1" smtClean="0">
                <a:solidFill>
                  <a:srgbClr val="000000"/>
                </a:solidFill>
                <a:latin typeface="Calibri" pitchFamily="-65" charset="0"/>
              </a:rPr>
              <a:t>mesoscopic</a:t>
            </a:r>
            <a:r>
              <a:rPr lang="en-GB" sz="2200" dirty="0" smtClean="0">
                <a:solidFill>
                  <a:srgbClr val="000000"/>
                </a:solidFill>
                <a:latin typeface="Calibri" pitchFamily="-65" charset="0"/>
              </a:rPr>
              <a:t> (micrometer-scale) structure of the ice crystals that comprise those clouds. </a:t>
            </a:r>
            <a:endParaRPr lang="en-US" sz="2200" dirty="0">
              <a:solidFill>
                <a:srgbClr val="000000"/>
              </a:solidFill>
              <a:latin typeface="Calibri" pitchFamily="-65" charset="0"/>
            </a:endParaRPr>
          </a:p>
        </p:txBody>
      </p:sp>
      <p:sp>
        <p:nvSpPr>
          <p:cNvPr id="19" name="Rectangle 18"/>
          <p:cNvSpPr>
            <a:spLocks noChangeArrowheads="1"/>
          </p:cNvSpPr>
          <p:nvPr/>
        </p:nvSpPr>
        <p:spPr bwMode="auto">
          <a:xfrm>
            <a:off x="228600" y="5646738"/>
            <a:ext cx="8610600" cy="677862"/>
          </a:xfrm>
          <a:prstGeom prst="rect">
            <a:avLst/>
          </a:prstGeom>
          <a:noFill/>
          <a:ln w="9360">
            <a:noFill/>
            <a:round/>
            <a:headEnd/>
            <a:tailEnd/>
          </a:ln>
        </p:spPr>
        <p:txBody>
          <a:bodyPr lIns="90000" tIns="81036" rIns="90000" bIns="45000">
            <a:prstTxWarp prst="textNoShape">
              <a:avLst/>
            </a:prstTxWarp>
          </a:bodyPr>
          <a:lstStyle/>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2200" dirty="0" smtClean="0">
                <a:solidFill>
                  <a:srgbClr val="000000"/>
                </a:solidFill>
                <a:latin typeface="Calibri" pitchFamily="-65" charset="0"/>
              </a:rPr>
              <a:t>The ice-crystal surface morphology is not static with time: an ice crystal can grow, and eventually fall and ablate in underlying warm air.</a:t>
            </a:r>
            <a:endParaRPr lang="en-US" sz="2200" dirty="0">
              <a:solidFill>
                <a:srgbClr val="000000"/>
              </a:solidFill>
              <a:latin typeface="Calibri" pitchFamily="-65"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graphicFrame>
        <p:nvGraphicFramePr>
          <p:cNvPr id="16386" name="Object 6"/>
          <p:cNvGraphicFramePr>
            <a:graphicFrameLocks noChangeAspect="1"/>
          </p:cNvGraphicFramePr>
          <p:nvPr/>
        </p:nvGraphicFramePr>
        <p:xfrm>
          <a:off x="4114800" y="2514600"/>
          <a:ext cx="34925" cy="287338"/>
        </p:xfrm>
        <a:graphic>
          <a:graphicData uri="http://schemas.openxmlformats.org/presentationml/2006/ole">
            <p:oleObj spid="_x0000_s227330" name="Equation" r:id="rId4" imgW="76200" imgH="190500" progId="Equation.3">
              <p:embed/>
            </p:oleObj>
          </a:graphicData>
        </a:graphic>
      </p:graphicFrame>
      <p:sp>
        <p:nvSpPr>
          <p:cNvPr id="16388"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INTRODUCTION</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15" name="Text Box 4"/>
          <p:cNvSpPr txBox="1">
            <a:spLocks noChangeArrowheads="1"/>
          </p:cNvSpPr>
          <p:nvPr/>
        </p:nvSpPr>
        <p:spPr bwMode="auto">
          <a:xfrm>
            <a:off x="228600" y="609600"/>
            <a:ext cx="8382000" cy="3064951"/>
          </a:xfrm>
          <a:prstGeom prst="rect">
            <a:avLst/>
          </a:prstGeom>
          <a:noFill/>
          <a:ln w="9525">
            <a:noFill/>
            <a:round/>
            <a:headEnd/>
            <a:tailEnd/>
          </a:ln>
          <a:effectLst/>
        </p:spPr>
        <p:txBody>
          <a:bodyPr wrap="square" lIns="78750" tIns="39375" rIns="78750" bIns="39375">
            <a:prstTxWarp prst="textNoShape">
              <a:avLst/>
            </a:prstTxWarp>
            <a:spAutoFit/>
          </a:bodyPr>
          <a:lstStyle/>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Scanning </a:t>
            </a:r>
            <a:r>
              <a:rPr lang="en-GB" sz="2200" dirty="0">
                <a:solidFill>
                  <a:srgbClr val="000000"/>
                </a:solidFill>
                <a:latin typeface="Calibri" pitchFamily="-65" charset="0"/>
              </a:rPr>
              <a:t>Electron </a:t>
            </a:r>
            <a:r>
              <a:rPr lang="en-GB" sz="2200" dirty="0" smtClean="0">
                <a:solidFill>
                  <a:srgbClr val="000000"/>
                </a:solidFill>
                <a:latin typeface="Calibri" pitchFamily="-65" charset="0"/>
              </a:rPr>
              <a:t>Microscopy </a:t>
            </a:r>
            <a:r>
              <a:rPr lang="en-GB" sz="2200" dirty="0">
                <a:solidFill>
                  <a:srgbClr val="000000"/>
                </a:solidFill>
                <a:latin typeface="Calibri" pitchFamily="-65" charset="0"/>
              </a:rPr>
              <a:t>(SEM</a:t>
            </a:r>
            <a:r>
              <a:rPr lang="en-GB" sz="2200" dirty="0" smtClean="0">
                <a:solidFill>
                  <a:srgbClr val="000000"/>
                </a:solidFill>
                <a:latin typeface="Calibri" pitchFamily="-65" charset="0"/>
              </a:rPr>
              <a:t>) on ice crystals </a:t>
            </a:r>
            <a:r>
              <a:rPr lang="en-GB" sz="2200" dirty="0">
                <a:solidFill>
                  <a:srgbClr val="000000"/>
                </a:solidFill>
                <a:latin typeface="Calibri" pitchFamily="-65" charset="0"/>
              </a:rPr>
              <a:t>show</a:t>
            </a:r>
            <a:r>
              <a:rPr lang="en-GB" sz="2200" dirty="0" smtClean="0">
                <a:solidFill>
                  <a:srgbClr val="000000"/>
                </a:solidFill>
                <a:latin typeface="Calibri" pitchFamily="-65" charset="0"/>
              </a:rPr>
              <a:t>:</a:t>
            </a: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Tx/>
              <a:buAutoNum type="arabicParen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 Growing </a:t>
            </a:r>
            <a:r>
              <a:rPr lang="en-GB" sz="2200" dirty="0">
                <a:solidFill>
                  <a:srgbClr val="000000"/>
                </a:solidFill>
                <a:latin typeface="Calibri" pitchFamily="-65" charset="0"/>
              </a:rPr>
              <a:t>and ablating</a:t>
            </a:r>
            <a:r>
              <a:rPr lang="en-GB" sz="2200" dirty="0" smtClean="0">
                <a:solidFill>
                  <a:srgbClr val="000000"/>
                </a:solidFill>
                <a:latin typeface="Calibri" pitchFamily="-65" charset="0"/>
              </a:rPr>
              <a:t> of ice crystals </a:t>
            </a:r>
            <a:r>
              <a:rPr lang="en-GB" sz="2200" dirty="0">
                <a:solidFill>
                  <a:srgbClr val="000000"/>
                </a:solidFill>
                <a:latin typeface="Calibri" pitchFamily="-65" charset="0"/>
              </a:rPr>
              <a:t>appears to occur in a distinctively facet-specific way</a:t>
            </a:r>
            <a:r>
              <a:rPr lang="en-GB" sz="2200" dirty="0" smtClean="0">
                <a:solidFill>
                  <a:srgbClr val="000000"/>
                </a:solidFill>
                <a:latin typeface="Calibri" pitchFamily="-65" charset="0"/>
              </a:rPr>
              <a:t>.</a:t>
            </a:r>
          </a:p>
          <a:p>
            <a:pPr>
              <a:buFontTx/>
              <a:buAutoNum type="arabicParen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a:solidFill>
                  <a:srgbClr val="000000"/>
                </a:solidFill>
                <a:latin typeface="Calibri" pitchFamily="-65" charset="0"/>
              </a:rPr>
              <a:t>2</a:t>
            </a:r>
            <a:r>
              <a:rPr lang="en-GB" sz="2200" dirty="0" smtClean="0">
                <a:solidFill>
                  <a:srgbClr val="000000"/>
                </a:solidFill>
                <a:latin typeface="Calibri" pitchFamily="-65" charset="0"/>
              </a:rPr>
              <a:t>)</a:t>
            </a:r>
            <a:r>
              <a:rPr lang="en-GB" sz="2200" b="1" dirty="0">
                <a:latin typeface="Calibri" pitchFamily="-65" charset="0"/>
              </a:rPr>
              <a:t> </a:t>
            </a:r>
            <a:r>
              <a:rPr lang="en-GB" sz="2200" dirty="0" smtClean="0">
                <a:solidFill>
                  <a:srgbClr val="000000"/>
                </a:solidFill>
                <a:latin typeface="Calibri" pitchFamily="-65" charset="0"/>
              </a:rPr>
              <a:t>Prismatic </a:t>
            </a:r>
            <a:r>
              <a:rPr lang="en-GB" sz="2200" dirty="0">
                <a:solidFill>
                  <a:srgbClr val="000000"/>
                </a:solidFill>
                <a:latin typeface="Calibri" pitchFamily="-65" charset="0"/>
              </a:rPr>
              <a:t>facets exhibit anisotropy growing and ablating by trans-prismatic strands[1].</a:t>
            </a:r>
          </a:p>
          <a:p>
            <a:pPr>
              <a:buFontTx/>
              <a:buAutoNum type="arabicParenR" startAt="2"/>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000" dirty="0" smtClean="0">
              <a:solidFill>
                <a:srgbClr val="000000"/>
              </a:solidFill>
              <a:latin typeface="Calibri" pitchFamily="-65" charset="0"/>
            </a:endParaRPr>
          </a:p>
          <a:p>
            <a:pPr>
              <a:buFontTx/>
              <a:buAutoNum type="arabicParenR" startAt="3"/>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000" dirty="0">
              <a:solidFill>
                <a:srgbClr val="000000"/>
              </a:solidFill>
              <a:latin typeface="Calibri" pitchFamily="-65" charset="0"/>
            </a:endParaRPr>
          </a:p>
        </p:txBody>
      </p:sp>
      <p:pic>
        <p:nvPicPr>
          <p:cNvPr id="9" name="Picture 8" descr="Snap1.tiff"/>
          <p:cNvPicPr>
            <a:picLocks noChangeAspect="1"/>
          </p:cNvPicPr>
          <p:nvPr/>
        </p:nvPicPr>
        <p:blipFill>
          <a:blip r:embed="rId5"/>
          <a:stretch>
            <a:fillRect/>
          </a:stretch>
        </p:blipFill>
        <p:spPr>
          <a:xfrm>
            <a:off x="2155271" y="3810000"/>
            <a:ext cx="6950629" cy="2463800"/>
          </a:xfrm>
          <a:prstGeom prst="rect">
            <a:avLst/>
          </a:prstGeom>
        </p:spPr>
      </p:pic>
      <p:sp>
        <p:nvSpPr>
          <p:cNvPr id="10" name="Text Box 4"/>
          <p:cNvSpPr txBox="1">
            <a:spLocks noChangeArrowheads="1"/>
          </p:cNvSpPr>
          <p:nvPr/>
        </p:nvSpPr>
        <p:spPr bwMode="auto">
          <a:xfrm>
            <a:off x="76200" y="6357774"/>
            <a:ext cx="8382000" cy="325740"/>
          </a:xfrm>
          <a:prstGeom prst="rect">
            <a:avLst/>
          </a:prstGeom>
          <a:noFill/>
          <a:ln w="9525">
            <a:noFill/>
            <a:round/>
            <a:headEnd/>
            <a:tailEnd/>
          </a:ln>
          <a:effectLst/>
        </p:spPr>
        <p:txBody>
          <a:bodyPr wrap="square" lIns="78750" tIns="39375" rIns="78750" bIns="39375">
            <a:prstTxWarp prst="textNoShape">
              <a:avLst/>
            </a:prstTxWarp>
            <a:spAutoFit/>
          </a:bodyPr>
          <a:lstStyle/>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1600" dirty="0" smtClean="0">
                <a:solidFill>
                  <a:srgbClr val="000000"/>
                </a:solidFill>
                <a:latin typeface="+mn-lt"/>
              </a:rPr>
              <a:t>[</a:t>
            </a:r>
            <a:r>
              <a:rPr lang="en-GB" sz="1600" dirty="0">
                <a:solidFill>
                  <a:srgbClr val="000000"/>
                </a:solidFill>
                <a:latin typeface="+mn-lt"/>
              </a:rPr>
              <a:t>1</a:t>
            </a:r>
            <a:r>
              <a:rPr lang="en-GB" sz="1600" dirty="0" smtClean="0">
                <a:solidFill>
                  <a:srgbClr val="000000"/>
                </a:solidFill>
                <a:latin typeface="+mn-lt"/>
              </a:rPr>
              <a:t>] </a:t>
            </a:r>
            <a:r>
              <a:rPr lang="en-GB" sz="1600" dirty="0" err="1" smtClean="0">
                <a:solidFill>
                  <a:srgbClr val="000000"/>
                </a:solidFill>
                <a:latin typeface="+mn-lt"/>
              </a:rPr>
              <a:t>Pfalzgraff</a:t>
            </a:r>
            <a:r>
              <a:rPr lang="en-GB" sz="1600" dirty="0" smtClean="0">
                <a:solidFill>
                  <a:srgbClr val="000000"/>
                </a:solidFill>
                <a:latin typeface="+mn-lt"/>
              </a:rPr>
              <a:t> W. C. et al.,  </a:t>
            </a:r>
            <a:r>
              <a:rPr lang="en-GB" sz="1600" i="1" dirty="0" smtClean="0">
                <a:solidFill>
                  <a:srgbClr val="000000"/>
                </a:solidFill>
                <a:latin typeface="+mn-lt"/>
              </a:rPr>
              <a:t>Atmos. Chem. Phys.</a:t>
            </a:r>
            <a:r>
              <a:rPr lang="en-GB" sz="1600" dirty="0" smtClean="0">
                <a:solidFill>
                  <a:srgbClr val="000000"/>
                </a:solidFill>
                <a:latin typeface="+mn-lt"/>
              </a:rPr>
              <a:t>, 10, 2927-2935, (2010).</a:t>
            </a:r>
            <a:endParaRPr lang="en-GB" sz="2000" dirty="0">
              <a:solidFill>
                <a:srgbClr val="000000"/>
              </a:solidFill>
              <a:latin typeface="Calibri" pitchFamily="-65" charset="0"/>
            </a:endParaRPr>
          </a:p>
        </p:txBody>
      </p:sp>
      <p:cxnSp>
        <p:nvCxnSpPr>
          <p:cNvPr id="13" name="Straight Arrow Connector 12"/>
          <p:cNvCxnSpPr/>
          <p:nvPr/>
        </p:nvCxnSpPr>
        <p:spPr bwMode="auto">
          <a:xfrm>
            <a:off x="381000" y="5942012"/>
            <a:ext cx="1676400" cy="1588"/>
          </a:xfrm>
          <a:prstGeom prst="straightConnector1">
            <a:avLst/>
          </a:prstGeom>
          <a:solidFill>
            <a:srgbClr val="00B8FF"/>
          </a:solidFill>
          <a:ln w="22225"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a:off x="381000" y="4724400"/>
            <a:ext cx="1676400" cy="1588"/>
          </a:xfrm>
          <a:prstGeom prst="straightConnector1">
            <a:avLst/>
          </a:prstGeom>
          <a:solidFill>
            <a:srgbClr val="00B8FF"/>
          </a:solidFill>
          <a:ln w="22225" cap="flat" cmpd="sng" algn="ctr">
            <a:solidFill>
              <a:srgbClr val="0000FF"/>
            </a:solidFill>
            <a:prstDash val="solid"/>
            <a:round/>
            <a:headEnd type="none" w="med" len="med"/>
            <a:tailEnd type="arrow"/>
          </a:ln>
          <a:effectLst/>
        </p:spPr>
      </p:cxnSp>
      <p:sp>
        <p:nvSpPr>
          <p:cNvPr id="19" name="TextBox 18"/>
          <p:cNvSpPr txBox="1"/>
          <p:nvPr/>
        </p:nvSpPr>
        <p:spPr>
          <a:xfrm>
            <a:off x="457200" y="4267200"/>
            <a:ext cx="1330713" cy="461665"/>
          </a:xfrm>
          <a:prstGeom prst="rect">
            <a:avLst/>
          </a:prstGeom>
          <a:noFill/>
        </p:spPr>
        <p:txBody>
          <a:bodyPr wrap="none" rtlCol="0">
            <a:spAutoFit/>
          </a:bodyPr>
          <a:lstStyle/>
          <a:p>
            <a:r>
              <a:rPr lang="en-US" dirty="0" smtClean="0"/>
              <a:t>Growing</a:t>
            </a:r>
            <a:endParaRPr lang="en-US" dirty="0"/>
          </a:p>
        </p:txBody>
      </p:sp>
      <p:sp>
        <p:nvSpPr>
          <p:cNvPr id="20" name="TextBox 19"/>
          <p:cNvSpPr txBox="1"/>
          <p:nvPr/>
        </p:nvSpPr>
        <p:spPr>
          <a:xfrm>
            <a:off x="457200" y="5410200"/>
            <a:ext cx="1309724" cy="461665"/>
          </a:xfrm>
          <a:prstGeom prst="rect">
            <a:avLst/>
          </a:prstGeom>
          <a:noFill/>
        </p:spPr>
        <p:txBody>
          <a:bodyPr wrap="none" rtlCol="0">
            <a:spAutoFit/>
          </a:bodyPr>
          <a:lstStyle/>
          <a:p>
            <a:r>
              <a:rPr lang="en-US" dirty="0" smtClean="0"/>
              <a:t>Ablation</a:t>
            </a:r>
            <a:endParaRPr lang="en-US"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graphicFrame>
        <p:nvGraphicFramePr>
          <p:cNvPr id="16386" name="Object 6"/>
          <p:cNvGraphicFramePr>
            <a:graphicFrameLocks noChangeAspect="1"/>
          </p:cNvGraphicFramePr>
          <p:nvPr/>
        </p:nvGraphicFramePr>
        <p:xfrm>
          <a:off x="4114800" y="2514600"/>
          <a:ext cx="34925" cy="287338"/>
        </p:xfrm>
        <a:graphic>
          <a:graphicData uri="http://schemas.openxmlformats.org/presentationml/2006/ole">
            <p:oleObj spid="_x0000_s229378" name="Equation" r:id="rId4" imgW="76200" imgH="190500" progId="Equation.3">
              <p:embed/>
            </p:oleObj>
          </a:graphicData>
        </a:graphic>
      </p:graphicFrame>
      <p:sp>
        <p:nvSpPr>
          <p:cNvPr id="16388"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INTRODUCTION</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15" name="Text Box 4"/>
          <p:cNvSpPr txBox="1">
            <a:spLocks noChangeArrowheads="1"/>
          </p:cNvSpPr>
          <p:nvPr/>
        </p:nvSpPr>
        <p:spPr bwMode="auto">
          <a:xfrm>
            <a:off x="304800" y="533400"/>
            <a:ext cx="8382000" cy="756627"/>
          </a:xfrm>
          <a:prstGeom prst="rect">
            <a:avLst/>
          </a:prstGeom>
          <a:noFill/>
          <a:ln w="9525">
            <a:noFill/>
            <a:round/>
            <a:headEnd/>
            <a:tailEnd/>
          </a:ln>
          <a:effectLst/>
        </p:spPr>
        <p:txBody>
          <a:bodyPr wrap="square" lIns="78750" tIns="39375" rIns="78750" bIns="39375">
            <a:prstTxWarp prst="textNoShape">
              <a:avLst/>
            </a:prstTxWarp>
            <a:spAutoFit/>
          </a:bodyPr>
          <a:lstStyle/>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The presence of trans-prismatic strands affects the optical properties of ice crystals.</a:t>
            </a:r>
          </a:p>
        </p:txBody>
      </p:sp>
      <p:sp>
        <p:nvSpPr>
          <p:cNvPr id="10" name="Text Box 4"/>
          <p:cNvSpPr txBox="1">
            <a:spLocks noChangeArrowheads="1"/>
          </p:cNvSpPr>
          <p:nvPr/>
        </p:nvSpPr>
        <p:spPr bwMode="auto">
          <a:xfrm>
            <a:off x="152400" y="6248400"/>
            <a:ext cx="8382000" cy="571962"/>
          </a:xfrm>
          <a:prstGeom prst="rect">
            <a:avLst/>
          </a:prstGeom>
          <a:noFill/>
          <a:ln w="9525">
            <a:noFill/>
            <a:round/>
            <a:headEnd/>
            <a:tailEnd/>
          </a:ln>
          <a:effectLst/>
        </p:spPr>
        <p:txBody>
          <a:bodyPr wrap="square" lIns="78750" tIns="39375" rIns="78750" bIns="39375">
            <a:prstTxWarp prst="textNoShape">
              <a:avLst/>
            </a:prstTxWarp>
            <a:spAutoFit/>
          </a:bodyPr>
          <a:lstStyle/>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1600" dirty="0" smtClean="0">
                <a:solidFill>
                  <a:srgbClr val="000000"/>
                </a:solidFill>
                <a:latin typeface="+mn-lt"/>
              </a:rPr>
              <a:t>[1] Bales G. S. et al., </a:t>
            </a:r>
            <a:r>
              <a:rPr lang="en-GB" sz="1600" i="1" dirty="0" smtClean="0">
                <a:solidFill>
                  <a:srgbClr val="000000"/>
                </a:solidFill>
                <a:latin typeface="+mn-lt"/>
              </a:rPr>
              <a:t>Phys. Rev. </a:t>
            </a:r>
            <a:r>
              <a:rPr lang="en-GB" sz="1600" i="1" dirty="0" err="1" smtClean="0">
                <a:solidFill>
                  <a:srgbClr val="000000"/>
                </a:solidFill>
                <a:latin typeface="+mn-lt"/>
              </a:rPr>
              <a:t>Lett</a:t>
            </a:r>
            <a:r>
              <a:rPr lang="en-GB" sz="1600" i="1" dirty="0" smtClean="0">
                <a:solidFill>
                  <a:srgbClr val="000000"/>
                </a:solidFill>
                <a:latin typeface="+mn-lt"/>
              </a:rPr>
              <a:t>.</a:t>
            </a:r>
            <a:r>
              <a:rPr lang="en-GB" sz="1600" dirty="0" smtClean="0">
                <a:solidFill>
                  <a:srgbClr val="000000"/>
                </a:solidFill>
                <a:latin typeface="+mn-lt"/>
              </a:rPr>
              <a:t>, (1990). </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1600" dirty="0" smtClean="0">
                <a:solidFill>
                  <a:srgbClr val="000000"/>
                </a:solidFill>
                <a:latin typeface="+mn-lt"/>
              </a:rPr>
              <a:t>[</a:t>
            </a:r>
            <a:r>
              <a:rPr lang="en-GB" sz="1600" dirty="0">
                <a:solidFill>
                  <a:srgbClr val="000000"/>
                </a:solidFill>
                <a:latin typeface="+mn-lt"/>
              </a:rPr>
              <a:t>2</a:t>
            </a:r>
            <a:r>
              <a:rPr lang="en-GB" sz="1600" dirty="0" smtClean="0">
                <a:solidFill>
                  <a:srgbClr val="000000"/>
                </a:solidFill>
                <a:latin typeface="+mn-lt"/>
              </a:rPr>
              <a:t>] </a:t>
            </a:r>
            <a:r>
              <a:rPr lang="en-GB" sz="1600" dirty="0" err="1" smtClean="0">
                <a:solidFill>
                  <a:srgbClr val="000000"/>
                </a:solidFill>
                <a:latin typeface="+mn-lt"/>
              </a:rPr>
              <a:t>Pfalzgraff</a:t>
            </a:r>
            <a:r>
              <a:rPr lang="en-GB" sz="1600" dirty="0" smtClean="0">
                <a:solidFill>
                  <a:srgbClr val="000000"/>
                </a:solidFill>
                <a:latin typeface="+mn-lt"/>
              </a:rPr>
              <a:t> W. C. et al., </a:t>
            </a:r>
            <a:r>
              <a:rPr lang="en-GB" sz="1600" i="1" dirty="0" smtClean="0">
                <a:solidFill>
                  <a:srgbClr val="000000"/>
                </a:solidFill>
                <a:latin typeface="+mn-lt"/>
              </a:rPr>
              <a:t>J. Phys. Chem. A</a:t>
            </a:r>
            <a:r>
              <a:rPr lang="en-GB" sz="1600" dirty="0" smtClean="0">
                <a:solidFill>
                  <a:srgbClr val="000000"/>
                </a:solidFill>
                <a:latin typeface="+mn-lt"/>
              </a:rPr>
              <a:t>, (2011). </a:t>
            </a:r>
            <a:endParaRPr lang="en-GB" sz="2000" dirty="0">
              <a:solidFill>
                <a:srgbClr val="000000"/>
              </a:solidFill>
              <a:latin typeface="+mn-lt"/>
            </a:endParaRPr>
          </a:p>
        </p:txBody>
      </p:sp>
      <p:sp>
        <p:nvSpPr>
          <p:cNvPr id="12" name="Text Box 4"/>
          <p:cNvSpPr txBox="1">
            <a:spLocks noChangeArrowheads="1"/>
          </p:cNvSpPr>
          <p:nvPr/>
        </p:nvSpPr>
        <p:spPr bwMode="auto">
          <a:xfrm>
            <a:off x="304800" y="1318156"/>
            <a:ext cx="8382000" cy="2449398"/>
          </a:xfrm>
          <a:prstGeom prst="rect">
            <a:avLst/>
          </a:prstGeom>
          <a:noFill/>
          <a:ln w="9525">
            <a:noFill/>
            <a:round/>
            <a:headEnd/>
            <a:tailEnd/>
          </a:ln>
          <a:effectLst/>
        </p:spPr>
        <p:txBody>
          <a:bodyPr wrap="square" lIns="78750" tIns="39375" rIns="78750" bIns="39375">
            <a:prstTxWarp prst="textNoShape">
              <a:avLst/>
            </a:prstTxWarp>
            <a:spAutoFit/>
          </a:bodyPr>
          <a:lstStyle/>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Theoretical/computational works provide insights into trans-prismatic strands formation. </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latin typeface="Calibri" pitchFamily="-65" charset="0"/>
              </a:rPr>
              <a:t>1) </a:t>
            </a:r>
            <a:r>
              <a:rPr lang="en-GB" sz="2200" u="sng" dirty="0" smtClean="0">
                <a:latin typeface="Calibri" pitchFamily="-65" charset="0"/>
              </a:rPr>
              <a:t>Surface diffusivity is a key factor that governs ice crystal surface morphology[1].</a:t>
            </a:r>
          </a:p>
          <a:p>
            <a:pPr>
              <a:buFontTx/>
              <a:buAutoNum type="arabicParenR" startAt="3"/>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2) Surface diffusivity on primary prismatic ice facet is </a:t>
            </a:r>
            <a:r>
              <a:rPr lang="en-GB" sz="2200" u="sng" dirty="0" smtClean="0">
                <a:solidFill>
                  <a:srgbClr val="000000"/>
                </a:solidFill>
                <a:latin typeface="Calibri" pitchFamily="-65" charset="0"/>
              </a:rPr>
              <a:t>anisotropic</a:t>
            </a:r>
            <a:r>
              <a:rPr lang="en-GB" sz="2200" dirty="0" smtClean="0">
                <a:solidFill>
                  <a:srgbClr val="000000"/>
                </a:solidFill>
                <a:latin typeface="Calibri" pitchFamily="-65" charset="0"/>
              </a:rPr>
              <a:t>[2].</a:t>
            </a:r>
          </a:p>
        </p:txBody>
      </p:sp>
      <p:pic>
        <p:nvPicPr>
          <p:cNvPr id="16" name="Picture 15"/>
          <p:cNvPicPr>
            <a:picLocks noChangeAspect="1"/>
          </p:cNvPicPr>
          <p:nvPr/>
        </p:nvPicPr>
        <p:blipFill>
          <a:blip r:embed="rId5"/>
          <a:stretch>
            <a:fillRect/>
          </a:stretch>
        </p:blipFill>
        <p:spPr>
          <a:xfrm>
            <a:off x="304800" y="3724640"/>
            <a:ext cx="8127594" cy="2523760"/>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graphicFrame>
        <p:nvGraphicFramePr>
          <p:cNvPr id="16386" name="Object 6"/>
          <p:cNvGraphicFramePr>
            <a:graphicFrameLocks noChangeAspect="1"/>
          </p:cNvGraphicFramePr>
          <p:nvPr/>
        </p:nvGraphicFramePr>
        <p:xfrm>
          <a:off x="4114800" y="2514600"/>
          <a:ext cx="34925" cy="287338"/>
        </p:xfrm>
        <a:graphic>
          <a:graphicData uri="http://schemas.openxmlformats.org/presentationml/2006/ole">
            <p:oleObj spid="_x0000_s231426" name="Equation" r:id="rId4" imgW="76200" imgH="190500" progId="Equation.3">
              <p:embed/>
            </p:oleObj>
          </a:graphicData>
        </a:graphic>
      </p:graphicFrame>
      <p:sp>
        <p:nvSpPr>
          <p:cNvPr id="16388"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INTRODUCTION</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9" name="Text Box 4"/>
          <p:cNvSpPr txBox="1">
            <a:spLocks noChangeArrowheads="1"/>
          </p:cNvSpPr>
          <p:nvPr/>
        </p:nvSpPr>
        <p:spPr bwMode="auto">
          <a:xfrm>
            <a:off x="13854113" y="10821988"/>
            <a:ext cx="15178087" cy="2698750"/>
          </a:xfrm>
          <a:prstGeom prst="rect">
            <a:avLst/>
          </a:prstGeom>
          <a:noFill/>
          <a:ln w="63500">
            <a:solidFill>
              <a:srgbClr val="FFFF00"/>
            </a:solidFill>
            <a:round/>
            <a:headEnd/>
            <a:tailEnd/>
          </a:ln>
        </p:spPr>
        <p:txBody>
          <a:bodyPr lIns="78750" tIns="39375" rIns="78750" bIns="39375">
            <a:prstTxWarp prst="textNoShape">
              <a:avLst/>
            </a:prstTxWarp>
            <a:spAutoFit/>
          </a:bodyPr>
          <a:lstStyle/>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400" dirty="0">
                <a:solidFill>
                  <a:srgbClr val="000000"/>
                </a:solidFill>
                <a:latin typeface="Calibri" pitchFamily="-65" charset="0"/>
              </a:rPr>
              <a:t>Using molecular dynamics (MD) we want to investigate:</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400" dirty="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400" dirty="0">
                <a:solidFill>
                  <a:srgbClr val="000000"/>
                </a:solidFill>
                <a:latin typeface="Calibri" pitchFamily="-65" charset="0"/>
              </a:rPr>
              <a:t>1) At temperature closer to melting one, a quasi liquid layer (QLL) would be expected to hide the underlying crystal structure; how does prismatic surface diffusion anisotropy evolve with temperature?</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400" dirty="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400" dirty="0">
                <a:solidFill>
                  <a:srgbClr val="000000"/>
                </a:solidFill>
                <a:latin typeface="Calibri" pitchFamily="-65" charset="0"/>
              </a:rPr>
              <a:t>2) In the context of Arrhenius analysis, which is the activation </a:t>
            </a:r>
            <a:r>
              <a:rPr lang="en-GB" sz="2400" dirty="0" smtClean="0">
                <a:solidFill>
                  <a:srgbClr val="000000"/>
                </a:solidFill>
                <a:latin typeface="Calibri" pitchFamily="-65" charset="0"/>
              </a:rPr>
              <a:t>energy barrier </a:t>
            </a:r>
            <a:r>
              <a:rPr lang="en-GB" sz="2400" dirty="0">
                <a:solidFill>
                  <a:srgbClr val="000000"/>
                </a:solidFill>
                <a:latin typeface="Calibri" pitchFamily="-65" charset="0"/>
              </a:rPr>
              <a:t>for the in-plane diffusion on the primary prismatic facet?</a:t>
            </a:r>
          </a:p>
        </p:txBody>
      </p:sp>
      <p:sp>
        <p:nvSpPr>
          <p:cNvPr id="11" name="Text Box 4"/>
          <p:cNvSpPr txBox="1">
            <a:spLocks noChangeArrowheads="1"/>
          </p:cNvSpPr>
          <p:nvPr/>
        </p:nvSpPr>
        <p:spPr bwMode="auto">
          <a:xfrm>
            <a:off x="14006513" y="10974388"/>
            <a:ext cx="15178087" cy="2698750"/>
          </a:xfrm>
          <a:prstGeom prst="rect">
            <a:avLst/>
          </a:prstGeom>
          <a:noFill/>
          <a:ln w="63500">
            <a:solidFill>
              <a:srgbClr val="FFFF00"/>
            </a:solidFill>
            <a:round/>
            <a:headEnd/>
            <a:tailEnd/>
          </a:ln>
        </p:spPr>
        <p:txBody>
          <a:bodyPr lIns="78750" tIns="39375" rIns="78750" bIns="39375">
            <a:prstTxWarp prst="textNoShape">
              <a:avLst/>
            </a:prstTxWarp>
            <a:spAutoFit/>
          </a:bodyPr>
          <a:lstStyle/>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400" dirty="0">
                <a:solidFill>
                  <a:srgbClr val="000000"/>
                </a:solidFill>
                <a:latin typeface="Calibri" pitchFamily="-65" charset="0"/>
              </a:rPr>
              <a:t>Using molecular dynamics (MD) we want to investigate:</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400" dirty="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400" dirty="0">
                <a:solidFill>
                  <a:srgbClr val="000000"/>
                </a:solidFill>
                <a:latin typeface="Calibri" pitchFamily="-65" charset="0"/>
              </a:rPr>
              <a:t>1) At temperature closer to melting one, a quasi liquid layer (QLL) would be expected to hide the underlying crystal structure; how does prismatic surface diffusion anisotropy evolve with temperature?</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400" dirty="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400" dirty="0">
                <a:solidFill>
                  <a:srgbClr val="000000"/>
                </a:solidFill>
                <a:latin typeface="Calibri" pitchFamily="-65" charset="0"/>
              </a:rPr>
              <a:t>2) In the context of Arrhenius analysis, which is the activation </a:t>
            </a:r>
            <a:r>
              <a:rPr lang="en-GB" sz="2400" dirty="0" smtClean="0">
                <a:solidFill>
                  <a:srgbClr val="000000"/>
                </a:solidFill>
                <a:latin typeface="Calibri" pitchFamily="-65" charset="0"/>
              </a:rPr>
              <a:t>energy barrier </a:t>
            </a:r>
            <a:r>
              <a:rPr lang="en-GB" sz="2400" dirty="0">
                <a:solidFill>
                  <a:srgbClr val="000000"/>
                </a:solidFill>
                <a:latin typeface="Calibri" pitchFamily="-65" charset="0"/>
              </a:rPr>
              <a:t>for the in-plane diffusion on the primary prismatic facet?</a:t>
            </a:r>
          </a:p>
        </p:txBody>
      </p:sp>
      <p:sp>
        <p:nvSpPr>
          <p:cNvPr id="13" name="Text Box 4"/>
          <p:cNvSpPr txBox="1">
            <a:spLocks noChangeArrowheads="1"/>
          </p:cNvSpPr>
          <p:nvPr/>
        </p:nvSpPr>
        <p:spPr bwMode="auto">
          <a:xfrm>
            <a:off x="14158913" y="11126788"/>
            <a:ext cx="15178087" cy="2698750"/>
          </a:xfrm>
          <a:prstGeom prst="rect">
            <a:avLst/>
          </a:prstGeom>
          <a:noFill/>
          <a:ln w="63500">
            <a:solidFill>
              <a:srgbClr val="FFFF00"/>
            </a:solidFill>
            <a:round/>
            <a:headEnd/>
            <a:tailEnd/>
          </a:ln>
        </p:spPr>
        <p:txBody>
          <a:bodyPr lIns="78750" tIns="39375" rIns="78750" bIns="39375">
            <a:prstTxWarp prst="textNoShape">
              <a:avLst/>
            </a:prstTxWarp>
            <a:spAutoFit/>
          </a:bodyPr>
          <a:lstStyle/>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400" dirty="0">
                <a:solidFill>
                  <a:srgbClr val="000000"/>
                </a:solidFill>
                <a:latin typeface="Calibri" pitchFamily="-65" charset="0"/>
              </a:rPr>
              <a:t>Using molecular dynamics (MD) we want to investigate:</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400" dirty="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400" dirty="0">
                <a:solidFill>
                  <a:srgbClr val="000000"/>
                </a:solidFill>
                <a:latin typeface="Calibri" pitchFamily="-65" charset="0"/>
              </a:rPr>
              <a:t>1) At temperature closer to melting one, a quasi liquid layer (QLL) would be expected to hide the underlying crystal structure; how does prismatic surface diffusion anisotropy evolve with temperature?</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400" dirty="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400" dirty="0">
                <a:solidFill>
                  <a:srgbClr val="000000"/>
                </a:solidFill>
                <a:latin typeface="Calibri" pitchFamily="-65" charset="0"/>
              </a:rPr>
              <a:t>2) In the context of Arrhenius analysis, which is the activation </a:t>
            </a:r>
            <a:r>
              <a:rPr lang="en-GB" sz="2400" dirty="0" smtClean="0">
                <a:solidFill>
                  <a:srgbClr val="000000"/>
                </a:solidFill>
                <a:latin typeface="Calibri" pitchFamily="-65" charset="0"/>
              </a:rPr>
              <a:t>energy barrier </a:t>
            </a:r>
            <a:r>
              <a:rPr lang="en-GB" sz="2400" dirty="0">
                <a:solidFill>
                  <a:srgbClr val="000000"/>
                </a:solidFill>
                <a:latin typeface="Calibri" pitchFamily="-65" charset="0"/>
              </a:rPr>
              <a:t>for the in-plane diffusion on the primary prismatic facet?</a:t>
            </a:r>
          </a:p>
        </p:txBody>
      </p:sp>
      <p:sp>
        <p:nvSpPr>
          <p:cNvPr id="14" name="Text Box 4"/>
          <p:cNvSpPr txBox="1">
            <a:spLocks noChangeArrowheads="1"/>
          </p:cNvSpPr>
          <p:nvPr/>
        </p:nvSpPr>
        <p:spPr bwMode="auto">
          <a:xfrm>
            <a:off x="304800" y="3657600"/>
            <a:ext cx="8382000" cy="3126507"/>
          </a:xfrm>
          <a:prstGeom prst="rect">
            <a:avLst/>
          </a:prstGeom>
          <a:noFill/>
          <a:ln w="38100">
            <a:solidFill>
              <a:srgbClr val="FFFF00"/>
            </a:solidFill>
            <a:round/>
            <a:headEnd/>
            <a:tailEnd/>
          </a:ln>
          <a:effectLst/>
        </p:spPr>
        <p:txBody>
          <a:bodyPr wrap="square" lIns="78750" tIns="39375" rIns="78750" bIns="39375">
            <a:prstTxWarp prst="textNoShape">
              <a:avLst/>
            </a:prstTxWarp>
            <a:spAutoFit/>
          </a:bodyPr>
          <a:lstStyle/>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Using molecular dynamics (MD) we want to investigate:</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1) How does prismatic surface diffusion anisotropy evolve with temperature?</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2) How does the molecular mechanism of diffusion change with temperature? In the context of Arrhenius analysis, which is the activation energy barrier for the in-plane diffusion on the primary prismatic facet? </a:t>
            </a:r>
          </a:p>
        </p:txBody>
      </p:sp>
      <p:sp>
        <p:nvSpPr>
          <p:cNvPr id="17" name="Text Box 4"/>
          <p:cNvSpPr txBox="1">
            <a:spLocks noChangeArrowheads="1"/>
          </p:cNvSpPr>
          <p:nvPr/>
        </p:nvSpPr>
        <p:spPr bwMode="auto">
          <a:xfrm>
            <a:off x="304800" y="609600"/>
            <a:ext cx="8382000" cy="2787953"/>
          </a:xfrm>
          <a:prstGeom prst="rect">
            <a:avLst/>
          </a:prstGeom>
          <a:noFill/>
          <a:ln w="9525">
            <a:noFill/>
            <a:round/>
            <a:headEnd/>
            <a:tailEnd/>
          </a:ln>
          <a:effectLst/>
        </p:spPr>
        <p:txBody>
          <a:bodyPr wrap="square" lIns="78750" tIns="39375" rIns="78750" bIns="39375">
            <a:prstTxWarp prst="textNoShape">
              <a:avLst/>
            </a:prstTxWarp>
            <a:spAutoFit/>
          </a:bodyPr>
          <a:lstStyle/>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However</a:t>
            </a:r>
            <a:r>
              <a:rPr lang="en-US" sz="2200" dirty="0" smtClean="0">
                <a:solidFill>
                  <a:srgbClr val="000000"/>
                </a:solidFill>
                <a:latin typeface="Calibri" pitchFamily="-65" charset="0"/>
              </a:rPr>
              <a:t>…</a:t>
            </a:r>
            <a:r>
              <a:rPr lang="en-GB" sz="2200" dirty="0" smtClean="0">
                <a:solidFill>
                  <a:srgbClr val="000000"/>
                </a:solidFill>
                <a:latin typeface="Calibri" pitchFamily="-65" charset="0"/>
              </a:rPr>
              <a:t> </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1) More systematic analysis of water diffusivity on ice surface.</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 </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latin typeface="Calibri" pitchFamily="-65" charset="0"/>
              </a:rPr>
              <a:t>2)Temperature effects? </a:t>
            </a:r>
            <a:r>
              <a:rPr lang="en-GB" sz="2200" dirty="0" smtClean="0">
                <a:solidFill>
                  <a:srgbClr val="000000"/>
                </a:solidFill>
                <a:latin typeface="Calibri" pitchFamily="-65" charset="0"/>
              </a:rPr>
              <a:t>At temperature closer to</a:t>
            </a:r>
            <a:r>
              <a:rPr lang="en-US" sz="2200" dirty="0" smtClean="0">
                <a:solidFill>
                  <a:srgbClr val="000000"/>
                </a:solidFill>
                <a:latin typeface="Calibri" pitchFamily="-65" charset="0"/>
              </a:rPr>
              <a:t> </a:t>
            </a:r>
            <a:r>
              <a:rPr lang="en-GB" sz="2200" dirty="0" smtClean="0">
                <a:solidFill>
                  <a:srgbClr val="000000"/>
                </a:solidFill>
                <a:latin typeface="Calibri" pitchFamily="-65" charset="0"/>
              </a:rPr>
              <a:t>the  melting one, a quasi liquid layer (QLL) would be expected to mask the underlying crystal structure =&gt; still anisotropic diffusivity?</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3) Molecular picture of water diffusivity on ice surface.</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sp>
        <p:nvSpPr>
          <p:cNvPr id="24579"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a:solidFill>
                  <a:srgbClr val="000000"/>
                </a:solidFill>
                <a:latin typeface="Calibri" pitchFamily="-65" charset="0"/>
              </a:rPr>
              <a:t>							                                                       </a:t>
            </a:r>
            <a:r>
              <a:rPr lang="en-US" sz="1600">
                <a:solidFill>
                  <a:srgbClr val="000000"/>
                </a:solidFill>
                <a:latin typeface="Calibri" pitchFamily="-65" charset="0"/>
              </a:rPr>
              <a:t>METHODOLOGY</a:t>
            </a:r>
            <a:r>
              <a:rPr lang="en-US" sz="130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a:solidFill>
                <a:srgbClr val="000000"/>
              </a:solidFill>
              <a:latin typeface="Calibri" pitchFamily="-65" charset="0"/>
            </a:endParaRPr>
          </a:p>
        </p:txBody>
      </p:sp>
      <p:sp>
        <p:nvSpPr>
          <p:cNvPr id="24581" name="Rectangle 12"/>
          <p:cNvSpPr>
            <a:spLocks noChangeArrowheads="1"/>
          </p:cNvSpPr>
          <p:nvPr/>
        </p:nvSpPr>
        <p:spPr bwMode="auto">
          <a:xfrm>
            <a:off x="381000" y="693737"/>
            <a:ext cx="4800600" cy="677863"/>
          </a:xfrm>
          <a:prstGeom prst="rect">
            <a:avLst/>
          </a:prstGeom>
          <a:noFill/>
          <a:ln w="9360">
            <a:noFill/>
            <a:round/>
            <a:headEnd/>
            <a:tailEnd/>
          </a:ln>
        </p:spPr>
        <p:txBody>
          <a:bodyPr lIns="90000" tIns="81036" rIns="90000" bIns="45000">
            <a:prstTxWarp prst="textNoShape">
              <a:avLst/>
            </a:prstTxWarp>
          </a:bodyPr>
          <a:lstStyle/>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MD simulations performed using the six site (NE6) water model (Tm=289K).</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Ice crystal of 2880 water molecules  (5.4nm X 4.7 nm X 3.7 nm in </a:t>
            </a:r>
            <a:r>
              <a:rPr lang="en-GB" sz="2200" dirty="0" err="1" smtClean="0">
                <a:solidFill>
                  <a:srgbClr val="000000"/>
                </a:solidFill>
                <a:latin typeface="Calibri" pitchFamily="-65" charset="0"/>
              </a:rPr>
              <a:t>x</a:t>
            </a:r>
            <a:r>
              <a:rPr lang="en-GB" sz="2200" dirty="0" smtClean="0">
                <a:solidFill>
                  <a:srgbClr val="000000"/>
                </a:solidFill>
                <a:latin typeface="Calibri" pitchFamily="-65" charset="0"/>
              </a:rPr>
              <a:t>, </a:t>
            </a:r>
            <a:r>
              <a:rPr lang="en-GB" sz="2200" dirty="0" err="1" smtClean="0">
                <a:solidFill>
                  <a:srgbClr val="000000"/>
                </a:solidFill>
                <a:latin typeface="Calibri" pitchFamily="-65" charset="0"/>
              </a:rPr>
              <a:t>y</a:t>
            </a:r>
            <a:r>
              <a:rPr lang="en-GB" sz="2200" dirty="0" smtClean="0">
                <a:solidFill>
                  <a:srgbClr val="000000"/>
                </a:solidFill>
                <a:latin typeface="Calibri" pitchFamily="-65" charset="0"/>
              </a:rPr>
              <a:t>, </a:t>
            </a:r>
            <a:r>
              <a:rPr lang="en-GB" sz="2200" dirty="0" err="1" smtClean="0">
                <a:solidFill>
                  <a:srgbClr val="000000"/>
                </a:solidFill>
                <a:latin typeface="Calibri" pitchFamily="-65" charset="0"/>
              </a:rPr>
              <a:t>z</a:t>
            </a:r>
            <a:r>
              <a:rPr lang="en-GB" sz="2200" dirty="0" smtClean="0">
                <a:solidFill>
                  <a:srgbClr val="000000"/>
                </a:solidFill>
                <a:latin typeface="Calibri" pitchFamily="-65" charset="0"/>
              </a:rPr>
              <a:t> directions). </a:t>
            </a: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pic>
        <p:nvPicPr>
          <p:cNvPr id="10" name="Picture 63" descr="snap.tga"/>
          <p:cNvPicPr>
            <a:picLocks noChangeAspect="1"/>
          </p:cNvPicPr>
          <p:nvPr/>
        </p:nvPicPr>
        <p:blipFill>
          <a:blip r:embed="rId3"/>
          <a:srcRect/>
          <a:stretch>
            <a:fillRect/>
          </a:stretch>
        </p:blipFill>
        <p:spPr bwMode="auto">
          <a:xfrm>
            <a:off x="20574000" y="14271625"/>
            <a:ext cx="6553200" cy="4986338"/>
          </a:xfrm>
          <a:prstGeom prst="rect">
            <a:avLst/>
          </a:prstGeom>
          <a:noFill/>
          <a:ln w="9525">
            <a:noFill/>
            <a:miter lim="800000"/>
            <a:headEnd/>
            <a:tailEnd/>
          </a:ln>
        </p:spPr>
      </p:pic>
      <p:pic>
        <p:nvPicPr>
          <p:cNvPr id="11" name="Picture 63" descr="snap.tga"/>
          <p:cNvPicPr>
            <a:picLocks noChangeAspect="1"/>
          </p:cNvPicPr>
          <p:nvPr/>
        </p:nvPicPr>
        <p:blipFill>
          <a:blip r:embed="rId3"/>
          <a:srcRect/>
          <a:stretch>
            <a:fillRect/>
          </a:stretch>
        </p:blipFill>
        <p:spPr bwMode="auto">
          <a:xfrm>
            <a:off x="20726400" y="14424025"/>
            <a:ext cx="6553200" cy="4986338"/>
          </a:xfrm>
          <a:prstGeom prst="rect">
            <a:avLst/>
          </a:prstGeom>
          <a:noFill/>
          <a:ln w="9525">
            <a:noFill/>
            <a:miter lim="800000"/>
            <a:headEnd/>
            <a:tailEnd/>
          </a:ln>
        </p:spPr>
      </p:pic>
      <p:pic>
        <p:nvPicPr>
          <p:cNvPr id="12" name="Picture 11"/>
          <p:cNvPicPr>
            <a:picLocks noChangeAspect="1"/>
          </p:cNvPicPr>
          <p:nvPr/>
        </p:nvPicPr>
        <p:blipFill>
          <a:blip r:embed="rId4"/>
          <a:stretch>
            <a:fillRect/>
          </a:stretch>
        </p:blipFill>
        <p:spPr>
          <a:xfrm>
            <a:off x="5578137" y="500490"/>
            <a:ext cx="3489663" cy="2654300"/>
          </a:xfrm>
          <a:prstGeom prst="rect">
            <a:avLst/>
          </a:prstGeom>
        </p:spPr>
      </p:pic>
      <p:sp>
        <p:nvSpPr>
          <p:cNvPr id="13" name="Rectangle 12"/>
          <p:cNvSpPr>
            <a:spLocks noChangeArrowheads="1"/>
          </p:cNvSpPr>
          <p:nvPr/>
        </p:nvSpPr>
        <p:spPr bwMode="auto">
          <a:xfrm>
            <a:off x="381000" y="3000660"/>
            <a:ext cx="8458200" cy="677863"/>
          </a:xfrm>
          <a:prstGeom prst="rect">
            <a:avLst/>
          </a:prstGeom>
          <a:noFill/>
          <a:ln w="9360">
            <a:noFill/>
            <a:round/>
            <a:headEnd/>
            <a:tailEnd/>
          </a:ln>
        </p:spPr>
        <p:txBody>
          <a:bodyPr lIns="90000" tIns="81036" rIns="90000" bIns="45000">
            <a:prstTxWarp prst="textNoShape">
              <a:avLst/>
            </a:prstTxWarp>
          </a:bodyPr>
          <a:lstStyle/>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12 bi-layers perpendicular to the primary prismatic facet.</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The initial ice crystals were annealed from 0K to the desire temperature (230, 240, 250, 260, 270, 287 K) in 1.5 ns using zero-pressure </a:t>
            </a:r>
            <a:r>
              <a:rPr lang="en-GB" sz="2200" dirty="0" err="1" smtClean="0">
                <a:solidFill>
                  <a:srgbClr val="000000"/>
                </a:solidFill>
                <a:latin typeface="Calibri" pitchFamily="-65" charset="0"/>
              </a:rPr>
              <a:t>barostate</a:t>
            </a:r>
            <a:r>
              <a:rPr lang="en-GB" sz="2200" dirty="0" smtClean="0">
                <a:solidFill>
                  <a:srgbClr val="000000"/>
                </a:solidFill>
                <a:latin typeface="Calibri" pitchFamily="-65" charset="0"/>
              </a:rPr>
              <a:t>.</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Two primary prismatic facet/vacuum interfaces were created enlarging the </a:t>
            </a:r>
            <a:r>
              <a:rPr lang="en-GB" sz="2200" dirty="0" err="1" smtClean="0">
                <a:solidFill>
                  <a:srgbClr val="000000"/>
                </a:solidFill>
                <a:latin typeface="Calibri" pitchFamily="-65" charset="0"/>
              </a:rPr>
              <a:t>y</a:t>
            </a:r>
            <a:r>
              <a:rPr lang="en-GB" sz="2200" dirty="0" smtClean="0">
                <a:solidFill>
                  <a:srgbClr val="000000"/>
                </a:solidFill>
                <a:latin typeface="Calibri" pitchFamily="-65" charset="0"/>
              </a:rPr>
              <a:t>-dimension of the box to 12 nm.</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Production run of 100 ns, constant volume simulation (NVT) with </a:t>
            </a:r>
            <a:r>
              <a:rPr lang="en-GB" sz="2200" dirty="0" err="1" smtClean="0">
                <a:solidFill>
                  <a:srgbClr val="000000"/>
                </a:solidFill>
                <a:latin typeface="Calibri" pitchFamily="-65" charset="0"/>
              </a:rPr>
              <a:t>dt</a:t>
            </a:r>
            <a:r>
              <a:rPr lang="en-GB" sz="2200" dirty="0" smtClean="0">
                <a:solidFill>
                  <a:srgbClr val="000000"/>
                </a:solidFill>
                <a:latin typeface="Calibri" pitchFamily="-65" charset="0"/>
              </a:rPr>
              <a:t>=2 </a:t>
            </a:r>
            <a:r>
              <a:rPr lang="en-GB" sz="2200" dirty="0" err="1" smtClean="0">
                <a:solidFill>
                  <a:srgbClr val="000000"/>
                </a:solidFill>
                <a:latin typeface="Calibri" pitchFamily="-65" charset="0"/>
              </a:rPr>
              <a:t>fs</a:t>
            </a:r>
            <a:r>
              <a:rPr lang="en-GB" sz="2200" dirty="0" smtClean="0">
                <a:solidFill>
                  <a:srgbClr val="000000"/>
                </a:solidFill>
                <a:latin typeface="Calibri" pitchFamily="-65" charset="0"/>
              </a:rPr>
              <a:t>. First 4 ns of each trajectory were excluded to allow formation of ice-QLL</a:t>
            </a:r>
            <a:r>
              <a:rPr lang="en-GB" dirty="0" smtClean="0">
                <a:solidFill>
                  <a:srgbClr val="000000"/>
                </a:solidFill>
                <a:latin typeface="Calibri" pitchFamily="-65" charset="0"/>
              </a:rPr>
              <a:t>.</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RESULTS</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7"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sp>
        <p:nvSpPr>
          <p:cNvPr id="17" name="Rectangle 12"/>
          <p:cNvSpPr>
            <a:spLocks noChangeArrowheads="1"/>
          </p:cNvSpPr>
          <p:nvPr/>
        </p:nvSpPr>
        <p:spPr bwMode="auto">
          <a:xfrm>
            <a:off x="304800" y="4884737"/>
            <a:ext cx="8686800" cy="1439863"/>
          </a:xfrm>
          <a:prstGeom prst="rect">
            <a:avLst/>
          </a:prstGeom>
          <a:noFill/>
          <a:ln w="9360">
            <a:noFill/>
            <a:round/>
            <a:headEnd/>
            <a:tailEnd/>
          </a:ln>
        </p:spPr>
        <p:txBody>
          <a:bodyPr lIns="90000" tIns="81036" rIns="90000" bIns="45000">
            <a:prstTxWarp prst="textNoShape">
              <a:avLst/>
            </a:prstTxWarp>
          </a:bodyPr>
          <a:lstStyle/>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F</a:t>
            </a:r>
            <a:r>
              <a:rPr lang="en-GB" sz="2200" dirty="0" smtClean="0">
                <a:solidFill>
                  <a:srgbClr val="000000"/>
                </a:solidFill>
                <a:latin typeface="Calibri" pitchFamily="-65" charset="0"/>
              </a:rPr>
              <a:t>or each water molecule we have to define an order parameter to determine if it belongs to the liquid or solid phase </a:t>
            </a: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2200" dirty="0" smtClean="0">
                <a:solidFill>
                  <a:srgbClr val="000000"/>
                </a:solidFill>
                <a:latin typeface="Calibri" pitchFamily="-65" charset="0"/>
              </a:rPr>
              <a:t>We use a four nearest-neighbour oxygen parameter.</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pic>
        <p:nvPicPr>
          <p:cNvPr id="8" name="Picture 7" descr="Slide1.jpg"/>
          <p:cNvPicPr>
            <a:picLocks noChangeAspect="1"/>
          </p:cNvPicPr>
          <p:nvPr/>
        </p:nvPicPr>
        <p:blipFill>
          <a:blip r:embed="rId3"/>
          <a:stretch>
            <a:fillRect/>
          </a:stretch>
        </p:blipFill>
        <p:spPr>
          <a:xfrm>
            <a:off x="4343400" y="533400"/>
            <a:ext cx="5029200" cy="3771900"/>
          </a:xfrm>
          <a:prstGeom prst="rect">
            <a:avLst/>
          </a:prstGeom>
        </p:spPr>
      </p:pic>
      <p:sp>
        <p:nvSpPr>
          <p:cNvPr id="9" name="Rectangle 12"/>
          <p:cNvSpPr>
            <a:spLocks noChangeArrowheads="1"/>
          </p:cNvSpPr>
          <p:nvPr/>
        </p:nvSpPr>
        <p:spPr bwMode="auto">
          <a:xfrm>
            <a:off x="304800" y="1600200"/>
            <a:ext cx="4572000" cy="677863"/>
          </a:xfrm>
          <a:prstGeom prst="rect">
            <a:avLst/>
          </a:prstGeom>
          <a:noFill/>
          <a:ln w="9360">
            <a:noFill/>
            <a:round/>
            <a:headEnd/>
            <a:tailEnd/>
          </a:ln>
        </p:spPr>
        <p:txBody>
          <a:bodyPr lIns="90000" tIns="81036" rIns="90000" bIns="45000">
            <a:prstTxWarp prst="textNoShape">
              <a:avLst/>
            </a:prstTxWarp>
          </a:bodyPr>
          <a:lstStyle/>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At the vacuum/ice interface, a liquid like layer (called QLL) is present on the top of the ice crystal.</a:t>
            </a: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The thickness of the QLL </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increases with the temperature.</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57213" y="207963"/>
            <a:ext cx="8089900" cy="271462"/>
          </a:xfrm>
          <a:prstGeom prst="rect">
            <a:avLst/>
          </a:prstGeom>
          <a:noFill/>
          <a:ln w="9360">
            <a:noFill/>
            <a:round/>
            <a:headEnd/>
            <a:tailEnd/>
          </a:ln>
        </p:spPr>
        <p:txBody>
          <a:bodyPr lIns="90000" tIns="63018" rIns="90000" bIns="45000">
            <a:prstTxWarp prst="textNoShape">
              <a:avLst/>
            </a:prstTxWarp>
          </a:bodyPr>
          <a:lstStyle/>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r>
              <a:rPr lang="en-US" sz="1300" dirty="0">
                <a:solidFill>
                  <a:srgbClr val="000000"/>
                </a:solidFill>
                <a:latin typeface="Calibri" pitchFamily="-65" charset="0"/>
              </a:rPr>
              <a:t>							                                                       </a:t>
            </a:r>
            <a:r>
              <a:rPr lang="en-US" sz="1600" dirty="0">
                <a:solidFill>
                  <a:srgbClr val="000000"/>
                </a:solidFill>
                <a:latin typeface="Calibri" pitchFamily="-65" charset="0"/>
              </a:rPr>
              <a:t>RESULTS</a:t>
            </a:r>
            <a:r>
              <a:rPr lang="en-US" sz="1300" dirty="0">
                <a:solidFill>
                  <a:srgbClr val="000000"/>
                </a:solidFill>
                <a:latin typeface="Calibri" pitchFamily="-65" charset="0"/>
              </a:rPr>
              <a:t>					</a:t>
            </a: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a:p>
            <a:pPr>
              <a:lnSpc>
                <a:spcPct val="93000"/>
              </a:lnSpc>
              <a:buClr>
                <a:srgbClr val="000000"/>
              </a:buClr>
              <a:buSzPct val="100000"/>
              <a:buFont typeface="Times New Roman" pitchFamily="-65" charset="0"/>
              <a:buNone/>
              <a:tabLst>
                <a:tab pos="0" algn="l"/>
                <a:tab pos="620713" algn="l"/>
                <a:tab pos="1262063" algn="l"/>
                <a:tab pos="1919288" algn="l"/>
                <a:tab pos="2576513" algn="l"/>
                <a:tab pos="3232150" algn="l"/>
                <a:tab pos="3940175" algn="l"/>
                <a:tab pos="4562475" algn="l"/>
                <a:tab pos="5202238" algn="l"/>
                <a:tab pos="5859463" algn="l"/>
                <a:tab pos="6546850" algn="l"/>
                <a:tab pos="7172325" algn="l"/>
                <a:tab pos="7880350" algn="l"/>
                <a:tab pos="8294688" algn="l"/>
                <a:tab pos="8709025" algn="l"/>
                <a:tab pos="9123363" algn="l"/>
                <a:tab pos="9539288" algn="l"/>
                <a:tab pos="9777413" algn="l"/>
                <a:tab pos="9779000" algn="l"/>
              </a:tabLst>
            </a:pPr>
            <a:endParaRPr lang="en-US" sz="1300" dirty="0">
              <a:solidFill>
                <a:srgbClr val="000000"/>
              </a:solidFill>
              <a:latin typeface="Calibri" pitchFamily="-65" charset="0"/>
            </a:endParaRPr>
          </a:p>
        </p:txBody>
      </p:sp>
      <p:sp>
        <p:nvSpPr>
          <p:cNvPr id="11" name="Rectangle 12"/>
          <p:cNvSpPr>
            <a:spLocks noChangeArrowheads="1"/>
          </p:cNvSpPr>
          <p:nvPr/>
        </p:nvSpPr>
        <p:spPr bwMode="auto">
          <a:xfrm>
            <a:off x="304800" y="4884737"/>
            <a:ext cx="8458200" cy="677863"/>
          </a:xfrm>
          <a:prstGeom prst="rect">
            <a:avLst/>
          </a:prstGeom>
          <a:noFill/>
          <a:ln w="9360">
            <a:noFill/>
            <a:round/>
            <a:headEnd/>
            <a:tailEnd/>
          </a:ln>
        </p:spPr>
        <p:txBody>
          <a:bodyPr lIns="90000" tIns="81036" rIns="90000" bIns="45000">
            <a:prstTxWarp prst="textNoShape">
              <a:avLst/>
            </a:prstTxWarp>
          </a:bodyPr>
          <a:lstStyle/>
          <a:p>
            <a:pPr>
              <a:buFont typeface="Arial" pitchFamily="-65" charset="0"/>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Using the probability densities for bulk ice and bulk liquid water we can define q</a:t>
            </a:r>
            <a:r>
              <a:rPr lang="en-US" sz="2200" baseline="-25000" dirty="0" smtClean="0">
                <a:solidFill>
                  <a:srgbClr val="000000"/>
                </a:solidFill>
                <a:latin typeface="Calibri" pitchFamily="-65" charset="0"/>
              </a:rPr>
              <a:t>t</a:t>
            </a:r>
            <a:r>
              <a:rPr lang="en-US" sz="2200" dirty="0" smtClean="0">
                <a:solidFill>
                  <a:srgbClr val="000000"/>
                </a:solidFill>
                <a:latin typeface="Calibri" pitchFamily="-65" charset="0"/>
              </a:rPr>
              <a:t> such that:</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                               </a:t>
            </a:r>
            <a:r>
              <a:rPr lang="en-US" sz="2200" dirty="0" err="1" smtClean="0">
                <a:solidFill>
                  <a:srgbClr val="000000"/>
                </a:solidFill>
                <a:latin typeface="Calibri" pitchFamily="-65" charset="0"/>
              </a:rPr>
              <a:t>q</a:t>
            </a:r>
            <a:r>
              <a:rPr lang="en-GB" sz="2200" dirty="0" smtClean="0">
                <a:solidFill>
                  <a:srgbClr val="000000"/>
                </a:solidFill>
                <a:latin typeface="Calibri" pitchFamily="-65" charset="0"/>
              </a:rPr>
              <a:t>&gt;q</a:t>
            </a:r>
            <a:r>
              <a:rPr lang="en-GB" sz="2200" baseline="-25000" dirty="0" smtClean="0">
                <a:solidFill>
                  <a:srgbClr val="000000"/>
                </a:solidFill>
                <a:latin typeface="Calibri" pitchFamily="-65" charset="0"/>
              </a:rPr>
              <a:t>t</a:t>
            </a:r>
            <a:r>
              <a:rPr lang="en-GB" sz="2200" dirty="0" smtClean="0">
                <a:solidFill>
                  <a:srgbClr val="000000"/>
                </a:solidFill>
                <a:latin typeface="Calibri" pitchFamily="-65" charset="0"/>
              </a:rPr>
              <a:t> =&gt; Ice like water molecule; </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US" sz="2200" dirty="0" smtClean="0">
                <a:solidFill>
                  <a:srgbClr val="000000"/>
                </a:solidFill>
                <a:latin typeface="Calibri" pitchFamily="-65" charset="0"/>
              </a:rPr>
              <a:t>                               </a:t>
            </a:r>
            <a:r>
              <a:rPr lang="en-US" sz="2200" dirty="0" err="1" smtClean="0">
                <a:solidFill>
                  <a:srgbClr val="000000"/>
                </a:solidFill>
                <a:latin typeface="Calibri" pitchFamily="-65" charset="0"/>
              </a:rPr>
              <a:t>q</a:t>
            </a:r>
            <a:r>
              <a:rPr lang="en-GB" sz="2200" dirty="0" smtClean="0">
                <a:solidFill>
                  <a:srgbClr val="000000"/>
                </a:solidFill>
                <a:latin typeface="Calibri" pitchFamily="-65" charset="0"/>
              </a:rPr>
              <a:t>&lt;q</a:t>
            </a:r>
            <a:r>
              <a:rPr lang="en-GB" sz="2200" baseline="-25000" dirty="0" smtClean="0">
                <a:solidFill>
                  <a:srgbClr val="000000"/>
                </a:solidFill>
                <a:latin typeface="Calibri" pitchFamily="-65" charset="0"/>
              </a:rPr>
              <a:t>t</a:t>
            </a:r>
            <a:r>
              <a:rPr lang="en-GB" sz="2200" dirty="0" smtClean="0">
                <a:solidFill>
                  <a:srgbClr val="000000"/>
                </a:solidFill>
                <a:latin typeface="Calibri" pitchFamily="-65" charset="0"/>
              </a:rPr>
              <a:t> =&gt; Liquid like water molecule.</a:t>
            </a: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US" sz="2200" dirty="0" smtClean="0">
              <a:solidFill>
                <a:srgbClr val="000000"/>
              </a:solidFill>
              <a:latin typeface="Calibri" pitchFamily="-65" charset="0"/>
            </a:endParaRPr>
          </a:p>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sz="2200" dirty="0" smtClean="0">
              <a:solidFill>
                <a:srgbClr val="000000"/>
              </a:solidFill>
              <a:latin typeface="Calibri" pitchFamily="-65" charset="0"/>
            </a:endParaRPr>
          </a:p>
          <a:p>
            <a:pPr>
              <a:buFont typeface="Arial"/>
              <a:buChar cha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endParaRPr lang="en-GB" dirty="0" smtClean="0">
              <a:solidFill>
                <a:srgbClr val="000000"/>
              </a:solidFill>
              <a:latin typeface="Calibri" pitchFamily="-65" charset="0"/>
            </a:endParaRPr>
          </a:p>
          <a:p>
            <a:pPr>
              <a:lnSpc>
                <a:spcPct val="87000"/>
              </a:lnSpc>
              <a:buClr>
                <a:srgbClr val="000000"/>
              </a:buClr>
              <a:buSzPct val="45000"/>
              <a:buFont typeface="Wingdings" pitchFamily="-65" charset="2"/>
              <a:buChar char=""/>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smtClean="0">
              <a:solidFill>
                <a:srgbClr val="000000"/>
              </a:solidFill>
              <a:latin typeface="Calibri" pitchFamily="-65" charset="0"/>
            </a:endParaRPr>
          </a:p>
          <a:p>
            <a:pPr>
              <a:lnSpc>
                <a:spcPct val="87000"/>
              </a:lnSpc>
              <a:buClr>
                <a:srgbClr val="000000"/>
              </a:buClr>
              <a:buSzPct val="45000"/>
              <a:buFont typeface="Times New Roman" pitchFamily="-65" charset="0"/>
              <a:buNone/>
              <a:tabLst>
                <a:tab pos="0" algn="l"/>
                <a:tab pos="404813" algn="l"/>
                <a:tab pos="812800" algn="l"/>
                <a:tab pos="1220788" algn="l"/>
                <a:tab pos="1628775" algn="l"/>
                <a:tab pos="2035175" algn="l"/>
                <a:tab pos="2443163" algn="l"/>
                <a:tab pos="2851150" algn="l"/>
                <a:tab pos="3257550"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US" sz="2200" dirty="0">
              <a:solidFill>
                <a:srgbClr val="000000"/>
              </a:solidFill>
              <a:latin typeface="Calibri" pitchFamily="-65" charset="0"/>
            </a:endParaRPr>
          </a:p>
        </p:txBody>
      </p:sp>
      <p:sp>
        <p:nvSpPr>
          <p:cNvPr id="14" name="Text Box 4"/>
          <p:cNvSpPr txBox="1">
            <a:spLocks noChangeArrowheads="1"/>
          </p:cNvSpPr>
          <p:nvPr/>
        </p:nvSpPr>
        <p:spPr bwMode="auto">
          <a:xfrm>
            <a:off x="76200" y="6357774"/>
            <a:ext cx="8382000" cy="325740"/>
          </a:xfrm>
          <a:prstGeom prst="rect">
            <a:avLst/>
          </a:prstGeom>
          <a:noFill/>
          <a:ln w="9525">
            <a:noFill/>
            <a:round/>
            <a:headEnd/>
            <a:tailEnd/>
          </a:ln>
          <a:effectLst/>
        </p:spPr>
        <p:txBody>
          <a:bodyPr wrap="square" lIns="78750" tIns="39375" rIns="78750" bIns="39375">
            <a:prstTxWarp prst="textNoShape">
              <a:avLst/>
            </a:prstTxWarp>
            <a:spAutoFit/>
          </a:bodyPr>
          <a:lstStyle/>
          <a:p>
            <a:pPr>
              <a:tabLst>
                <a:tab pos="0" algn="l"/>
                <a:tab pos="400050" algn="l"/>
                <a:tab pos="800100" algn="l"/>
                <a:tab pos="1200150" algn="l"/>
                <a:tab pos="1600200" algn="l"/>
                <a:tab pos="2000250" algn="l"/>
                <a:tab pos="2400300" algn="l"/>
                <a:tab pos="2800350" algn="l"/>
                <a:tab pos="3200400" algn="l"/>
                <a:tab pos="3600450" algn="l"/>
                <a:tab pos="4000500" algn="l"/>
                <a:tab pos="4400550" algn="l"/>
                <a:tab pos="4800600" algn="l"/>
                <a:tab pos="5200650" algn="l"/>
                <a:tab pos="5600700" algn="l"/>
                <a:tab pos="6000750" algn="l"/>
                <a:tab pos="6400800" algn="l"/>
                <a:tab pos="6800850" algn="l"/>
                <a:tab pos="7200900" algn="l"/>
                <a:tab pos="7600950" algn="l"/>
                <a:tab pos="8001000" algn="l"/>
                <a:tab pos="8234363" algn="l"/>
                <a:tab pos="8867775" algn="l"/>
                <a:tab pos="9501188" algn="l"/>
                <a:tab pos="10134600" algn="l"/>
                <a:tab pos="10768013" algn="l"/>
                <a:tab pos="11401425" algn="l"/>
                <a:tab pos="12034838" algn="l"/>
                <a:tab pos="12668250" algn="l"/>
                <a:tab pos="13301663" algn="l"/>
                <a:tab pos="13935075" algn="l"/>
              </a:tabLst>
            </a:pPr>
            <a:r>
              <a:rPr lang="en-GB" sz="1600" dirty="0" smtClean="0">
                <a:solidFill>
                  <a:srgbClr val="000000"/>
                </a:solidFill>
                <a:latin typeface="+mn-lt"/>
              </a:rPr>
              <a:t>[</a:t>
            </a:r>
            <a:r>
              <a:rPr lang="en-GB" sz="1600" dirty="0">
                <a:solidFill>
                  <a:srgbClr val="000000"/>
                </a:solidFill>
                <a:latin typeface="+mn-lt"/>
              </a:rPr>
              <a:t>1</a:t>
            </a:r>
            <a:r>
              <a:rPr lang="en-GB" sz="1600" dirty="0" smtClean="0">
                <a:solidFill>
                  <a:srgbClr val="000000"/>
                </a:solidFill>
                <a:latin typeface="+mn-lt"/>
              </a:rPr>
              <a:t>]Errigton J. R. and </a:t>
            </a:r>
            <a:r>
              <a:rPr lang="en-GB" sz="1600" dirty="0" err="1" smtClean="0">
                <a:solidFill>
                  <a:srgbClr val="000000"/>
                </a:solidFill>
                <a:latin typeface="+mn-lt"/>
              </a:rPr>
              <a:t>Debenedetti</a:t>
            </a:r>
            <a:r>
              <a:rPr lang="en-GB" sz="1600" dirty="0" smtClean="0">
                <a:solidFill>
                  <a:srgbClr val="000000"/>
                </a:solidFill>
                <a:latin typeface="+mn-lt"/>
              </a:rPr>
              <a:t> P. G.,  </a:t>
            </a:r>
            <a:r>
              <a:rPr lang="en-GB" sz="1600" i="1" dirty="0" smtClean="0">
                <a:solidFill>
                  <a:srgbClr val="000000"/>
                </a:solidFill>
                <a:latin typeface="+mn-lt"/>
              </a:rPr>
              <a:t>Nature</a:t>
            </a:r>
            <a:r>
              <a:rPr lang="en-GB" sz="1600" dirty="0" smtClean="0">
                <a:solidFill>
                  <a:srgbClr val="000000"/>
                </a:solidFill>
                <a:latin typeface="+mn-lt"/>
              </a:rPr>
              <a:t>, 409, 318-312 (2001).</a:t>
            </a:r>
            <a:endParaRPr lang="en-GB" sz="2000" dirty="0">
              <a:solidFill>
                <a:srgbClr val="000000"/>
              </a:solidFill>
              <a:latin typeface="Calibri" pitchFamily="-65" charset="0"/>
            </a:endParaRPr>
          </a:p>
        </p:txBody>
      </p:sp>
      <p:pic>
        <p:nvPicPr>
          <p:cNvPr id="26" name="Picture 25"/>
          <p:cNvPicPr>
            <a:picLocks noChangeAspect="1"/>
          </p:cNvPicPr>
          <p:nvPr/>
        </p:nvPicPr>
        <p:blipFill>
          <a:blip r:embed="rId4"/>
          <a:stretch>
            <a:fillRect/>
          </a:stretch>
        </p:blipFill>
        <p:spPr>
          <a:xfrm>
            <a:off x="4838700" y="736600"/>
            <a:ext cx="3771900" cy="3987800"/>
          </a:xfrm>
          <a:prstGeom prst="rect">
            <a:avLst/>
          </a:prstGeom>
        </p:spPr>
      </p:pic>
      <p:sp>
        <p:nvSpPr>
          <p:cNvPr id="31" name="Rectangle 30"/>
          <p:cNvSpPr/>
          <p:nvPr/>
        </p:nvSpPr>
        <p:spPr bwMode="auto">
          <a:xfrm>
            <a:off x="4800600" y="3657600"/>
            <a:ext cx="4038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Arial" charset="0"/>
            </a:endParaRPr>
          </a:p>
        </p:txBody>
      </p:sp>
      <p:graphicFrame>
        <p:nvGraphicFramePr>
          <p:cNvPr id="233477" name="Object 5"/>
          <p:cNvGraphicFramePr>
            <a:graphicFrameLocks noChangeAspect="1"/>
          </p:cNvGraphicFramePr>
          <p:nvPr/>
        </p:nvGraphicFramePr>
        <p:xfrm>
          <a:off x="4584700" y="3886200"/>
          <a:ext cx="4086225" cy="990600"/>
        </p:xfrm>
        <a:graphic>
          <a:graphicData uri="http://schemas.openxmlformats.org/presentationml/2006/ole">
            <p:oleObj spid="_x0000_s233477" name="Equation" r:id="rId5" imgW="2095500" imgH="508000" progId="Equation.3">
              <p:embed/>
            </p:oleObj>
          </a:graphicData>
        </a:graphic>
      </p:graphicFrame>
      <p:pic>
        <p:nvPicPr>
          <p:cNvPr id="33" name="Picture 32" descr="qNE6.jpg"/>
          <p:cNvPicPr>
            <a:picLocks noChangeAspect="1"/>
          </p:cNvPicPr>
          <p:nvPr/>
        </p:nvPicPr>
        <p:blipFill>
          <a:blip r:embed="rId6"/>
          <a:stretch>
            <a:fillRect/>
          </a:stretch>
        </p:blipFill>
        <p:spPr>
          <a:xfrm>
            <a:off x="58270" y="180109"/>
            <a:ext cx="4993342" cy="3858491"/>
          </a:xfrm>
          <a:prstGeom prst="rect">
            <a:avLst/>
          </a:prstGeom>
        </p:spPr>
      </p:pic>
      <p:sp>
        <p:nvSpPr>
          <p:cNvPr id="34" name="Line 1"/>
          <p:cNvSpPr>
            <a:spLocks noChangeShapeType="1"/>
          </p:cNvSpPr>
          <p:nvPr/>
        </p:nvSpPr>
        <p:spPr bwMode="auto">
          <a:xfrm>
            <a:off x="414338" y="482600"/>
            <a:ext cx="8297862" cy="1588"/>
          </a:xfrm>
          <a:prstGeom prst="line">
            <a:avLst/>
          </a:prstGeom>
          <a:noFill/>
          <a:ln w="9360">
            <a:solidFill>
              <a:srgbClr val="0000FF"/>
            </a:solidFill>
            <a:miter lim="800000"/>
            <a:headEnd/>
            <a:tailEnd/>
          </a:ln>
        </p:spPr>
        <p:txBody>
          <a:bodyPr>
            <a:prstTxWarp prst="textNoShape">
              <a:avLst/>
            </a:prstTxWarp>
          </a:bodyPr>
          <a:lstStyle/>
          <a:p>
            <a:endParaRPr lang="en-US"/>
          </a:p>
        </p:txBody>
      </p:sp>
      <p:sp>
        <p:nvSpPr>
          <p:cNvPr id="35" name="TextBox 34"/>
          <p:cNvSpPr txBox="1"/>
          <p:nvPr/>
        </p:nvSpPr>
        <p:spPr>
          <a:xfrm>
            <a:off x="3737030" y="2590800"/>
            <a:ext cx="453970" cy="523220"/>
          </a:xfrm>
          <a:prstGeom prst="rect">
            <a:avLst/>
          </a:prstGeom>
          <a:noFill/>
        </p:spPr>
        <p:txBody>
          <a:bodyPr wrap="none" rtlCol="0">
            <a:spAutoFit/>
          </a:bodyPr>
          <a:lstStyle/>
          <a:p>
            <a:r>
              <a:rPr lang="en-US" sz="2800" dirty="0" smtClean="0">
                <a:solidFill>
                  <a:srgbClr val="008000"/>
                </a:solidFill>
              </a:rPr>
              <a:t>q</a:t>
            </a:r>
            <a:r>
              <a:rPr lang="en-US" sz="2800" baseline="-25000" dirty="0" smtClean="0">
                <a:solidFill>
                  <a:srgbClr val="008000"/>
                </a:solidFill>
              </a:rPr>
              <a:t>t</a:t>
            </a:r>
            <a:endParaRPr lang="en-US" sz="2800" baseline="-25000" dirty="0">
              <a:solidFill>
                <a:srgbClr val="008000"/>
              </a:solidFill>
            </a:endParaRPr>
          </a:p>
        </p:txBody>
      </p:sp>
      <p:graphicFrame>
        <p:nvGraphicFramePr>
          <p:cNvPr id="233478" name="Object 6"/>
          <p:cNvGraphicFramePr>
            <a:graphicFrameLocks noChangeAspect="1"/>
          </p:cNvGraphicFramePr>
          <p:nvPr/>
        </p:nvGraphicFramePr>
        <p:xfrm>
          <a:off x="76200" y="3810000"/>
          <a:ext cx="3835400" cy="1066800"/>
        </p:xfrm>
        <a:graphic>
          <a:graphicData uri="http://schemas.openxmlformats.org/presentationml/2006/ole">
            <p:oleObj spid="_x0000_s233478" name="Equation" r:id="rId7" imgW="1689100" imgH="469900" progId="Equation.3">
              <p:embed/>
            </p:oleObj>
          </a:graphicData>
        </a:graphic>
      </p:graphicFrame>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23523</TotalTime>
  <Words>2514</Words>
  <Application>Microsoft Macintosh PowerPoint</Application>
  <PresentationFormat>On-screen Show (4:3)</PresentationFormat>
  <Paragraphs>332</Paragraphs>
  <Slides>20</Slides>
  <Notes>20</Notes>
  <HiddenSlides>0</HiddenSlides>
  <MMClips>0</MMClips>
  <ScaleCrop>false</ScaleCrop>
  <HeadingPairs>
    <vt:vector size="8" baseType="variant">
      <vt:variant>
        <vt:lpstr>Design Template</vt:lpstr>
      </vt:variant>
      <vt:variant>
        <vt:i4>1</vt:i4>
      </vt:variant>
      <vt:variant>
        <vt:lpstr>Links</vt:lpstr>
      </vt:variant>
      <vt:variant>
        <vt:i4>5</vt:i4>
      </vt:variant>
      <vt:variant>
        <vt:lpstr>Embedded OLE Servers</vt:lpstr>
      </vt:variant>
      <vt:variant>
        <vt:i4>1</vt:i4>
      </vt:variant>
      <vt:variant>
        <vt:lpstr>Slide Titles</vt:lpstr>
      </vt:variant>
      <vt:variant>
        <vt:i4>20</vt:i4>
      </vt:variant>
    </vt:vector>
  </HeadingPairs>
  <TitlesOfParts>
    <vt:vector size="27" baseType="lpstr">
      <vt:lpstr>Tema di Office</vt:lpstr>
      <vt:lpstr>Macintosh HD:Users:igladich:Documents:My_Papers:2011:Steven:Version2:Version3:Version4:Version6:Version12:draft_v13_2011-07-08.doc!OLE_LINK5</vt:lpstr>
      <vt:lpstr>!OLE_LINK5</vt:lpstr>
      <vt:lpstr>!OLE_LINK3</vt:lpstr>
      <vt:lpstr>!OLE_LINK3</vt:lpstr>
      <vt:lpstr>!OLE_LINK2</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Ivan Gladich</cp:lastModifiedBy>
  <cp:revision>524</cp:revision>
  <cp:lastPrinted>1601-01-01T00:00:00Z</cp:lastPrinted>
  <dcterms:created xsi:type="dcterms:W3CDTF">2012-03-26T14:19:01Z</dcterms:created>
  <dcterms:modified xsi:type="dcterms:W3CDTF">2012-03-26T17:16:44Z</dcterms:modified>
</cp:coreProperties>
</file>