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3"/>
    <p:restoredTop sz="95976"/>
  </p:normalViewPr>
  <p:slideViewPr>
    <p:cSldViewPr snapToGrid="0" showGuides="1">
      <p:cViewPr varScale="1">
        <p:scale>
          <a:sx n="111" d="100"/>
          <a:sy n="111" d="100"/>
        </p:scale>
        <p:origin x="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94FE-E29F-623C-F680-D550CA7EF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041CF-24FF-DDEA-2A5D-AE23A3FD7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EB667-067E-EA46-F979-EB964BB7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9DFA9-71A2-2506-7306-1A1FE166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B1DA5-A2F2-4218-48C9-9E6918700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8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32D5-4667-92AF-DBCA-D9C32BE9B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21D55-842A-FC6F-CC9A-534D190AE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12BDC-9239-CC23-E0B3-BBE42D51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7204-A19B-2228-A8A5-218FFE30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D7308-6DF2-A50D-1A2D-72609FE9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4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F47E0E-223F-04A2-A351-B1E079D38F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6E1C7-BF31-CF78-DC1E-1C5B9CEBE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51C65-15EB-AD89-2CE5-0EF4F5075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303DE-B470-E08A-FE86-9337CEB9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48E0D-3136-80BA-CA82-10964D56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3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4B304-F81A-AE3A-2FC2-99E9965B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CC4FF-822E-0E6B-E1C6-12657A1C1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7C2F-CD16-E3E0-FD20-8E1AC457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01D5A-57F1-56F0-006D-77FDE4D5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04FA-22FF-8E8E-A28A-508B7EAA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9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AD4F-34E7-9BF2-5191-1B2A225E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7DEF4-ED00-DE3B-E61E-7775DF353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CECC-80AF-7EBE-F265-EED46ED8D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3774D-9FCD-7E2F-9308-E962F731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B6722-251B-A59C-F0F6-6C8F20B1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6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04D2-F7DE-E8F1-1E15-2F41BC09B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3DC30-A26A-0B87-5D82-F3DC6A330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B471C-F2DA-E308-0B08-4EC8F4AEE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78F0E-CC67-F677-408F-CDF124BA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8596E-1B2E-54AC-CF79-CEE729255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1B9B7-1351-300E-C502-72B7528E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6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95DE-5C60-2500-0297-A307977CD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2BC11-622E-E0BB-762C-F1898F8F5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3DE36-F28B-78FB-4A4C-03BFDB5B6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3E624-8228-AB19-FA8D-C26AFDE5E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E44459-2EE3-7B60-BD89-1834BF5AF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C71875-3A83-39CB-3A4E-0F805773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ED04A-E653-9DD5-675C-39B43E26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B50516-8C48-3926-E980-5F2CA80D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6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2F1E-7984-3676-75C6-932DE009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D83292-326D-1670-F801-909723BA9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E08B5-DC28-744D-7494-617FEBD8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EA539-C70A-B905-6077-30ECBB81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2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23230-5303-42F7-E8BC-A1803167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ED840C-B39B-F5B1-74FD-38B69B73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2CB07-6D54-BDA5-5351-2B04F6F5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1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72FD9-3C0A-33E5-6A9D-F67AC8A7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66DAA-AB9F-37EF-1815-C5B6D2AA8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9C8F-EAB9-2807-28A4-228EC5C46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2F5CC-FB65-19CE-EFF9-01F7B592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F1EA2-9355-6457-09B5-FF2C2BBF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7F9F2-CBAF-EB43-5703-860F3B90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7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75D74-7D6C-B0AC-7148-DC854EC9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A0B0F-CD14-37E0-3844-7FCADBD80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B7EF3-2EF6-F440-ACCD-58F003DA5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8D236-1CF0-E4D1-C3A5-DAF0A94D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EC1C6-0A1A-E57B-D15F-CD07C608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CD784-2428-C8AC-921E-923BB95C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9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7DFC5-1100-A4CA-70C7-522F0A29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B0C5B-9384-39F7-E36F-F8870C23A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3AB35-E27C-7BB8-959E-253422089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06A24-D7E6-E246-9F42-9187219A89B4}" type="datetimeFigureOut">
              <a:rPr lang="en-US" smtClean="0"/>
              <a:t>9/24/23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1BD47-839B-C45A-2651-16AE36563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94DD6-3642-B293-A77C-C74EFF922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E8EAF-C7CD-F94B-9789-5540BCD4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5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bonbrief.org/top-1-of-emitters-caused-almost-a-quarter-of-global-emissions-since-1990/" TargetMode="External"/><Relationship Id="rId13" Type="http://schemas.openxmlformats.org/officeDocument/2006/relationships/hyperlink" Target="https://heated.world/p/what-you-wont-hear-at-indias-g20?utm_source=post-email-title&amp;publication_id=2473&amp;post_id=136796445&amp;isFreemail=true&amp;r=4hszr&amp;utm_medium=email" TargetMode="External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hyperlink" Target="http://www.climatecodered.org/2023/06/dramatic-arctic-sea-ice-news-should-not.html" TargetMode="External"/><Relationship Id="rId2" Type="http://schemas.openxmlformats.org/officeDocument/2006/relationships/hyperlink" Target="https://www.carbon.place/" TargetMode="External"/><Relationship Id="rId16" Type="http://schemas.openxmlformats.org/officeDocument/2006/relationships/hyperlink" Target="https://www.nature.com/articles/s41467-023-38511-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lightfree.org/flight-emissions-calculator" TargetMode="External"/><Relationship Id="rId11" Type="http://schemas.openxmlformats.org/officeDocument/2006/relationships/hyperlink" Target="https://zacklabe.files.wordpress.com/2023/08/sit_piomas_jul23.gif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facebook.com/profile.php?id=100094500456474" TargetMode="External"/><Relationship Id="rId10" Type="http://schemas.openxmlformats.org/officeDocument/2006/relationships/image" Target="../media/image5.gif"/><Relationship Id="rId4" Type="http://schemas.openxmlformats.org/officeDocument/2006/relationships/hyperlink" Target="https://www.nature.com/articles/s41893-022-00955-z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64B73C8-8C73-D4AF-0393-2B0B26CF7081}"/>
              </a:ext>
            </a:extLst>
          </p:cNvPr>
          <p:cNvGrpSpPr/>
          <p:nvPr/>
        </p:nvGrpSpPr>
        <p:grpSpPr>
          <a:xfrm>
            <a:off x="9650098" y="212726"/>
            <a:ext cx="2483364" cy="2256295"/>
            <a:chOff x="8286390" y="711533"/>
            <a:chExt cx="2483364" cy="2256295"/>
          </a:xfrm>
        </p:grpSpPr>
        <p:pic>
          <p:nvPicPr>
            <p:cNvPr id="4" name="Picture 3">
              <a:hlinkClick r:id="rId2"/>
              <a:extLst>
                <a:ext uri="{FF2B5EF4-FFF2-40B4-BE49-F238E27FC236}">
                  <a16:creationId xmlns:a16="http://schemas.microsoft.com/office/drawing/2014/main" id="{4DB88834-B7D4-CF52-FDE9-6E6659C21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5613" b="55528"/>
            <a:stretch/>
          </p:blipFill>
          <p:spPr>
            <a:xfrm>
              <a:off x="8286390" y="1019217"/>
              <a:ext cx="2483364" cy="194861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8D6C75-E944-32AC-9915-507D63C3EACA}"/>
                </a:ext>
              </a:extLst>
            </p:cNvPr>
            <p:cNvSpPr txBox="1"/>
            <p:nvPr/>
          </p:nvSpPr>
          <p:spPr>
            <a:xfrm>
              <a:off x="8286390" y="711533"/>
              <a:ext cx="1969299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2"/>
                </a:rPr>
                <a:t>https://</a:t>
              </a:r>
              <a:r>
                <a:rPr lang="en-US" sz="1200" dirty="0" err="1">
                  <a:hlinkClick r:id="rId2"/>
                </a:rPr>
                <a:t>www.carbon.place</a:t>
              </a:r>
              <a:r>
                <a:rPr lang="en-US" sz="1200" dirty="0">
                  <a:hlinkClick r:id="rId2"/>
                </a:rPr>
                <a:t>/</a:t>
              </a:r>
              <a:endParaRPr lang="en-US" sz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4C2D8A-04AC-51FB-8326-0C237C20B839}"/>
              </a:ext>
            </a:extLst>
          </p:cNvPr>
          <p:cNvGrpSpPr/>
          <p:nvPr/>
        </p:nvGrpSpPr>
        <p:grpSpPr>
          <a:xfrm>
            <a:off x="87100" y="289500"/>
            <a:ext cx="2669808" cy="2116668"/>
            <a:chOff x="87100" y="461665"/>
            <a:chExt cx="2669808" cy="2116668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4A048B54-31BF-8AD3-A1F8-576C40CA9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00" y="967143"/>
              <a:ext cx="2669808" cy="161119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94B702-8CAB-B519-82E0-0B8B39DF1B0B}"/>
                </a:ext>
              </a:extLst>
            </p:cNvPr>
            <p:cNvSpPr txBox="1"/>
            <p:nvPr/>
          </p:nvSpPr>
          <p:spPr>
            <a:xfrm>
              <a:off x="87100" y="461665"/>
              <a:ext cx="2210330" cy="4616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4"/>
                </a:rPr>
                <a:t>https://</a:t>
              </a:r>
              <a:r>
                <a:rPr lang="en-US" sz="1200" dirty="0" err="1">
                  <a:hlinkClick r:id="rId4"/>
                </a:rPr>
                <a:t>www.nature.com</a:t>
              </a:r>
              <a:r>
                <a:rPr lang="en-US" sz="1200" dirty="0">
                  <a:hlinkClick r:id="rId4"/>
                </a:rPr>
                <a:t>/articles/s41893-022-00955-z</a:t>
              </a:r>
              <a:endParaRPr lang="en-US" sz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C70935-EB3A-0B09-9B11-FB458143758A}"/>
              </a:ext>
            </a:extLst>
          </p:cNvPr>
          <p:cNvGrpSpPr/>
          <p:nvPr/>
        </p:nvGrpSpPr>
        <p:grpSpPr>
          <a:xfrm>
            <a:off x="6885073" y="215720"/>
            <a:ext cx="2566856" cy="1257532"/>
            <a:chOff x="3216056" y="5143987"/>
            <a:chExt cx="2566856" cy="1257532"/>
          </a:xfrm>
        </p:grpSpPr>
        <p:pic>
          <p:nvPicPr>
            <p:cNvPr id="10" name="Picture 9">
              <a:hlinkClick r:id="rId6"/>
              <a:extLst>
                <a:ext uri="{FF2B5EF4-FFF2-40B4-BE49-F238E27FC236}">
                  <a16:creationId xmlns:a16="http://schemas.microsoft.com/office/drawing/2014/main" id="{B40647C4-EAAA-1F0F-13D2-759A53BA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6056" y="5640767"/>
              <a:ext cx="2566856" cy="760752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A8A49A-65A4-BE20-F34D-349A6DF65479}"/>
                </a:ext>
              </a:extLst>
            </p:cNvPr>
            <p:cNvSpPr txBox="1"/>
            <p:nvPr/>
          </p:nvSpPr>
          <p:spPr>
            <a:xfrm>
              <a:off x="3511919" y="5143987"/>
              <a:ext cx="2223880" cy="4616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6"/>
                </a:rPr>
                <a:t>https://</a:t>
              </a:r>
              <a:r>
                <a:rPr lang="en-US" sz="1200" dirty="0" err="1">
                  <a:hlinkClick r:id="rId6"/>
                </a:rPr>
                <a:t>flightfree.org</a:t>
              </a:r>
              <a:r>
                <a:rPr lang="en-US" sz="1200" dirty="0">
                  <a:hlinkClick r:id="rId6"/>
                </a:rPr>
                <a:t>/flight-emissions-calculator</a:t>
              </a:r>
              <a:endParaRPr lang="en-US" sz="12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B81FDF-C293-B958-A3E6-BA58331E1AEE}"/>
              </a:ext>
            </a:extLst>
          </p:cNvPr>
          <p:cNvGrpSpPr/>
          <p:nvPr/>
        </p:nvGrpSpPr>
        <p:grpSpPr>
          <a:xfrm>
            <a:off x="2987460" y="222444"/>
            <a:ext cx="3694477" cy="2096692"/>
            <a:chOff x="4360334" y="197166"/>
            <a:chExt cx="3694477" cy="209669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BB4DD1-BA99-2758-AC70-FDA51B90E2A9}"/>
                </a:ext>
              </a:extLst>
            </p:cNvPr>
            <p:cNvSpPr txBox="1"/>
            <p:nvPr/>
          </p:nvSpPr>
          <p:spPr>
            <a:xfrm>
              <a:off x="4360334" y="197166"/>
              <a:ext cx="3694477" cy="4616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8"/>
                </a:rPr>
                <a:t>https://</a:t>
              </a:r>
              <a:r>
                <a:rPr lang="en-US" sz="1200" dirty="0" err="1">
                  <a:hlinkClick r:id="rId8"/>
                </a:rPr>
                <a:t>www.carbonbrief.org</a:t>
              </a:r>
              <a:r>
                <a:rPr lang="en-US" sz="1200" dirty="0">
                  <a:hlinkClick r:id="rId8"/>
                </a:rPr>
                <a:t>/top-1-of-emitters-caused-almost-a-quarter-of-global-emissions-since-1990/</a:t>
              </a:r>
              <a:endParaRPr lang="en-US" sz="1200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809A0A4-A58E-855F-8DE3-A71F4EBEA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60334" y="716683"/>
              <a:ext cx="3694477" cy="157717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37BABE-7A0E-593B-9116-432699395D2B}"/>
              </a:ext>
            </a:extLst>
          </p:cNvPr>
          <p:cNvGrpSpPr/>
          <p:nvPr/>
        </p:nvGrpSpPr>
        <p:grpSpPr>
          <a:xfrm>
            <a:off x="138630" y="4689522"/>
            <a:ext cx="2333074" cy="2068024"/>
            <a:chOff x="0" y="4733605"/>
            <a:chExt cx="2333074" cy="2068024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ABECDB81-9C40-76BC-0C36-EBCED6C5E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" y="5247942"/>
              <a:ext cx="2329451" cy="155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E959FC-244D-0AAF-7794-8CF049DECA08}"/>
                </a:ext>
              </a:extLst>
            </p:cNvPr>
            <p:cNvSpPr txBox="1"/>
            <p:nvPr/>
          </p:nvSpPr>
          <p:spPr>
            <a:xfrm>
              <a:off x="0" y="4733605"/>
              <a:ext cx="2329451" cy="4616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11"/>
                </a:rPr>
                <a:t>https://</a:t>
              </a:r>
              <a:r>
                <a:rPr lang="en-US" sz="1200" dirty="0" err="1">
                  <a:hlinkClick r:id="rId11"/>
                </a:rPr>
                <a:t>zacklabe.files.wordpress.com</a:t>
              </a:r>
              <a:r>
                <a:rPr lang="en-US" sz="1200" dirty="0">
                  <a:hlinkClick r:id="rId11"/>
                </a:rPr>
                <a:t>/2023/08/sit_piomas_jul23.gif</a:t>
              </a:r>
              <a:endParaRPr lang="en-US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B180-007B-33D6-0033-74476828B438}"/>
              </a:ext>
            </a:extLst>
          </p:cNvPr>
          <p:cNvGrpSpPr/>
          <p:nvPr/>
        </p:nvGrpSpPr>
        <p:grpSpPr>
          <a:xfrm>
            <a:off x="8836544" y="4656127"/>
            <a:ext cx="3296918" cy="1754326"/>
            <a:chOff x="8768312" y="4783450"/>
            <a:chExt cx="3296918" cy="17543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F722CA5-C4B6-A413-AC1D-6A5221C45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79239" y="4817721"/>
              <a:ext cx="1585991" cy="16199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1B0FB7-A29C-96A6-5D9E-2997CB062411}"/>
                </a:ext>
              </a:extLst>
            </p:cNvPr>
            <p:cNvSpPr txBox="1"/>
            <p:nvPr/>
          </p:nvSpPr>
          <p:spPr>
            <a:xfrm>
              <a:off x="8768312" y="4783450"/>
              <a:ext cx="1710927" cy="175432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13"/>
                </a:rPr>
                <a:t>https://</a:t>
              </a:r>
              <a:r>
                <a:rPr lang="en-US" sz="1200" dirty="0" err="1">
                  <a:hlinkClick r:id="rId13"/>
                </a:rPr>
                <a:t>heated.world</a:t>
              </a:r>
              <a:r>
                <a:rPr lang="en-US" sz="1200" dirty="0">
                  <a:hlinkClick r:id="rId13"/>
                </a:rPr>
                <a:t>/p/what-you-wont-hear-at-indias-g20?utm_source=</a:t>
              </a:r>
              <a:r>
                <a:rPr lang="en-US" sz="1200" dirty="0" err="1">
                  <a:hlinkClick r:id="rId13"/>
                </a:rPr>
                <a:t>post-email-title&amp;publication_id</a:t>
              </a:r>
              <a:r>
                <a:rPr lang="en-US" sz="1200" dirty="0">
                  <a:hlinkClick r:id="rId13"/>
                </a:rPr>
                <a:t>=2473&amp;post_id=136796445&amp;isFreemail=</a:t>
              </a:r>
              <a:r>
                <a:rPr lang="en-US" sz="1200" dirty="0" err="1">
                  <a:hlinkClick r:id="rId13"/>
                </a:rPr>
                <a:t>true&amp;r</a:t>
              </a:r>
              <a:r>
                <a:rPr lang="en-US" sz="1200" dirty="0">
                  <a:hlinkClick r:id="rId13"/>
                </a:rPr>
                <a:t>=4hszr&amp;utm_medium=email</a:t>
              </a:r>
              <a:endParaRPr lang="en-US" sz="1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7847E3-F3B3-CC5A-AC34-17A88D634204}"/>
              </a:ext>
            </a:extLst>
          </p:cNvPr>
          <p:cNvGrpSpPr/>
          <p:nvPr/>
        </p:nvGrpSpPr>
        <p:grpSpPr>
          <a:xfrm>
            <a:off x="6149243" y="4672893"/>
            <a:ext cx="2459710" cy="2142571"/>
            <a:chOff x="5964048" y="4568720"/>
            <a:chExt cx="2459710" cy="2142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58956E-6E63-0F2E-E5B3-0C7FB2431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64048" y="5088237"/>
              <a:ext cx="2459710" cy="162305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21FCFF-7D92-B78A-5F7F-E5272E75F90C}"/>
                </a:ext>
              </a:extLst>
            </p:cNvPr>
            <p:cNvSpPr txBox="1"/>
            <p:nvPr/>
          </p:nvSpPr>
          <p:spPr>
            <a:xfrm>
              <a:off x="6039751" y="4568720"/>
              <a:ext cx="2285139" cy="46166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15"/>
                </a:rPr>
                <a:t>https://</a:t>
              </a:r>
              <a:r>
                <a:rPr lang="en-US" sz="1200" dirty="0" err="1">
                  <a:hlinkClick r:id="rId15"/>
                </a:rPr>
                <a:t>www.facebook.com</a:t>
              </a:r>
              <a:r>
                <a:rPr lang="en-US" sz="1200" dirty="0">
                  <a:hlinkClick r:id="rId15"/>
                </a:rPr>
                <a:t>/</a:t>
              </a:r>
              <a:r>
                <a:rPr lang="en-US" sz="1200" dirty="0" err="1">
                  <a:hlinkClick r:id="rId15"/>
                </a:rPr>
                <a:t>profile.php?id</a:t>
              </a:r>
              <a:r>
                <a:rPr lang="en-US" sz="1200" dirty="0">
                  <a:hlinkClick r:id="rId15"/>
                </a:rPr>
                <a:t>=100094500456474</a:t>
              </a:r>
              <a:endParaRPr lang="en-US" sz="12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E12643F-266E-70E4-48D6-40513118C47F}"/>
              </a:ext>
            </a:extLst>
          </p:cNvPr>
          <p:cNvGrpSpPr/>
          <p:nvPr/>
        </p:nvGrpSpPr>
        <p:grpSpPr>
          <a:xfrm>
            <a:off x="2760859" y="4677948"/>
            <a:ext cx="3308169" cy="1685544"/>
            <a:chOff x="2876606" y="4735821"/>
            <a:chExt cx="3308169" cy="16855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84F060-F2BC-A7AE-1458-47D12F6AE49C}"/>
                </a:ext>
              </a:extLst>
            </p:cNvPr>
            <p:cNvSpPr txBox="1"/>
            <p:nvPr/>
          </p:nvSpPr>
          <p:spPr>
            <a:xfrm>
              <a:off x="2876606" y="4735821"/>
              <a:ext cx="3166151" cy="83099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16"/>
                </a:rPr>
                <a:t>https://www.nature.com/articles/s41467-023-38511-8</a:t>
              </a:r>
              <a:endParaRPr lang="en-US" sz="1200" dirty="0"/>
            </a:p>
            <a:p>
              <a:r>
                <a:rPr lang="en-US" sz="1200" dirty="0">
                  <a:hlinkClick r:id="rId17"/>
                </a:rPr>
                <a:t>http://www.climatecodered.org/2023/06/dramatic-arctic-sea-ice-news-should-not.html</a:t>
              </a:r>
              <a:endParaRPr lang="en-US" sz="1200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5C0E11-84AE-94C9-23D5-6810DE30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916120" y="5660613"/>
              <a:ext cx="3268655" cy="76075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78ABFA3-F3AB-0F4B-472C-5C38B7AA588A}"/>
              </a:ext>
            </a:extLst>
          </p:cNvPr>
          <p:cNvSpPr txBox="1"/>
          <p:nvPr/>
        </p:nvSpPr>
        <p:spPr>
          <a:xfrm>
            <a:off x="381966" y="2542944"/>
            <a:ext cx="11458936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Carbon Acknowledgement (drafted w/Climate Alliance of the South Sound)</a:t>
            </a:r>
            <a:endParaRPr lang="en-US" sz="2000" dirty="0"/>
          </a:p>
          <a:p>
            <a:pPr algn="ctr"/>
            <a:r>
              <a:rPr lang="en-US" sz="2000" dirty="0"/>
              <a:t>“We deeply regret the extreme hardships that coming generations of people and non-humans will endure as a result of the present-day damage being inflicted on the global climate system. We recognize that this damage is a known consequence of the pervasive exercise of wealth-enabled carbon privilege. We also commit to exercising our individual agency and our collective power now, to build the best possible future and avert the worst consequences of climate damage.”</a:t>
            </a:r>
          </a:p>
        </p:txBody>
      </p:sp>
    </p:spTree>
    <p:extLst>
      <p:ext uri="{BB962C8B-B14F-4D97-AF65-F5344CB8AC3E}">
        <p14:creationId xmlns:p14="http://schemas.microsoft.com/office/powerpoint/2010/main" val="2044046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226</Words>
  <Application>Microsoft Macintosh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</dc:creator>
  <cp:lastModifiedBy>Steven</cp:lastModifiedBy>
  <cp:revision>8</cp:revision>
  <dcterms:created xsi:type="dcterms:W3CDTF">2023-09-06T02:52:21Z</dcterms:created>
  <dcterms:modified xsi:type="dcterms:W3CDTF">2023-09-24T17:58:21Z</dcterms:modified>
</cp:coreProperties>
</file>